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2E428"/>
    <a:srgbClr val="58C4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6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bubble3D val="0"/>
            <c:spPr>
              <a:solidFill>
                <a:srgbClr val="58C4B2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rgbClr val="D2E428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Налоги совокупный доход</c:v>
                </c:pt>
                <c:pt idx="2">
                  <c:v>Госпошлина</c:v>
                </c:pt>
                <c:pt idx="3">
                  <c:v>Доходы от использования имущества</c:v>
                </c:pt>
                <c:pt idx="4">
                  <c:v>Доходы от оказания платных услуг</c:v>
                </c:pt>
                <c:pt idx="5">
                  <c:v>Доходы от продажи активов</c:v>
                </c:pt>
                <c:pt idx="6">
                  <c:v>Штрафы</c:v>
                </c:pt>
                <c:pt idx="7">
                  <c:v>Прочие доходы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58.4</c:v>
                </c:pt>
                <c:pt idx="1">
                  <c:v>20</c:v>
                </c:pt>
                <c:pt idx="2">
                  <c:v>1.2</c:v>
                </c:pt>
                <c:pt idx="3">
                  <c:v>7.4</c:v>
                </c:pt>
                <c:pt idx="4">
                  <c:v>2.2999999999999998</c:v>
                </c:pt>
                <c:pt idx="5">
                  <c:v>7.6</c:v>
                </c:pt>
                <c:pt idx="6">
                  <c:v>1.6</c:v>
                </c:pt>
                <c:pt idx="7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bubble3D val="0"/>
            <c:spPr>
              <a:solidFill>
                <a:srgbClr val="58C4B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rgbClr val="D2E428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6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Налоги совокупный доход</c:v>
                </c:pt>
                <c:pt idx="2">
                  <c:v>Госпошлина</c:v>
                </c:pt>
                <c:pt idx="3">
                  <c:v>Доходы от использования имущества</c:v>
                </c:pt>
                <c:pt idx="4">
                  <c:v>Доходы от оказания платных услуг</c:v>
                </c:pt>
                <c:pt idx="5">
                  <c:v>Доходы от продажи активов</c:v>
                </c:pt>
                <c:pt idx="6">
                  <c:v>Штрафы</c:v>
                </c:pt>
                <c:pt idx="7">
                  <c:v>Прочие доходы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59.8</c:v>
                </c:pt>
                <c:pt idx="1">
                  <c:v>22.7</c:v>
                </c:pt>
                <c:pt idx="2">
                  <c:v>1.3</c:v>
                </c:pt>
                <c:pt idx="3">
                  <c:v>7.8</c:v>
                </c:pt>
                <c:pt idx="4">
                  <c:v>1.1000000000000001</c:v>
                </c:pt>
                <c:pt idx="5">
                  <c:v>3.9</c:v>
                </c:pt>
                <c:pt idx="6">
                  <c:v>1.8</c:v>
                </c:pt>
                <c:pt idx="7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15"/>
  <c:chart>
    <c:autoTitleDeleted val="1"/>
    <c:plotArea>
      <c:layout>
        <c:manualLayout>
          <c:layoutTarget val="inner"/>
          <c:xMode val="edge"/>
          <c:yMode val="edge"/>
          <c:x val="0.26260437070582582"/>
          <c:y val="0.1513259662568012"/>
          <c:w val="0.50239368403370754"/>
          <c:h val="0.7298272169831403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>
              <a:solidFill>
                <a:schemeClr val="bg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explosion val="21"/>
          <c:dPt>
            <c:idx val="2"/>
            <c:bubble3D val="0"/>
            <c:spPr>
              <a:solidFill>
                <a:srgbClr val="58C4B2"/>
              </a:solidFill>
              <a:ln w="28575">
                <a:solidFill>
                  <a:schemeClr val="bg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ИМТ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135007.5</c:v>
                </c:pt>
                <c:pt idx="1">
                  <c:v>183876.8</c:v>
                </c:pt>
                <c:pt idx="2">
                  <c:v>1605131.7</c:v>
                </c:pt>
                <c:pt idx="3">
                  <c:v>38851.5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0.4023</cdr:x>
      <cdr:y>0.7514</cdr:y>
    </cdr:from>
    <cdr:to>
      <cdr:x>0.62069</cdr:x>
      <cdr:y>0.83929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00330" y="3214725"/>
          <a:ext cx="1357322" cy="376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/>
              </a:solidFill>
            </a:rPr>
            <a:t>1 605 131,7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0.71264</cdr:x>
      <cdr:y>0.23377</cdr:y>
    </cdr:from>
    <cdr:to>
      <cdr:x>0.88842</cdr:x>
      <cdr:y>0.32166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429156" y="1000132"/>
          <a:ext cx="1092492" cy="376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+mn-lt"/>
            </a:rPr>
            <a:t>183 876,8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0.58621</cdr:x>
      <cdr:y>0.11688</cdr:y>
    </cdr:from>
    <cdr:to>
      <cdr:x>0.762</cdr:x>
      <cdr:y>0.20477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43338" y="500066"/>
          <a:ext cx="1092554" cy="376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tx1"/>
              </a:solidFill>
              <a:latin typeface="+mn-lt"/>
            </a:rPr>
            <a:t>135 007,5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0.34483</cdr:x>
      <cdr:y>0.15028</cdr:y>
    </cdr:from>
    <cdr:to>
      <cdr:x>0.50845</cdr:x>
      <cdr:y>0.23817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143140" y="642942"/>
          <a:ext cx="1016904" cy="376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indent="0"/>
          <a:r>
            <a:rPr lang="ru-RU" sz="1600" b="1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38 851,5</a:t>
          </a:r>
        </a:p>
        <a:p xmlns:a="http://schemas.openxmlformats.org/drawingml/2006/main">
          <a:pPr marL="0" indent="0"/>
          <a:endParaRPr lang="ru-RU" sz="1600" b="1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12DC3-F9DB-47A6-B861-2B5F2540BC7C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A20EE-C6F6-4765-9088-1A6BD0A255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235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A20EE-C6F6-4765-9088-1A6BD0A255C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A20EE-C6F6-4765-9088-1A6BD0A255C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2" y="1714494"/>
            <a:ext cx="9144000" cy="1902625"/>
          </a:xfrm>
          <a:noFill/>
        </p:spPr>
        <p:txBody>
          <a:bodyPr>
            <a:noAutofit/>
          </a:bodyPr>
          <a:lstStyle/>
          <a:p>
            <a:r>
              <a:rPr lang="ru-RU" sz="3200" b="1" smtClean="0">
                <a:ln w="19050">
                  <a:noFill/>
                </a:ln>
              </a:rPr>
              <a:t>Исполнение бюджета</a:t>
            </a:r>
            <a:r>
              <a:rPr lang="ru-RU" sz="3200" b="1" dirty="0" smtClean="0">
                <a:ln w="19050">
                  <a:noFill/>
                </a:ln>
              </a:rPr>
              <a:t/>
            </a:r>
            <a:br>
              <a:rPr lang="ru-RU" sz="3200" b="1" dirty="0" smtClean="0">
                <a:ln w="19050">
                  <a:noFill/>
                </a:ln>
              </a:rPr>
            </a:br>
            <a:r>
              <a:rPr lang="ru-RU" sz="3200" b="1" dirty="0" smtClean="0">
                <a:ln w="19050">
                  <a:noFill/>
                </a:ln>
              </a:rPr>
              <a:t>Кировского муниципального района</a:t>
            </a:r>
            <a:br>
              <a:rPr lang="ru-RU" sz="3200" b="1" dirty="0" smtClean="0">
                <a:ln w="19050">
                  <a:noFill/>
                </a:ln>
              </a:rPr>
            </a:br>
            <a:r>
              <a:rPr lang="ru-RU" sz="3200" b="1" dirty="0" smtClean="0">
                <a:ln w="19050">
                  <a:noFill/>
                </a:ln>
              </a:rPr>
              <a:t>Ленинградской области</a:t>
            </a:r>
            <a:br>
              <a:rPr lang="ru-RU" sz="3200" b="1" dirty="0" smtClean="0">
                <a:ln w="19050">
                  <a:noFill/>
                </a:ln>
              </a:rPr>
            </a:br>
            <a:r>
              <a:rPr lang="ru-RU" sz="3200" b="1" dirty="0" smtClean="0">
                <a:ln w="19050">
                  <a:noFill/>
                </a:ln>
              </a:rPr>
              <a:t>за 2019 </a:t>
            </a:r>
            <a:r>
              <a:rPr lang="ru-RU" sz="3200" b="1" dirty="0" smtClean="0">
                <a:ln w="19050">
                  <a:noFill/>
                </a:ln>
              </a:rPr>
              <a:t>год</a:t>
            </a:r>
            <a:endParaRPr lang="ru-RU" sz="3200" b="1" dirty="0">
              <a:ln w="19050">
                <a:noFill/>
              </a:ln>
            </a:endParaRPr>
          </a:p>
        </p:txBody>
      </p:sp>
      <p:pic>
        <p:nvPicPr>
          <p:cNvPr id="5" name="Рисунок 4" descr="фф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 b="76389"/>
          <a:stretch>
            <a:fillRect/>
          </a:stretch>
        </p:blipFill>
        <p:spPr>
          <a:xfrm flipH="1" flipV="1">
            <a:off x="-11875" y="3929072"/>
            <a:ext cx="9179022" cy="1214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Повышение финансовой устойчивости местных</a:t>
            </a:r>
            <a:b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бюджетов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51272" y="2857502"/>
            <a:ext cx="6264696" cy="48524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+mj-lt"/>
                <a:cs typeface="Arial" pitchFamily="34" charset="0"/>
              </a:rPr>
              <a:t>Дополнительная финансовая поддержка из бюджета КМР ЛО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3829961"/>
            <a:ext cx="31683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j-lt"/>
                <a:cs typeface="Arial" pitchFamily="34" charset="0"/>
              </a:rPr>
              <a:t>ИМТ на решение вопросов местного значения сельских поселений 48-03</a:t>
            </a:r>
          </a:p>
          <a:p>
            <a:pPr algn="ctr"/>
            <a:r>
              <a:rPr lang="ru-RU" sz="1600" b="1" dirty="0" smtClean="0">
                <a:latin typeface="+mj-lt"/>
                <a:cs typeface="Arial" pitchFamily="34" charset="0"/>
              </a:rPr>
              <a:t>9 476,4</a:t>
            </a:r>
          </a:p>
          <a:p>
            <a:endParaRPr lang="ru-RU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0430" y="3794252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j-lt"/>
              </a:rPr>
              <a:t>ИМТ на реализацию указов Президента</a:t>
            </a:r>
          </a:p>
          <a:p>
            <a:pPr algn="ctr"/>
            <a:r>
              <a:rPr lang="ru-RU" sz="1600" dirty="0" smtClean="0">
                <a:latin typeface="+mj-lt"/>
              </a:rPr>
              <a:t> </a:t>
            </a:r>
            <a:r>
              <a:rPr lang="ru-RU" sz="1600" b="1" dirty="0" smtClean="0">
                <a:latin typeface="+mj-lt"/>
              </a:rPr>
              <a:t>1 213,2</a:t>
            </a:r>
          </a:p>
          <a:p>
            <a:pPr algn="ctr"/>
            <a:endParaRPr lang="ru-RU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5648" y="3802092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j-lt"/>
                <a:cs typeface="Arial" pitchFamily="34" charset="0"/>
              </a:rPr>
              <a:t>Дополнительная финансовая помощь</a:t>
            </a:r>
          </a:p>
          <a:p>
            <a:pPr algn="ctr"/>
            <a:r>
              <a:rPr lang="ru-RU" sz="1600" b="1" dirty="0" smtClean="0">
                <a:latin typeface="+mj-lt"/>
                <a:cs typeface="Arial" pitchFamily="34" charset="0"/>
              </a:rPr>
              <a:t>17 641,8</a:t>
            </a:r>
          </a:p>
          <a:p>
            <a:endParaRPr lang="ru-RU" sz="1600" dirty="0">
              <a:latin typeface="+mj-lt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3316" y="1142990"/>
            <a:ext cx="5160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+mj-lt"/>
                <a:cs typeface="Arial" pitchFamily="34" charset="0"/>
              </a:rPr>
              <a:t>ВЫРАВНИВАНИЕ БЮДЖЕТНОЙ ОБЕСПЕЧЕННОСТИ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60032" y="2005340"/>
            <a:ext cx="374441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  <a:cs typeface="Arial" pitchFamily="34" charset="0"/>
              </a:rPr>
              <a:t>Бюджет района</a:t>
            </a:r>
          </a:p>
          <a:p>
            <a:pPr algn="ctr"/>
            <a:r>
              <a:rPr lang="ru-RU" sz="2000" b="1" dirty="0" smtClean="0">
                <a:latin typeface="+mj-lt"/>
                <a:cs typeface="Arial" pitchFamily="34" charset="0"/>
              </a:rPr>
              <a:t>30 004,5</a:t>
            </a:r>
            <a:endParaRPr lang="ru-RU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2824" y="1423751"/>
            <a:ext cx="2052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latin typeface="+mj-lt"/>
                <a:cs typeface="Arial" pitchFamily="34" charset="0"/>
              </a:rPr>
              <a:t>128 281,2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Стрелка углом 12"/>
          <p:cNvSpPr/>
          <p:nvPr/>
        </p:nvSpPr>
        <p:spPr>
          <a:xfrm rot="5400000">
            <a:off x="6027692" y="1048179"/>
            <a:ext cx="400984" cy="1584176"/>
          </a:xfrm>
          <a:prstGeom prst="ben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32336" y="2009695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  <a:cs typeface="Arial" pitchFamily="34" charset="0"/>
              </a:rPr>
              <a:t>Областной бюджет</a:t>
            </a:r>
          </a:p>
          <a:p>
            <a:pPr algn="ctr"/>
            <a:r>
              <a:rPr lang="ru-RU" sz="2000" b="1" dirty="0" smtClean="0">
                <a:latin typeface="+mj-lt"/>
                <a:cs typeface="Arial" pitchFamily="34" charset="0"/>
              </a:rPr>
              <a:t>98 276,7</a:t>
            </a:r>
          </a:p>
          <a:p>
            <a:endParaRPr lang="ru-RU" dirty="0"/>
          </a:p>
        </p:txBody>
      </p:sp>
      <p:sp>
        <p:nvSpPr>
          <p:cNvPr id="14" name="Стрелка углом 13"/>
          <p:cNvSpPr/>
          <p:nvPr/>
        </p:nvSpPr>
        <p:spPr>
          <a:xfrm rot="16200000" flipH="1">
            <a:off x="2760036" y="1058059"/>
            <a:ext cx="400984" cy="1584176"/>
          </a:xfrm>
          <a:prstGeom prst="ben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5" name="Shape 14"/>
          <p:cNvCxnSpPr>
            <a:endCxn id="6" idx="0"/>
          </p:cNvCxnSpPr>
          <p:nvPr/>
        </p:nvCxnSpPr>
        <p:spPr>
          <a:xfrm rot="10800000" flipV="1">
            <a:off x="1835696" y="3486763"/>
            <a:ext cx="2736304" cy="343197"/>
          </a:xfrm>
          <a:prstGeom prst="bentConnector2">
            <a:avLst/>
          </a:prstGeom>
          <a:ln w="190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endCxn id="8" idx="0"/>
          </p:cNvCxnSpPr>
          <p:nvPr/>
        </p:nvCxnSpPr>
        <p:spPr>
          <a:xfrm>
            <a:off x="4572000" y="3486764"/>
            <a:ext cx="2987824" cy="315328"/>
          </a:xfrm>
          <a:prstGeom prst="bentConnector2">
            <a:avLst/>
          </a:prstGeom>
          <a:ln w="190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4343095" y="3568357"/>
            <a:ext cx="451504" cy="286"/>
          </a:xfrm>
          <a:prstGeom prst="straightConnector1">
            <a:avLst/>
          </a:prstGeom>
          <a:ln w="1905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ятиугольник 17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 smtClean="0">
                <a:latin typeface="Impact" pitchFamily="34" charset="0"/>
              </a:rPr>
              <a:t>Тыс</a:t>
            </a:r>
            <a:r>
              <a:rPr lang="ru-RU" dirty="0" smtClean="0">
                <a:latin typeface="Impact" pitchFamily="34" charset="0"/>
              </a:rPr>
              <a:t> .</a:t>
            </a:r>
            <a:r>
              <a:rPr lang="ru-RU" dirty="0" err="1" smtClean="0">
                <a:latin typeface="Impact" pitchFamily="34" charset="0"/>
              </a:rPr>
              <a:t>руб</a:t>
            </a:r>
            <a:endParaRPr lang="ru-RU" dirty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0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Объекты 2019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282" y="1214428"/>
          <a:ext cx="2857520" cy="133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</a:tblGrid>
              <a:tr h="2853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Павлово</a:t>
                      </a:r>
                      <a:endParaRPr lang="ru-RU" sz="1600" dirty="0"/>
                    </a:p>
                  </a:txBody>
                  <a:tcPr/>
                </a:tc>
              </a:tr>
              <a:tr h="38912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участка автомобильной дороги «Подъезд к пос. Новинка»</a:t>
                      </a:r>
                      <a:r>
                        <a:rPr lang="ru-RU" sz="1200" baseline="0" dirty="0" smtClean="0"/>
                        <a:t> ,</a:t>
                      </a:r>
                      <a:r>
                        <a:rPr lang="ru-RU" sz="1200" dirty="0" smtClean="0"/>
                        <a:t> 1,447 км</a:t>
                      </a:r>
                    </a:p>
                  </a:txBody>
                  <a:tcPr/>
                </a:tc>
              </a:tr>
              <a:tr h="53996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Кап. ремонт пришкольного спортивного стадиона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в МКОУ  «Павловская ООШ»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111994" y="932182"/>
          <a:ext cx="2857520" cy="1925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Отрадное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канализационного напорного коллектора   от КНС на ул. Дружбы до Ленинградского шоссе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кровли и фасада в</a:t>
                      </a:r>
                    </a:p>
                    <a:p>
                      <a:r>
                        <a:rPr lang="ru-RU" sz="1200" dirty="0" smtClean="0"/>
                        <a:t>МБУДО "</a:t>
                      </a:r>
                      <a:r>
                        <a:rPr lang="ru-RU" sz="1200" dirty="0" err="1" smtClean="0"/>
                        <a:t>Отрадненская</a:t>
                      </a:r>
                      <a:r>
                        <a:rPr lang="ru-RU" sz="1200" dirty="0" smtClean="0"/>
                        <a:t> ДЮСШ»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системы вентиляции пищеблока в МБОУ «Лицей г. Отрадное»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14282" y="2600966"/>
          <a:ext cx="2857520" cy="828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Назия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Пути эвакуации в учреждениях образования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6000760" y="1142990"/>
          <a:ext cx="2857520" cy="1713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</a:tblGrid>
              <a:tr h="3422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Мга</a:t>
                      </a:r>
                      <a:endParaRPr lang="ru-RU" sz="1600" dirty="0"/>
                    </a:p>
                  </a:txBody>
                  <a:tcPr/>
                </a:tc>
              </a:tr>
              <a:tr h="285242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/>
                        <a:t>Приобретение здания, помещения </a:t>
                      </a:r>
                      <a:r>
                        <a:rPr lang="ru-RU" sz="1200" dirty="0" err="1" smtClean="0"/>
                        <a:t>д</a:t>
                      </a:r>
                      <a:r>
                        <a:rPr lang="ru-RU" sz="1200" dirty="0" smtClean="0"/>
                        <a:t>/с №10 п.Мга</a:t>
                      </a:r>
                    </a:p>
                  </a:txBody>
                  <a:tcPr/>
                </a:tc>
              </a:tr>
              <a:tr h="30116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Приобретение здания, помещения школы п.Мга</a:t>
                      </a:r>
                      <a:endParaRPr lang="ru-RU" sz="1600" dirty="0"/>
                    </a:p>
                  </a:txBody>
                  <a:tcPr/>
                </a:tc>
              </a:tr>
              <a:tr h="30116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крылец и пандуса  в МБОУ «</a:t>
                      </a:r>
                      <a:r>
                        <a:rPr lang="ru-RU" sz="1200" dirty="0" err="1" smtClean="0"/>
                        <a:t>Мгинская</a:t>
                      </a:r>
                      <a:r>
                        <a:rPr lang="ru-RU" sz="1200" dirty="0" smtClean="0"/>
                        <a:t>  СОШ»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6000760" y="2928940"/>
          <a:ext cx="2857520" cy="9522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57520"/>
              </a:tblGrid>
              <a:tr h="3389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Путилово</a:t>
                      </a:r>
                      <a:endParaRPr lang="ru-RU" sz="1600" dirty="0"/>
                    </a:p>
                  </a:txBody>
                  <a:tcPr/>
                </a:tc>
              </a:tr>
              <a:tr h="25074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фасада школы</a:t>
                      </a:r>
                      <a:endParaRPr lang="ru-RU" sz="1200" dirty="0"/>
                    </a:p>
                  </a:txBody>
                  <a:tcPr/>
                </a:tc>
              </a:tr>
              <a:tr h="33897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Точка Роста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111994" y="2928156"/>
          <a:ext cx="2857520" cy="828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Кировск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Строительство ФОК</a:t>
                      </a:r>
                    </a:p>
                    <a:p>
                      <a:r>
                        <a:rPr lang="ru-RU" sz="1200" dirty="0" smtClean="0"/>
                        <a:t>адрес: г. Кировск, ул. Советская, д.1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2" y="3500444"/>
          <a:ext cx="2857520" cy="1285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Приладожский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проездов в МКОУ «</a:t>
                      </a:r>
                      <a:r>
                        <a:rPr lang="ru-RU" sz="1200" dirty="0" err="1" smtClean="0"/>
                        <a:t>Приладожская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системы вентиляции пищеблока в МКДОУ "ДС №29"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113096" y="3786840"/>
          <a:ext cx="2857520" cy="1285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Синявино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системы вентиляции пищеблока в МКОУ "</a:t>
                      </a:r>
                      <a:r>
                        <a:rPr lang="ru-RU" sz="1200" dirty="0" err="1" smtClean="0"/>
                        <a:t>Синявинская</a:t>
                      </a:r>
                      <a:r>
                        <a:rPr lang="ru-RU" sz="1200" dirty="0" smtClean="0"/>
                        <a:t> СОШ"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Ремонт системы отопления в МКОУ "</a:t>
                      </a:r>
                      <a:r>
                        <a:rPr lang="ru-RU" sz="1200" dirty="0" err="1" smtClean="0"/>
                        <a:t>Синявинская</a:t>
                      </a:r>
                      <a:r>
                        <a:rPr lang="ru-RU" sz="1200" dirty="0" smtClean="0"/>
                        <a:t> СОШ"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6000760" y="357172"/>
          <a:ext cx="285752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Шлиссельбург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Завершение строительства СОШ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6000760" y="3929072"/>
          <a:ext cx="2857520" cy="1010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Шум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Строительство газовой блочно-модульной котельной для здания МКОУ «</a:t>
                      </a:r>
                      <a:r>
                        <a:rPr lang="ru-RU" sz="1200" dirty="0" err="1" smtClean="0"/>
                        <a:t>Шумская</a:t>
                      </a:r>
                      <a:r>
                        <a:rPr lang="ru-RU" sz="1200" dirty="0" smtClean="0"/>
                        <a:t> СОШ»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Отчёт по исполнению АП</a:t>
            </a:r>
          </a:p>
        </p:txBody>
      </p:sp>
      <p:sp>
        <p:nvSpPr>
          <p:cNvPr id="5" name="Пятиугольник 4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 smtClean="0">
                <a:latin typeface="Impact" pitchFamily="34" charset="0"/>
              </a:rPr>
              <a:t>Тыс</a:t>
            </a:r>
            <a:r>
              <a:rPr lang="ru-RU" dirty="0" smtClean="0">
                <a:latin typeface="Impact" pitchFamily="34" charset="0"/>
              </a:rPr>
              <a:t> .</a:t>
            </a:r>
            <a:r>
              <a:rPr lang="ru-RU" dirty="0" err="1" smtClean="0">
                <a:latin typeface="Impact" pitchFamily="34" charset="0"/>
              </a:rPr>
              <a:t>руб</a:t>
            </a:r>
            <a:endParaRPr lang="ru-RU" dirty="0" smtClean="0">
              <a:latin typeface="Impact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0" y="1220672"/>
            <a:ext cx="2172515" cy="3589754"/>
            <a:chOff x="5357818" y="-448806"/>
            <a:chExt cx="3143272" cy="5306572"/>
          </a:xfrm>
        </p:grpSpPr>
        <p:pic>
          <p:nvPicPr>
            <p:cNvPr id="1027" name="Picture 3" descr="D:\финотч\фото1\Пути эвакуации в учреждениях образования.jpg"/>
            <p:cNvPicPr>
              <a:picLocks noChangeAspect="1" noChangeArrowheads="1"/>
            </p:cNvPicPr>
            <p:nvPr/>
          </p:nvPicPr>
          <p:blipFill>
            <a:blip r:embed="rId2"/>
            <a:srcRect t="260" b="18862"/>
            <a:stretch>
              <a:fillRect/>
            </a:stretch>
          </p:blipFill>
          <p:spPr bwMode="auto">
            <a:xfrm>
              <a:off x="5357818" y="357172"/>
              <a:ext cx="3132839" cy="4500594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5357819" y="-448806"/>
              <a:ext cx="3143271" cy="81895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Пути эвакуации</a:t>
              </a:r>
            </a:p>
            <a:p>
              <a:pPr algn="ctr"/>
              <a:r>
                <a:rPr lang="ru-RU" sz="1600" b="1" dirty="0" smtClean="0"/>
                <a:t>1 500,0</a:t>
              </a:r>
              <a:endParaRPr lang="ru-RU" sz="1600" b="1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6857158" y="1452345"/>
            <a:ext cx="2143998" cy="2914820"/>
            <a:chOff x="569811" y="219499"/>
            <a:chExt cx="4002189" cy="5483270"/>
          </a:xfrm>
        </p:grpSpPr>
        <p:sp>
          <p:nvSpPr>
            <p:cNvPr id="14" name="TextBox 13"/>
            <p:cNvSpPr txBox="1"/>
            <p:nvPr/>
          </p:nvSpPr>
          <p:spPr>
            <a:xfrm>
              <a:off x="739878" y="219499"/>
              <a:ext cx="3832122" cy="231591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Завершение строительства школы. Шлиссельбург</a:t>
              </a:r>
            </a:p>
            <a:p>
              <a:pPr algn="ctr"/>
              <a:r>
                <a:rPr lang="ru-RU" sz="1600" b="1" dirty="0" smtClean="0"/>
                <a:t>21 036,1 </a:t>
              </a:r>
            </a:p>
            <a:p>
              <a:pPr algn="ctr"/>
              <a:r>
                <a:rPr lang="ru-RU" sz="1600" b="1" dirty="0" smtClean="0"/>
                <a:t>(МК 450 135,5)</a:t>
              </a:r>
              <a:endParaRPr lang="ru-RU" sz="1600" b="1" dirty="0"/>
            </a:p>
          </p:txBody>
        </p:sp>
        <p:pic>
          <p:nvPicPr>
            <p:cNvPr id="1029" name="Picture 5" descr="D:\финотч\фото1\школа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9811" y="2702001"/>
              <a:ext cx="4000496" cy="3000768"/>
            </a:xfrm>
            <a:prstGeom prst="rect">
              <a:avLst/>
            </a:prstGeom>
            <a:noFill/>
          </p:spPr>
        </p:pic>
      </p:grpSp>
      <p:grpSp>
        <p:nvGrpSpPr>
          <p:cNvPr id="18" name="Группа 17"/>
          <p:cNvGrpSpPr/>
          <p:nvPr/>
        </p:nvGrpSpPr>
        <p:grpSpPr>
          <a:xfrm>
            <a:off x="4531056" y="2452972"/>
            <a:ext cx="2245721" cy="2367582"/>
            <a:chOff x="228512" y="1176439"/>
            <a:chExt cx="4044118" cy="4296636"/>
          </a:xfrm>
        </p:grpSpPr>
        <p:sp>
          <p:nvSpPr>
            <p:cNvPr id="17" name="TextBox 16"/>
            <p:cNvSpPr txBox="1"/>
            <p:nvPr/>
          </p:nvSpPr>
          <p:spPr>
            <a:xfrm>
              <a:off x="228512" y="1176439"/>
              <a:ext cx="3988036" cy="13963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Ремонт проездов</a:t>
              </a:r>
            </a:p>
            <a:p>
              <a:pPr algn="ctr"/>
              <a:r>
                <a:rPr lang="ru-RU" sz="1400" dirty="0" smtClean="0"/>
                <a:t> Путиловская СОШ </a:t>
              </a:r>
            </a:p>
            <a:p>
              <a:pPr algn="ctr"/>
              <a:r>
                <a:rPr lang="ru-RU" sz="1600" b="1" dirty="0" smtClean="0"/>
                <a:t>2 959 798,99</a:t>
              </a:r>
              <a:endParaRPr lang="ru-RU" sz="1600" b="1" dirty="0"/>
            </a:p>
          </p:txBody>
        </p:sp>
        <p:pic>
          <p:nvPicPr>
            <p:cNvPr id="1028" name="Picture 4" descr="D:\финотч\фото1\ремонт проездов Путиловская СОШ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7158" y="2544116"/>
              <a:ext cx="3915472" cy="2928959"/>
            </a:xfrm>
            <a:prstGeom prst="rect">
              <a:avLst/>
            </a:prstGeom>
            <a:noFill/>
          </p:spPr>
        </p:pic>
      </p:grpSp>
      <p:grpSp>
        <p:nvGrpSpPr>
          <p:cNvPr id="20" name="Группа 19"/>
          <p:cNvGrpSpPr/>
          <p:nvPr/>
        </p:nvGrpSpPr>
        <p:grpSpPr>
          <a:xfrm>
            <a:off x="2357422" y="1239305"/>
            <a:ext cx="2248465" cy="2332577"/>
            <a:chOff x="-32" y="282750"/>
            <a:chExt cx="4259316" cy="4452915"/>
          </a:xfrm>
        </p:grpSpPr>
        <p:sp>
          <p:nvSpPr>
            <p:cNvPr id="19" name="TextBox 18"/>
            <p:cNvSpPr txBox="1"/>
            <p:nvPr/>
          </p:nvSpPr>
          <p:spPr>
            <a:xfrm>
              <a:off x="-32" y="282750"/>
              <a:ext cx="4259316" cy="146887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Утепление фасада </a:t>
              </a:r>
            </a:p>
            <a:p>
              <a:pPr algn="ctr"/>
              <a:r>
                <a:rPr lang="ru-RU" sz="1400" dirty="0" smtClean="0"/>
                <a:t>Путиловская СОШ </a:t>
              </a:r>
            </a:p>
            <a:p>
              <a:pPr algn="ctr"/>
              <a:r>
                <a:rPr lang="ru-RU" sz="1600" b="1" dirty="0" smtClean="0"/>
                <a:t>2 287,4</a:t>
              </a:r>
              <a:endParaRPr lang="ru-RU" sz="2000" b="1" dirty="0"/>
            </a:p>
          </p:txBody>
        </p:sp>
        <p:pic>
          <p:nvPicPr>
            <p:cNvPr id="1026" name="Picture 2" descr="D:\финотч\фото1\утепление фасада в Путиловской СОШ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1681715"/>
              <a:ext cx="4071933" cy="3053950"/>
            </a:xfrm>
            <a:prstGeom prst="rect">
              <a:avLst/>
            </a:prstGeom>
            <a:noFill/>
          </p:spPr>
        </p:pic>
      </p:grp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224214"/>
              </p:ext>
            </p:extLst>
          </p:nvPr>
        </p:nvGraphicFramePr>
        <p:xfrm>
          <a:off x="4572000" y="1357304"/>
          <a:ext cx="2214578" cy="822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4578"/>
              </a:tblGrid>
              <a:tr h="8175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Котельная п. Шум</a:t>
                      </a:r>
                    </a:p>
                    <a:p>
                      <a:pPr algn="ctr"/>
                      <a:r>
                        <a:rPr lang="ru-RU" sz="1600" dirty="0" smtClean="0"/>
                        <a:t> МК 24 443,2 (31.12.2019)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925576"/>
              </p:ext>
            </p:extLst>
          </p:nvPr>
        </p:nvGraphicFramePr>
        <p:xfrm>
          <a:off x="2285984" y="4003708"/>
          <a:ext cx="2214578" cy="8175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14578"/>
              </a:tblGrid>
              <a:tr h="8175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ФОК г. Кировск </a:t>
                      </a:r>
                    </a:p>
                    <a:p>
                      <a:pPr algn="ctr"/>
                      <a:r>
                        <a:rPr lang="ru-RU" sz="1600" dirty="0" smtClean="0"/>
                        <a:t>МК 106 063,4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Задачи на 2020 год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7051" y="1649187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 smtClean="0">
                <a:latin typeface="+mj-lt"/>
                <a:cs typeface="Arial" pitchFamily="34" charset="0"/>
              </a:rPr>
              <a:t>Увеличить</a:t>
            </a:r>
            <a:r>
              <a:rPr lang="ru-RU" dirty="0" smtClean="0">
                <a:latin typeface="+mj-lt"/>
                <a:cs typeface="Arial" pitchFamily="34" charset="0"/>
              </a:rPr>
              <a:t> доходы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13858" y="2086964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j-lt"/>
                <a:cs typeface="Arial" pitchFamily="34" charset="0"/>
              </a:rPr>
              <a:t>Сохранить</a:t>
            </a:r>
            <a:r>
              <a:rPr lang="ru-RU" dirty="0" smtClean="0">
                <a:latin typeface="+mj-lt"/>
                <a:cs typeface="Arial" pitchFamily="34" charset="0"/>
              </a:rPr>
              <a:t> достигнутый уровень показателей</a:t>
            </a:r>
          </a:p>
          <a:p>
            <a:r>
              <a:rPr lang="ru-RU" dirty="0" smtClean="0">
                <a:latin typeface="+mj-lt"/>
                <a:cs typeface="Arial" pitchFamily="34" charset="0"/>
              </a:rPr>
              <a:t>исполнения указов Президента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728" y="3114493"/>
            <a:ext cx="4457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j-lt"/>
                <a:cs typeface="Arial" pitchFamily="34" charset="0"/>
              </a:rPr>
              <a:t>Усилить</a:t>
            </a:r>
            <a:r>
              <a:rPr lang="ru-RU" dirty="0" smtClean="0">
                <a:latin typeface="+mj-lt"/>
                <a:cs typeface="Arial" pitchFamily="34" charset="0"/>
              </a:rPr>
              <a:t> финансовую ответственность ГРБС</a:t>
            </a:r>
            <a:endParaRPr lang="ru-RU" dirty="0">
              <a:latin typeface="+mj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69775" y="3643320"/>
            <a:ext cx="4777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j-lt"/>
                <a:cs typeface="Arial" pitchFamily="34" charset="0"/>
              </a:rPr>
              <a:t>Повысить</a:t>
            </a:r>
            <a:r>
              <a:rPr lang="ru-RU" dirty="0" smtClean="0">
                <a:latin typeface="+mj-lt"/>
                <a:cs typeface="Arial" pitchFamily="34" charset="0"/>
              </a:rPr>
              <a:t> эффективность управления</a:t>
            </a:r>
          </a:p>
          <a:p>
            <a:r>
              <a:rPr lang="ru-RU" dirty="0" smtClean="0">
                <a:latin typeface="+mj-lt"/>
                <a:cs typeface="Arial" pitchFamily="34" charset="0"/>
              </a:rPr>
              <a:t>муниципальными финансами </a:t>
            </a:r>
            <a:endParaRPr lang="ru-RU" dirty="0">
              <a:latin typeface="+mj-lt"/>
              <a:cs typeface="Arial" pitchFamily="34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471128" y="1442368"/>
            <a:ext cx="1010412" cy="832104"/>
            <a:chOff x="6275879" y="1346671"/>
            <a:chExt cx="1010412" cy="832104"/>
          </a:xfrm>
        </p:grpSpPr>
        <p:pic>
          <p:nvPicPr>
            <p:cNvPr id="26" name="Рисунок 25" descr="11.jpg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275879" y="1346671"/>
              <a:ext cx="1010412" cy="83210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8" name="TextBox 17"/>
            <p:cNvSpPr txBox="1"/>
            <p:nvPr/>
          </p:nvSpPr>
          <p:spPr>
            <a:xfrm>
              <a:off x="6566771" y="1531891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sz="2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1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28662" y="2000246"/>
            <a:ext cx="1010412" cy="832104"/>
            <a:chOff x="6646695" y="2010879"/>
            <a:chExt cx="1010412" cy="832104"/>
          </a:xfrm>
        </p:grpSpPr>
        <p:pic>
          <p:nvPicPr>
            <p:cNvPr id="30" name="Рисунок 29" descr="12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V="1">
              <a:off x="6646695" y="2010879"/>
              <a:ext cx="1010412" cy="83210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0" name="TextBox 19"/>
            <p:cNvSpPr txBox="1"/>
            <p:nvPr/>
          </p:nvSpPr>
          <p:spPr>
            <a:xfrm>
              <a:off x="6937587" y="2196099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sz="2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2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71128" y="2928940"/>
            <a:ext cx="1010412" cy="832104"/>
            <a:chOff x="6297145" y="2931933"/>
            <a:chExt cx="1010412" cy="832104"/>
          </a:xfrm>
        </p:grpSpPr>
        <p:pic>
          <p:nvPicPr>
            <p:cNvPr id="28" name="Рисунок 27" descr="13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297145" y="2931933"/>
              <a:ext cx="1010412" cy="83210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9" name="TextBox 18"/>
            <p:cNvSpPr txBox="1"/>
            <p:nvPr/>
          </p:nvSpPr>
          <p:spPr>
            <a:xfrm>
              <a:off x="6588037" y="3117153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sz="2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3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907396" y="3547623"/>
            <a:ext cx="1010412" cy="832104"/>
            <a:chOff x="6643702" y="3571882"/>
            <a:chExt cx="1010412" cy="832104"/>
          </a:xfrm>
        </p:grpSpPr>
        <p:pic>
          <p:nvPicPr>
            <p:cNvPr id="29" name="Рисунок 28" descr="14.jp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643702" y="3571882"/>
              <a:ext cx="1010412" cy="83210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1" name="TextBox 20"/>
            <p:cNvSpPr txBox="1"/>
            <p:nvPr/>
          </p:nvSpPr>
          <p:spPr>
            <a:xfrm>
              <a:off x="6934594" y="3757102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sz="2400" b="1" dirty="0" smtClean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4</a:t>
              </a:r>
              <a:endParaRPr lang="ru-RU" sz="2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Консолидированный бюджет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1928807"/>
          <a:ext cx="8501091" cy="11946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74180"/>
                <a:gridCol w="1347919"/>
                <a:gridCol w="1194748"/>
                <a:gridCol w="1194748"/>
                <a:gridCol w="1194748"/>
                <a:gridCol w="1194748"/>
              </a:tblGrid>
              <a:tr h="39822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Доходы</a:t>
                      </a:r>
                      <a:endParaRPr lang="ru-RU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4 079 308,8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3 726 638,8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4 141 078,0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4 162 562,9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102,0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228">
                <a:tc>
                  <a:txBody>
                    <a:bodyPr/>
                    <a:lstStyle/>
                    <a:p>
                      <a:r>
                        <a:rPr lang="ru-RU" sz="1400" b="0" kern="1200" dirty="0" smtClean="0"/>
                        <a:t>Налоговые неналоговые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1 663 637,7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1 712 732,2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1 748 001,0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1 788 662,8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107,5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228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Безвозмездные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2 415 671,1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2 013 906,6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2 393 077,0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2 373 900,1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98,3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3061178"/>
          <a:ext cx="8501091" cy="7964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4180"/>
                <a:gridCol w="1347919"/>
                <a:gridCol w="1194748"/>
                <a:gridCol w="1194748"/>
                <a:gridCol w="1194748"/>
                <a:gridCol w="1194748"/>
              </a:tblGrid>
              <a:tr h="39822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Расходы</a:t>
                      </a:r>
                      <a:endParaRPr lang="ru-RU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4 015 078,00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3 817 050,90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4 220 555,70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3 961 566,10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98,7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228">
                <a:tc>
                  <a:txBody>
                    <a:bodyPr/>
                    <a:lstStyle/>
                    <a:p>
                      <a:r>
                        <a:rPr lang="ru-RU" sz="1400" b="0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Профицит</a:t>
                      </a:r>
                      <a:r>
                        <a:rPr lang="ru-RU" sz="14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/дефицит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64 230,80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-90 412,10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-67 098,10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200 996,80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 smtClean="0">
                <a:latin typeface="Impact" pitchFamily="34" charset="0"/>
              </a:rPr>
              <a:t>Тыс</a:t>
            </a:r>
            <a:r>
              <a:rPr lang="ru-RU" dirty="0" smtClean="0">
                <a:latin typeface="Impact" pitchFamily="34" charset="0"/>
              </a:rPr>
              <a:t> .</a:t>
            </a:r>
            <a:r>
              <a:rPr lang="ru-RU" dirty="0" err="1" smtClean="0">
                <a:latin typeface="Impact" pitchFamily="34" charset="0"/>
              </a:rPr>
              <a:t>руб</a:t>
            </a:r>
            <a:endParaRPr lang="ru-RU" dirty="0">
              <a:latin typeface="Impact" pitchFamily="34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571736" y="1500180"/>
            <a:ext cx="1428760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Факт 2018</a:t>
            </a:r>
            <a:endParaRPr lang="ru-RU" sz="1400" dirty="0"/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3929058" y="1500180"/>
            <a:ext cx="1285884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План 2019</a:t>
            </a:r>
            <a:endParaRPr lang="ru-RU" sz="1400" dirty="0"/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5143503" y="1500180"/>
            <a:ext cx="1250259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Уточненный план 2019</a:t>
            </a:r>
            <a:endParaRPr lang="ru-RU" sz="1400" dirty="0"/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6337854" y="1500180"/>
            <a:ext cx="1234542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Факт 2019</a:t>
            </a:r>
            <a:endParaRPr lang="ru-RU" sz="1400" dirty="0"/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7505982" y="1500180"/>
            <a:ext cx="1262134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Прирост к 2018г.(%)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Бюджет Кировского муниципального района</a:t>
            </a:r>
            <a:b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Ленинградской Области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397085"/>
              </p:ext>
            </p:extLst>
          </p:nvPr>
        </p:nvGraphicFramePr>
        <p:xfrm>
          <a:off x="285720" y="1928807"/>
          <a:ext cx="8501091" cy="11946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74180"/>
                <a:gridCol w="1347919"/>
                <a:gridCol w="1194748"/>
                <a:gridCol w="1194748"/>
                <a:gridCol w="1194748"/>
                <a:gridCol w="1194748"/>
              </a:tblGrid>
              <a:tr h="39822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Доходы</a:t>
                      </a:r>
                      <a:endParaRPr lang="ru-RU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2 853 398,5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2 795 704,1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2 953 232,8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3 007 301,9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105,4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228">
                <a:tc>
                  <a:txBody>
                    <a:bodyPr/>
                    <a:lstStyle/>
                    <a:p>
                      <a:r>
                        <a:rPr lang="ru-RU" sz="1400" b="0" kern="1200" dirty="0" smtClean="0"/>
                        <a:t>Налоговые неналоговые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1 001 127,6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965 819,1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992 877,6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1 053 422,2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105,2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228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Безвозмездные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1 852 270,9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1 829 885,0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1 960 355,2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1 953 879,7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105,5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3061178"/>
          <a:ext cx="8501091" cy="7964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4180"/>
                <a:gridCol w="1347919"/>
                <a:gridCol w="1194748"/>
                <a:gridCol w="1194748"/>
                <a:gridCol w="1194748"/>
                <a:gridCol w="1194748"/>
              </a:tblGrid>
              <a:tr h="398228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Расходы</a:t>
                      </a:r>
                      <a:endParaRPr lang="ru-RU" sz="1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2 780 674,00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2 843 581,90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2 985 594,60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2 821 136,60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101,5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98228">
                <a:tc>
                  <a:txBody>
                    <a:bodyPr/>
                    <a:lstStyle/>
                    <a:p>
                      <a:r>
                        <a:rPr lang="ru-RU" sz="1400" b="0" kern="1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Профицит</a:t>
                      </a:r>
                      <a:r>
                        <a:rPr lang="ru-RU" sz="1400" b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j-lt"/>
                          <a:ea typeface="+mn-ea"/>
                          <a:cs typeface="Arial" pitchFamily="34" charset="0"/>
                        </a:rPr>
                        <a:t>/дефицит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72 724,50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-47 877,80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-28 251,00</a:t>
                      </a:r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186 165,30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ятиугольник 6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 smtClean="0">
                <a:latin typeface="Impact" pitchFamily="34" charset="0"/>
              </a:rPr>
              <a:t>Тыс</a:t>
            </a:r>
            <a:r>
              <a:rPr lang="ru-RU" dirty="0" smtClean="0">
                <a:latin typeface="Impact" pitchFamily="34" charset="0"/>
              </a:rPr>
              <a:t> .</a:t>
            </a:r>
            <a:r>
              <a:rPr lang="ru-RU" dirty="0" err="1" smtClean="0">
                <a:latin typeface="Impact" pitchFamily="34" charset="0"/>
              </a:rPr>
              <a:t>руб</a:t>
            </a:r>
            <a:endParaRPr lang="ru-RU" dirty="0">
              <a:latin typeface="Impact" pitchFamily="34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2571736" y="1500180"/>
            <a:ext cx="1428760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Факт 2018</a:t>
            </a:r>
            <a:endParaRPr lang="ru-RU" sz="1400" dirty="0"/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3929058" y="1500180"/>
            <a:ext cx="1285884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План 2019</a:t>
            </a:r>
            <a:endParaRPr lang="ru-RU" sz="1400" dirty="0"/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5143503" y="1500180"/>
            <a:ext cx="1250259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Уточненный план 2019</a:t>
            </a:r>
            <a:endParaRPr lang="ru-RU" sz="1400" dirty="0"/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6337854" y="1500180"/>
            <a:ext cx="1234542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Факт 2019</a:t>
            </a:r>
            <a:endParaRPr lang="ru-RU" sz="1400" dirty="0"/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7505982" y="1500180"/>
            <a:ext cx="1262134" cy="428628"/>
          </a:xfrm>
          <a:prstGeom prst="snip2Diag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Прирост к 2018г.(%)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47"/>
          <p:cNvGrpSpPr/>
          <p:nvPr/>
        </p:nvGrpSpPr>
        <p:grpSpPr>
          <a:xfrm>
            <a:off x="2786050" y="1465319"/>
            <a:ext cx="2428892" cy="2430480"/>
            <a:chOff x="2786050" y="1465319"/>
            <a:chExt cx="2428892" cy="2430480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2786050" y="1465319"/>
              <a:ext cx="642942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16200000" flipH="1">
              <a:off x="2786050" y="2108261"/>
              <a:ext cx="2428892" cy="1143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572000" y="3894211"/>
              <a:ext cx="642942" cy="158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Структура собственных доходов бюджета</a:t>
            </a:r>
            <a:b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Кировского муниципального района ЛО</a:t>
            </a:r>
            <a:endParaRPr lang="ru-RU" sz="25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114299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0" y="357188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2019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1226" y="4372552"/>
            <a:ext cx="313515" cy="146209"/>
          </a:xfrm>
          <a:prstGeom prst="rect">
            <a:avLst/>
          </a:prstGeom>
          <a:solidFill>
            <a:srgbClr val="58C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0" name="Прямоугольник 9"/>
          <p:cNvSpPr/>
          <p:nvPr/>
        </p:nvSpPr>
        <p:spPr>
          <a:xfrm>
            <a:off x="401226" y="4795513"/>
            <a:ext cx="313515" cy="14620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1" name="TextBox 10"/>
          <p:cNvSpPr txBox="1"/>
          <p:nvPr/>
        </p:nvSpPr>
        <p:spPr>
          <a:xfrm>
            <a:off x="664944" y="4307157"/>
            <a:ext cx="6209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НДФЛ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70280" y="4637785"/>
            <a:ext cx="1423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Налоги на</a:t>
            </a:r>
          </a:p>
          <a:p>
            <a:r>
              <a:rPr lang="ru-RU" sz="1200" dirty="0" smtClean="0"/>
              <a:t>совокупный доход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93770" y="4372552"/>
            <a:ext cx="313515" cy="14620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93770" y="4795513"/>
            <a:ext cx="313515" cy="146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5" name="TextBox 14"/>
          <p:cNvSpPr txBox="1"/>
          <p:nvPr/>
        </p:nvSpPr>
        <p:spPr>
          <a:xfrm>
            <a:off x="2868505" y="4307157"/>
            <a:ext cx="1214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Госпошлина</a:t>
            </a:r>
            <a:endParaRPr lang="ru-RU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863169" y="4637785"/>
            <a:ext cx="2134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Доходы от</a:t>
            </a:r>
          </a:p>
          <a:p>
            <a:r>
              <a:rPr lang="ru-RU" sz="1200" dirty="0" smtClean="0"/>
              <a:t>Использования имущества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14475" y="4372552"/>
            <a:ext cx="313515" cy="14620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8" name="Прямоугольник 17"/>
          <p:cNvSpPr/>
          <p:nvPr/>
        </p:nvSpPr>
        <p:spPr>
          <a:xfrm>
            <a:off x="5014475" y="4795513"/>
            <a:ext cx="313515" cy="146209"/>
          </a:xfrm>
          <a:prstGeom prst="rect">
            <a:avLst/>
          </a:prstGeom>
          <a:solidFill>
            <a:srgbClr val="D2E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9" name="TextBox 18"/>
          <p:cNvSpPr txBox="1"/>
          <p:nvPr/>
        </p:nvSpPr>
        <p:spPr>
          <a:xfrm>
            <a:off x="5289210" y="4214824"/>
            <a:ext cx="2008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Доходы от</a:t>
            </a:r>
          </a:p>
          <a:p>
            <a:r>
              <a:rPr lang="ru-RU" sz="1200" dirty="0" smtClean="0"/>
              <a:t>Оказания платных услуг</a:t>
            </a:r>
            <a:endParaRPr lang="ru-RU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281044" y="4637785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Доходы от</a:t>
            </a:r>
          </a:p>
          <a:p>
            <a:r>
              <a:rPr lang="ru-RU" sz="1200" dirty="0" smtClean="0"/>
              <a:t>продажи активов</a:t>
            </a:r>
            <a:endParaRPr lang="ru-RU" sz="1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207019" y="4372552"/>
            <a:ext cx="313515" cy="14620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207019" y="4795513"/>
            <a:ext cx="313515" cy="14620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3" name="TextBox 22"/>
          <p:cNvSpPr txBox="1"/>
          <p:nvPr/>
        </p:nvSpPr>
        <p:spPr>
          <a:xfrm>
            <a:off x="7462571" y="4307157"/>
            <a:ext cx="1101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Штрафы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478924" y="4730118"/>
            <a:ext cx="1236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Прочие</a:t>
            </a:r>
            <a:endParaRPr lang="ru-RU" sz="1200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944998" y="1500180"/>
            <a:ext cx="3198373" cy="2966145"/>
            <a:chOff x="944998" y="1500180"/>
            <a:chExt cx="3198373" cy="2966145"/>
          </a:xfrm>
        </p:grpSpPr>
        <p:graphicFrame>
          <p:nvGraphicFramePr>
            <p:cNvPr id="4" name="Диаграмма 3"/>
            <p:cNvGraphicFramePr/>
            <p:nvPr/>
          </p:nvGraphicFramePr>
          <p:xfrm>
            <a:off x="1000100" y="1643056"/>
            <a:ext cx="3143271" cy="28232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6" name="TextBox 25"/>
            <p:cNvSpPr txBox="1"/>
            <p:nvPr/>
          </p:nvSpPr>
          <p:spPr>
            <a:xfrm>
              <a:off x="3286116" y="3143254"/>
              <a:ext cx="550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58,4</a:t>
              </a:r>
              <a:endParaRPr lang="ru-RU" sz="16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357290" y="3000378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20</a:t>
              </a:r>
              <a:endParaRPr lang="ru-RU" sz="16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44998" y="2549725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1,2</a:t>
              </a:r>
              <a:endParaRPr lang="ru-RU" sz="16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428728" y="2357436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7,4</a:t>
              </a:r>
              <a:endParaRPr lang="ru-RU" sz="1600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79324" y="1895757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2,3</a:t>
              </a:r>
              <a:endParaRPr lang="ru-RU" sz="1600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28794" y="192880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7,6</a:t>
              </a:r>
              <a:endParaRPr lang="ru-RU" sz="1600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59444" y="1500180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1,6</a:t>
              </a:r>
              <a:endParaRPr lang="ru-RU" sz="16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00298" y="1571618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1,5</a:t>
              </a:r>
              <a:endParaRPr lang="ru-RU" sz="1600" b="1" dirty="0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5000628" y="1384674"/>
            <a:ext cx="3143272" cy="3081906"/>
            <a:chOff x="5000628" y="1384674"/>
            <a:chExt cx="3143272" cy="30819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aphicFrame>
          <p:nvGraphicFramePr>
            <p:cNvPr id="5" name="Диаграмма 4"/>
            <p:cNvGraphicFramePr/>
            <p:nvPr/>
          </p:nvGraphicFramePr>
          <p:xfrm>
            <a:off x="5000628" y="1500180"/>
            <a:ext cx="3143272" cy="296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7425922" y="3121229"/>
              <a:ext cx="550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59,8</a:t>
              </a:r>
              <a:endParaRPr lang="ru-RU" sz="1600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286380" y="3000378"/>
              <a:ext cx="550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22,7</a:t>
              </a:r>
              <a:endParaRPr lang="ru-RU" sz="16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00628" y="2121097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1,3</a:t>
              </a:r>
              <a:endParaRPr lang="ru-RU" sz="16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643570" y="2000246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7,8</a:t>
              </a:r>
              <a:endParaRPr lang="ru-RU" sz="1600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654587" y="1500180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2,1</a:t>
              </a:r>
              <a:endParaRPr lang="ru-RU" sz="1600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033811" y="1714494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3,9</a:t>
              </a:r>
              <a:endParaRPr lang="ru-RU" sz="16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215074" y="1384674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1,6</a:t>
              </a:r>
              <a:endParaRPr lang="ru-RU" sz="16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572264" y="1500180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0,8</a:t>
              </a:r>
              <a:endParaRPr lang="ru-RU" sz="1600" b="1" dirty="0"/>
            </a:p>
          </p:txBody>
        </p:sp>
      </p:grpSp>
      <p:sp>
        <p:nvSpPr>
          <p:cNvPr id="46" name="Пятиугольник 45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latin typeface="Impact" pitchFamily="34" charset="0"/>
              </a:rPr>
              <a:t>%</a:t>
            </a:r>
            <a:endParaRPr lang="ru-RU" dirty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Безвозмездные поступления от других</a:t>
            </a:r>
            <a:b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бюджетов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428728" y="642924"/>
          <a:ext cx="6215106" cy="427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5961" y="1714494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Impact" pitchFamily="34" charset="0"/>
              </a:rPr>
              <a:t>1  962  867,5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6" name="Двойные фигурные скобки 5"/>
          <p:cNvSpPr/>
          <p:nvPr/>
        </p:nvSpPr>
        <p:spPr>
          <a:xfrm>
            <a:off x="571472" y="1714494"/>
            <a:ext cx="2143140" cy="571504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иугольник 7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 smtClean="0">
                <a:latin typeface="Impact" pitchFamily="34" charset="0"/>
              </a:rPr>
              <a:t>Тыс</a:t>
            </a:r>
            <a:r>
              <a:rPr lang="ru-RU" dirty="0" smtClean="0">
                <a:latin typeface="Impact" pitchFamily="34" charset="0"/>
              </a:rPr>
              <a:t> .</a:t>
            </a:r>
            <a:r>
              <a:rPr lang="ru-RU" dirty="0" err="1" smtClean="0">
                <a:latin typeface="Impact" pitchFamily="34" charset="0"/>
              </a:rPr>
              <a:t>руб</a:t>
            </a:r>
            <a:endParaRPr lang="ru-RU" dirty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rot="5400000">
            <a:off x="1403243" y="3107535"/>
            <a:ext cx="1357322" cy="1588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2631374" y="3071816"/>
            <a:ext cx="1428760" cy="1588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3796416" y="3000378"/>
            <a:ext cx="1571636" cy="1588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4991668" y="2997537"/>
            <a:ext cx="1643074" cy="11017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6255519" y="3030590"/>
            <a:ext cx="1654092" cy="1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Исполнение бюджета</a:t>
            </a:r>
            <a:b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Кировского муниципального района ЛО</a:t>
            </a:r>
          </a:p>
        </p:txBody>
      </p:sp>
      <p:pic>
        <p:nvPicPr>
          <p:cNvPr id="5" name="Рисунок 4" descr="сл4гр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0466" y="2000246"/>
            <a:ext cx="5153799" cy="394908"/>
          </a:xfrm>
          <a:prstGeom prst="rect">
            <a:avLst/>
          </a:prstGeom>
        </p:spPr>
      </p:pic>
      <p:grpSp>
        <p:nvGrpSpPr>
          <p:cNvPr id="17" name="Группа 16"/>
          <p:cNvGrpSpPr/>
          <p:nvPr/>
        </p:nvGrpSpPr>
        <p:grpSpPr>
          <a:xfrm>
            <a:off x="1757765" y="1643056"/>
            <a:ext cx="780920" cy="1275647"/>
            <a:chOff x="1533217" y="1643056"/>
            <a:chExt cx="780920" cy="1275647"/>
          </a:xfrm>
        </p:grpSpPr>
        <p:sp>
          <p:nvSpPr>
            <p:cNvPr id="7" name="TextBox 6"/>
            <p:cNvSpPr txBox="1"/>
            <p:nvPr/>
          </p:nvSpPr>
          <p:spPr>
            <a:xfrm>
              <a:off x="1533217" y="2549371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2015</a:t>
              </a:r>
              <a:endParaRPr lang="ru-RU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50786" y="1643056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89,3%</a:t>
              </a:r>
              <a:endParaRPr lang="ru-RU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011814" y="1643056"/>
            <a:ext cx="780920" cy="1275647"/>
            <a:chOff x="2787266" y="1643056"/>
            <a:chExt cx="780920" cy="1275647"/>
          </a:xfrm>
        </p:grpSpPr>
        <p:sp>
          <p:nvSpPr>
            <p:cNvPr id="8" name="TextBox 7"/>
            <p:cNvSpPr txBox="1"/>
            <p:nvPr/>
          </p:nvSpPr>
          <p:spPr>
            <a:xfrm>
              <a:off x="2787266" y="2549371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2016</a:t>
              </a:r>
              <a:endParaRPr lang="ru-RU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04835" y="1643056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92,1%</a:t>
              </a:r>
              <a:endParaRPr lang="ru-RU" b="1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483558" y="1643056"/>
            <a:ext cx="780920" cy="1275647"/>
            <a:chOff x="5259010" y="1643056"/>
            <a:chExt cx="780920" cy="1275647"/>
          </a:xfrm>
        </p:grpSpPr>
        <p:sp>
          <p:nvSpPr>
            <p:cNvPr id="10" name="TextBox 9"/>
            <p:cNvSpPr txBox="1"/>
            <p:nvPr/>
          </p:nvSpPr>
          <p:spPr>
            <a:xfrm>
              <a:off x="5259010" y="2549371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2018</a:t>
              </a:r>
              <a:endParaRPr lang="ru-RU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76579" y="1643056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96,0%</a:t>
              </a:r>
              <a:endParaRPr lang="ru-RU" b="1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6769442" y="1643056"/>
            <a:ext cx="780920" cy="1275647"/>
            <a:chOff x="6544894" y="1643056"/>
            <a:chExt cx="780920" cy="1275647"/>
          </a:xfrm>
        </p:grpSpPr>
        <p:sp>
          <p:nvSpPr>
            <p:cNvPr id="11" name="TextBox 10"/>
            <p:cNvSpPr txBox="1"/>
            <p:nvPr/>
          </p:nvSpPr>
          <p:spPr>
            <a:xfrm>
              <a:off x="6544894" y="2549371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2019</a:t>
              </a:r>
              <a:endParaRPr lang="ru-RU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2463" y="1643056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94,5%</a:t>
              </a:r>
              <a:endParaRPr lang="ru-RU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258095" y="1643056"/>
            <a:ext cx="780920" cy="1275647"/>
            <a:chOff x="4033547" y="1643056"/>
            <a:chExt cx="780920" cy="1275647"/>
          </a:xfrm>
        </p:grpSpPr>
        <p:sp>
          <p:nvSpPr>
            <p:cNvPr id="9" name="TextBox 8"/>
            <p:cNvSpPr txBox="1"/>
            <p:nvPr/>
          </p:nvSpPr>
          <p:spPr>
            <a:xfrm>
              <a:off x="4033547" y="2549371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2017</a:t>
              </a:r>
              <a:endParaRPr lang="ru-RU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51116" y="1643056"/>
              <a:ext cx="763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/>
                <a:t>95,1%</a:t>
              </a:r>
              <a:endParaRPr lang="ru-RU" b="1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928794" y="3835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203661" y="3835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429124" y="3835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665604" y="3835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929454" y="3835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0034" y="3571882"/>
            <a:ext cx="1258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Количество</a:t>
            </a:r>
          </a:p>
          <a:p>
            <a:r>
              <a:rPr lang="ru-RU" sz="1600" dirty="0" smtClean="0"/>
              <a:t>внесённых</a:t>
            </a:r>
          </a:p>
          <a:p>
            <a:r>
              <a:rPr lang="ru-RU" sz="1600" dirty="0" smtClean="0"/>
              <a:t>изменений</a:t>
            </a:r>
            <a:endParaRPr lang="ru-RU" sz="1600" dirty="0"/>
          </a:p>
        </p:txBody>
      </p:sp>
      <p:sp>
        <p:nvSpPr>
          <p:cNvPr id="31" name="Пятиугольник 30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latin typeface="Impact" pitchFamily="34" charset="0"/>
              </a:rPr>
              <a:t>%</a:t>
            </a:r>
            <a:endParaRPr lang="ru-RU" dirty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0"/>
            <a:ext cx="8229600" cy="1151325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Исполнение бюджетных ассигнований</a:t>
            </a:r>
            <a:b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Кировского муниципального района ЛО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560270"/>
              </p:ext>
            </p:extLst>
          </p:nvPr>
        </p:nvGraphicFramePr>
        <p:xfrm>
          <a:off x="857225" y="1285866"/>
          <a:ext cx="7429551" cy="3471833"/>
        </p:xfrm>
        <a:graphic>
          <a:graphicData uri="http://schemas.openxmlformats.org/drawingml/2006/table">
            <a:tbl>
              <a:tblPr/>
              <a:tblGrid>
                <a:gridCol w="2242883"/>
                <a:gridCol w="911171"/>
                <a:gridCol w="1489415"/>
                <a:gridCol w="857256"/>
                <a:gridCol w="1928826"/>
              </a:tblGrid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Исполнено за 2019 г.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Доля  в общем объеме расходов (%)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% исполнения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Темпы исполнения расходов 2019г. к 2018 г.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Образование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2 185 490,5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77,5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95,5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1,07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Культура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47 104,6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1,7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98,9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1,04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Физическая культура и спорт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13 249,6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0,5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60,3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1,45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Социальная политика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125 885,5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4,5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99,6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0,59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Средства массовой информации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2 747,6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+mj-lt"/>
                          <a:ea typeface="Times New Roman"/>
                        </a:rPr>
                        <a:t>0,1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49,1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2,03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Общегосударственные вопросы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249 </a:t>
                      </a:r>
                      <a:r>
                        <a:rPr lang="ru-RU" sz="1100" dirty="0" smtClean="0">
                          <a:latin typeface="+mj-lt"/>
                          <a:ea typeface="Times New Roman"/>
                        </a:rPr>
                        <a:t>744,3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+mj-lt"/>
                          <a:ea typeface="Times New Roman"/>
                        </a:rPr>
                        <a:t>8,7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88,6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0,90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4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j-lt"/>
                          <a:ea typeface="Times New Roman"/>
                        </a:rPr>
                        <a:t>2 772,0</a:t>
                      </a:r>
                      <a:endParaRPr lang="ru-RU" sz="120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+mj-lt"/>
                          <a:ea typeface="Times New Roman"/>
                        </a:rPr>
                        <a:t>0,1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94,7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j-lt"/>
                          <a:ea typeface="Times New Roman"/>
                        </a:rPr>
                        <a:t>1</a:t>
                      </a:r>
                      <a:r>
                        <a:rPr lang="ru-RU" sz="1100" dirty="0">
                          <a:latin typeface="+mj-lt"/>
                          <a:ea typeface="Times New Roman"/>
                        </a:rPr>
                        <a:t>,60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Национальная экономика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19 112,0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0,7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57,9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0,60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00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Жилищно-коммунальное хозяйство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5 306,3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0,2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93,0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j-lt"/>
                          <a:ea typeface="Times New Roman"/>
                        </a:rPr>
                        <a:t>0</a:t>
                      </a:r>
                      <a:r>
                        <a:rPr lang="ru-RU" sz="1100" dirty="0">
                          <a:latin typeface="+mj-lt"/>
                          <a:ea typeface="Times New Roman"/>
                        </a:rPr>
                        <a:t>,33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1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44,6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0,0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4,5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0,92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j-lt"/>
                          <a:ea typeface="Times New Roman"/>
                        </a:rPr>
                        <a:t>Межбюджетные трансферты</a:t>
                      </a:r>
                      <a:endParaRPr lang="ru-RU" sz="120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j-lt"/>
                          <a:ea typeface="Times New Roman"/>
                        </a:rPr>
                        <a:t>169 679,6</a:t>
                      </a:r>
                      <a:endParaRPr lang="ru-RU" sz="120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+mj-lt"/>
                          <a:ea typeface="Times New Roman"/>
                        </a:rPr>
                        <a:t>6,0</a:t>
                      </a:r>
                      <a:endParaRPr lang="ru-RU" sz="120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98,7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+mj-lt"/>
                          <a:ea typeface="Times New Roman"/>
                        </a:rPr>
                        <a:t>1,17</a:t>
                      </a:r>
                      <a:endParaRPr lang="ru-RU" sz="1200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Всего расходов: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2 821 136,6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100,0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94,5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+mj-lt"/>
                          <a:ea typeface="Times New Roman"/>
                        </a:rPr>
                        <a:t>1,01</a:t>
                      </a:r>
                      <a:endParaRPr lang="ru-RU" sz="1200" b="1" dirty="0">
                        <a:latin typeface="+mj-lt"/>
                        <a:ea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ятиугольник 3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 smtClean="0">
                <a:latin typeface="Impact" pitchFamily="34" charset="0"/>
              </a:rPr>
              <a:t>Тыс</a:t>
            </a:r>
            <a:r>
              <a:rPr lang="ru-RU" dirty="0" smtClean="0">
                <a:latin typeface="Impact" pitchFamily="34" charset="0"/>
              </a:rPr>
              <a:t> .</a:t>
            </a:r>
            <a:r>
              <a:rPr lang="ru-RU" dirty="0" err="1" smtClean="0">
                <a:latin typeface="Impact" pitchFamily="34" charset="0"/>
              </a:rPr>
              <a:t>руб</a:t>
            </a:r>
            <a:endParaRPr lang="ru-RU" dirty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Расходы бюджета Кировского МР в разрезе</a:t>
            </a:r>
            <a:b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муниципальных программ</a:t>
            </a:r>
          </a:p>
        </p:txBody>
      </p:sp>
      <p:grpSp>
        <p:nvGrpSpPr>
          <p:cNvPr id="67" name="Группа 66"/>
          <p:cNvGrpSpPr/>
          <p:nvPr/>
        </p:nvGrpSpPr>
        <p:grpSpPr>
          <a:xfrm>
            <a:off x="3449088" y="2133074"/>
            <a:ext cx="2000264" cy="2073468"/>
            <a:chOff x="3428992" y="2143122"/>
            <a:chExt cx="2000264" cy="2073468"/>
          </a:xfrm>
        </p:grpSpPr>
        <p:sp>
          <p:nvSpPr>
            <p:cNvPr id="66" name="Овал 65"/>
            <p:cNvSpPr/>
            <p:nvPr/>
          </p:nvSpPr>
          <p:spPr>
            <a:xfrm>
              <a:off x="3428992" y="2143122"/>
              <a:ext cx="2000264" cy="2000264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16618" y="2396473"/>
              <a:ext cx="14923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/>
                <a:t>2 </a:t>
              </a:r>
              <a:r>
                <a:rPr lang="ru-RU" sz="1600" b="1" dirty="0" smtClean="0"/>
                <a:t>821,1 </a:t>
              </a:r>
              <a:r>
                <a:rPr lang="ru-RU" sz="1200" b="1" dirty="0" smtClean="0"/>
                <a:t>(</a:t>
              </a:r>
              <a:r>
                <a:rPr lang="ru-RU" sz="1200" b="1" dirty="0"/>
                <a:t>101,5% )</a:t>
              </a:r>
            </a:p>
            <a:p>
              <a:pPr algn="ctr"/>
              <a:endParaRPr lang="ru-RU" sz="1600" b="1" dirty="0" smtClean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43307" y="2770040"/>
              <a:ext cx="160325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/>
                <a:t>в т.ч. программные</a:t>
              </a:r>
            </a:p>
            <a:p>
              <a:pPr algn="ctr"/>
              <a:r>
                <a:rPr lang="ru-RU" sz="1600" b="1" dirty="0"/>
                <a:t>2483,9 </a:t>
              </a:r>
              <a:r>
                <a:rPr lang="ru-RU" sz="1400" b="1" dirty="0"/>
                <a:t>(104,2% </a:t>
              </a:r>
              <a:r>
                <a:rPr lang="ru-RU" sz="1400" b="1" dirty="0" smtClean="0"/>
                <a:t>)</a:t>
              </a:r>
            </a:p>
            <a:p>
              <a:pPr algn="ctr"/>
              <a:r>
                <a:rPr lang="ru-RU" sz="1400" dirty="0" smtClean="0"/>
                <a:t>Непрограммные</a:t>
              </a:r>
            </a:p>
            <a:p>
              <a:pPr algn="ctr"/>
              <a:r>
                <a:rPr lang="ru-RU" sz="1400" b="1" dirty="0" smtClean="0"/>
                <a:t>337,2(85,1%) </a:t>
              </a:r>
              <a:endParaRPr lang="ru-RU" sz="1400" b="1" dirty="0"/>
            </a:p>
            <a:p>
              <a:pPr algn="ctr"/>
              <a:endParaRPr lang="ru-RU" sz="1600" b="1" dirty="0" smtClean="0"/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4572000" y="1178615"/>
            <a:ext cx="3057315" cy="1220718"/>
            <a:chOff x="4572000" y="1178615"/>
            <a:chExt cx="3057315" cy="1220718"/>
          </a:xfrm>
        </p:grpSpPr>
        <p:pic>
          <p:nvPicPr>
            <p:cNvPr id="7" name="Рисунок 6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55464" r="29057" b="70627"/>
            <a:stretch>
              <a:fillRect/>
            </a:stretch>
          </p:blipFill>
          <p:spPr>
            <a:xfrm>
              <a:off x="4572000" y="1178615"/>
              <a:ext cx="1214446" cy="1220718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4762564" y="1583493"/>
              <a:ext cx="8050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2 012,1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15008" y="1463159"/>
              <a:ext cx="19143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Развитие образования</a:t>
              </a:r>
            </a:p>
            <a:p>
              <a:r>
                <a:rPr lang="ru-RU" sz="1400" dirty="0" smtClean="0"/>
                <a:t>КМР</a:t>
              </a:r>
              <a:endParaRPr lang="ru-RU" sz="14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15074" y="1666806"/>
              <a:ext cx="9893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↑114,9%</a:t>
              </a:r>
              <a:endParaRPr lang="ru-RU" sz="1600" b="1" dirty="0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548382" y="2214372"/>
            <a:ext cx="2328861" cy="720652"/>
            <a:chOff x="5548382" y="2214372"/>
            <a:chExt cx="2328861" cy="720652"/>
          </a:xfrm>
        </p:grpSpPr>
        <p:pic>
          <p:nvPicPr>
            <p:cNvPr id="8" name="Рисунок 7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90064" b="82660"/>
            <a:stretch>
              <a:fillRect/>
            </a:stretch>
          </p:blipFill>
          <p:spPr>
            <a:xfrm>
              <a:off x="5548382" y="2214372"/>
              <a:ext cx="779504" cy="720652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619632" y="2370519"/>
              <a:ext cx="6543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158,9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62762" y="2236914"/>
              <a:ext cx="16144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Развитие культуры</a:t>
              </a:r>
            </a:p>
            <a:p>
              <a:r>
                <a:rPr lang="ru-RU" sz="1400" dirty="0" smtClean="0"/>
                <a:t>КМР</a:t>
              </a:r>
              <a:endParaRPr lang="ru-RU" sz="1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715140" y="2464499"/>
              <a:ext cx="10358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106,3%</a:t>
              </a:r>
              <a:endParaRPr lang="ru-RU" sz="1600" b="1" dirty="0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595882" y="3036003"/>
            <a:ext cx="2336675" cy="785818"/>
            <a:chOff x="5595882" y="3036003"/>
            <a:chExt cx="2336675" cy="785818"/>
          </a:xfrm>
        </p:grpSpPr>
        <p:pic>
          <p:nvPicPr>
            <p:cNvPr id="9" name="Рисунок 8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90974" t="20778" r="-80" b="60314"/>
            <a:stretch>
              <a:fillRect/>
            </a:stretch>
          </p:blipFill>
          <p:spPr>
            <a:xfrm>
              <a:off x="5595882" y="3036003"/>
              <a:ext cx="714380" cy="785818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643570" y="3252921"/>
              <a:ext cx="6543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145,2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38824" y="3190754"/>
              <a:ext cx="12077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Комплексное</a:t>
              </a:r>
            </a:p>
            <a:p>
              <a:r>
                <a:rPr lang="ru-RU" sz="1400" dirty="0" smtClean="0"/>
                <a:t>развитие</a:t>
              </a:r>
              <a:endParaRPr lang="ru-RU" sz="14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000892" y="3393193"/>
              <a:ext cx="93166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62,5%</a:t>
              </a:r>
              <a:endParaRPr lang="ru-RU" sz="1600" b="1" dirty="0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143504" y="3738508"/>
            <a:ext cx="3123692" cy="714380"/>
            <a:chOff x="5143504" y="3738508"/>
            <a:chExt cx="3123692" cy="714380"/>
          </a:xfrm>
        </p:grpSpPr>
        <p:pic>
          <p:nvPicPr>
            <p:cNvPr id="10" name="Рисунок 9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84601" t="50000" r="6293" b="32811"/>
            <a:stretch>
              <a:fillRect/>
            </a:stretch>
          </p:blipFill>
          <p:spPr>
            <a:xfrm>
              <a:off x="5143504" y="3738508"/>
              <a:ext cx="714380" cy="71438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5167254" y="3955426"/>
              <a:ext cx="6543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128,3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54970" y="3821821"/>
              <a:ext cx="25122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Управление</a:t>
              </a:r>
            </a:p>
            <a:p>
              <a:r>
                <a:rPr lang="ru-RU" sz="1400" dirty="0" smtClean="0"/>
                <a:t>Муниципальными финансами</a:t>
              </a:r>
              <a:endParaRPr lang="ru-RU" sz="14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86578" y="3821821"/>
              <a:ext cx="10358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106,2%</a:t>
              </a:r>
              <a:endParaRPr lang="ru-RU" sz="1600" b="1" dirty="0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4357686" y="4036135"/>
            <a:ext cx="2321745" cy="969433"/>
            <a:chOff x="4357686" y="4036135"/>
            <a:chExt cx="2321745" cy="969433"/>
          </a:xfrm>
        </p:grpSpPr>
        <p:pic>
          <p:nvPicPr>
            <p:cNvPr id="11" name="Рисунок 10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70943" t="51719" r="20862" b="31092"/>
            <a:stretch>
              <a:fillRect/>
            </a:stretch>
          </p:blipFill>
          <p:spPr>
            <a:xfrm>
              <a:off x="4357686" y="4036135"/>
              <a:ext cx="642942" cy="714380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4402977" y="4253053"/>
              <a:ext cx="5501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12,0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10064" y="4451492"/>
              <a:ext cx="186685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Развитие физической </a:t>
              </a:r>
            </a:p>
            <a:p>
              <a:r>
                <a:rPr lang="ru-RU" sz="1400" dirty="0" smtClean="0"/>
                <a:t>культуры</a:t>
              </a:r>
              <a:endParaRPr lang="ru-RU" sz="14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643570" y="4667014"/>
              <a:ext cx="10358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116,9%</a:t>
              </a:r>
              <a:endParaRPr lang="ru-RU" sz="1600" b="1" dirty="0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1142976" y="3964697"/>
            <a:ext cx="3068648" cy="1024070"/>
            <a:chOff x="1142976" y="3964697"/>
            <a:chExt cx="3068648" cy="1024070"/>
          </a:xfrm>
        </p:grpSpPr>
        <p:pic>
          <p:nvPicPr>
            <p:cNvPr id="12" name="Рисунок 11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58195" t="51719" r="33610" b="32811"/>
            <a:stretch>
              <a:fillRect/>
            </a:stretch>
          </p:blipFill>
          <p:spPr>
            <a:xfrm>
              <a:off x="3500430" y="3964697"/>
              <a:ext cx="642942" cy="642942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3595618" y="4107573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8,8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071294" y="4465547"/>
              <a:ext cx="21403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Обеспечение повышения</a:t>
              </a:r>
            </a:p>
            <a:p>
              <a:r>
                <a:rPr lang="ru-RU" sz="1400" dirty="0" smtClean="0"/>
                <a:t>энергоэффективности</a:t>
              </a:r>
              <a:endParaRPr lang="ru-RU" sz="14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142976" y="4560139"/>
              <a:ext cx="10358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160,9%</a:t>
              </a:r>
              <a:endParaRPr lang="ru-RU" sz="1600" b="1" dirty="0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678723" y="3536069"/>
            <a:ext cx="2952708" cy="976728"/>
            <a:chOff x="678723" y="3536069"/>
            <a:chExt cx="2952708" cy="976728"/>
          </a:xfrm>
        </p:grpSpPr>
        <p:pic>
          <p:nvPicPr>
            <p:cNvPr id="13" name="Рисунок 12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58195" t="31092" r="33610" b="55157"/>
            <a:stretch>
              <a:fillRect/>
            </a:stretch>
          </p:blipFill>
          <p:spPr>
            <a:xfrm>
              <a:off x="2952864" y="3536069"/>
              <a:ext cx="642942" cy="571504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3035989" y="3667070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8,6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576060" y="3774133"/>
              <a:ext cx="2055371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Осуществление</a:t>
              </a:r>
            </a:p>
            <a:p>
              <a:r>
                <a:rPr lang="ru-RU" sz="1400" dirty="0" smtClean="0"/>
                <a:t>дорожной деятельности</a:t>
              </a:r>
            </a:p>
            <a:p>
              <a:endParaRPr lang="ru-RU" sz="14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78723" y="3869509"/>
              <a:ext cx="10358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142,1%</a:t>
              </a:r>
              <a:endParaRPr lang="ru-RU" sz="1600" b="1" dirty="0"/>
            </a:p>
          </p:txBody>
        </p:sp>
      </p:grpSp>
      <p:grpSp>
        <p:nvGrpSpPr>
          <p:cNvPr id="60" name="Группа 59"/>
          <p:cNvGrpSpPr/>
          <p:nvPr/>
        </p:nvGrpSpPr>
        <p:grpSpPr>
          <a:xfrm>
            <a:off x="678723" y="2821689"/>
            <a:ext cx="2607393" cy="571504"/>
            <a:chOff x="678723" y="2821689"/>
            <a:chExt cx="2607393" cy="571504"/>
          </a:xfrm>
        </p:grpSpPr>
        <p:pic>
          <p:nvPicPr>
            <p:cNvPr id="14" name="Рисунок 13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67301" t="29373" r="24504" b="56876"/>
            <a:stretch>
              <a:fillRect/>
            </a:stretch>
          </p:blipFill>
          <p:spPr>
            <a:xfrm>
              <a:off x="2643174" y="2821689"/>
              <a:ext cx="642942" cy="571504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2750425" y="2995076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3,3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607229" y="3024316"/>
              <a:ext cx="11432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Развитие с/</a:t>
              </a:r>
              <a:r>
                <a:rPr lang="ru-RU" sz="1400" dirty="0" err="1" smtClean="0"/>
                <a:t>х</a:t>
              </a:r>
              <a:endParaRPr lang="ru-RU" sz="14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78723" y="3024316"/>
              <a:ext cx="10358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107,8%</a:t>
              </a:r>
              <a:endParaRPr lang="ru-RU" sz="1600" b="1" dirty="0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928662" y="2107309"/>
            <a:ext cx="2357454" cy="714568"/>
            <a:chOff x="928662" y="2107309"/>
            <a:chExt cx="2357454" cy="714568"/>
          </a:xfrm>
        </p:grpSpPr>
        <p:pic>
          <p:nvPicPr>
            <p:cNvPr id="15" name="Рисунок 14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78227" t="29373" r="15399" b="56876"/>
            <a:stretch>
              <a:fillRect/>
            </a:stretch>
          </p:blipFill>
          <p:spPr>
            <a:xfrm>
              <a:off x="2786050" y="2107309"/>
              <a:ext cx="500066" cy="571504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2821863" y="2250185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2,7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28662" y="2298657"/>
              <a:ext cx="19550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/>
                <a:t>Развитие  и </a:t>
              </a:r>
            </a:p>
            <a:p>
              <a:r>
                <a:rPr lang="ru-RU" sz="1400" dirty="0" smtClean="0"/>
                <a:t>совершенствование ГО</a:t>
              </a:r>
              <a:endParaRPr lang="ru-RU" sz="14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857356" y="2285998"/>
              <a:ext cx="10358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161,1%</a:t>
              </a:r>
              <a:endParaRPr lang="ru-RU" sz="1600" b="1" dirty="0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755165" y="1578379"/>
            <a:ext cx="2976907" cy="552868"/>
            <a:chOff x="755165" y="1578379"/>
            <a:chExt cx="2976907" cy="552868"/>
          </a:xfrm>
        </p:grpSpPr>
        <p:pic>
          <p:nvPicPr>
            <p:cNvPr id="16" name="Рисунок 15" descr="оапр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</a:blip>
            <a:srcRect l="78227" t="15621" r="15399" b="72346"/>
            <a:stretch>
              <a:fillRect/>
            </a:stretch>
          </p:blipFill>
          <p:spPr>
            <a:xfrm>
              <a:off x="3214678" y="1607243"/>
              <a:ext cx="500066" cy="500066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3286116" y="1678681"/>
              <a:ext cx="4459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2,5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55165" y="1578379"/>
              <a:ext cx="26023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Развитие  и поддержка малого и среднего бизнеса</a:t>
              </a:r>
              <a:endParaRPr lang="ru-RU" sz="14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85984" y="1792693"/>
              <a:ext cx="10358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/>
                <a:t>↑ 121,7%</a:t>
              </a:r>
              <a:endParaRPr lang="ru-RU" sz="1600" b="1" dirty="0"/>
            </a:p>
          </p:txBody>
        </p:sp>
      </p:grpSp>
      <p:sp>
        <p:nvSpPr>
          <p:cNvPr id="64" name="Пятиугольник 63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 smtClean="0">
                <a:latin typeface="Impact" pitchFamily="34" charset="0"/>
              </a:rPr>
              <a:t>Тыс</a:t>
            </a:r>
            <a:r>
              <a:rPr lang="ru-RU" dirty="0" smtClean="0">
                <a:latin typeface="Impact" pitchFamily="34" charset="0"/>
              </a:rPr>
              <a:t> .</a:t>
            </a:r>
            <a:r>
              <a:rPr lang="ru-RU" dirty="0" err="1" smtClean="0">
                <a:latin typeface="Impact" pitchFamily="34" charset="0"/>
              </a:rPr>
              <a:t>руб</a:t>
            </a:r>
            <a:endParaRPr lang="ru-RU" dirty="0">
              <a:latin typeface="Impact" pitchFamily="34" charset="0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2214546" y="1071552"/>
            <a:ext cx="2005717" cy="684839"/>
            <a:chOff x="2214546" y="1071552"/>
            <a:chExt cx="2005717" cy="684839"/>
          </a:xfrm>
        </p:grpSpPr>
        <p:grpSp>
          <p:nvGrpSpPr>
            <p:cNvPr id="63" name="Группа 62"/>
            <p:cNvGrpSpPr/>
            <p:nvPr/>
          </p:nvGrpSpPr>
          <p:grpSpPr>
            <a:xfrm>
              <a:off x="2214546" y="1071552"/>
              <a:ext cx="2005717" cy="684839"/>
              <a:chOff x="2214546" y="1071552"/>
              <a:chExt cx="2005717" cy="684839"/>
            </a:xfrm>
          </p:grpSpPr>
          <p:pic>
            <p:nvPicPr>
              <p:cNvPr id="17" name="Рисунок 16" descr="оапр.jpg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E"/>
                  </a:clrFrom>
                  <a:clrTo>
                    <a:srgbClr val="FFFFFE">
                      <a:alpha val="0"/>
                    </a:srgbClr>
                  </a:clrTo>
                </a:clrChange>
              </a:blip>
              <a:srcRect l="78228" r="16309" b="89535"/>
              <a:stretch>
                <a:fillRect/>
              </a:stretch>
            </p:blipFill>
            <p:spPr>
              <a:xfrm>
                <a:off x="3786182" y="1321491"/>
                <a:ext cx="428628" cy="434900"/>
              </a:xfrm>
              <a:prstGeom prst="rect">
                <a:avLst/>
              </a:prstGeom>
            </p:spPr>
          </p:pic>
          <p:sp>
            <p:nvSpPr>
              <p:cNvPr id="40" name="TextBox 39"/>
              <p:cNvSpPr txBox="1"/>
              <p:nvPr/>
            </p:nvSpPr>
            <p:spPr>
              <a:xfrm>
                <a:off x="3774307" y="1369179"/>
                <a:ext cx="4459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600" b="1" dirty="0" smtClean="0">
                    <a:solidFill>
                      <a:schemeClr val="bg1"/>
                    </a:solidFill>
                  </a:rPr>
                  <a:t>1,5</a:t>
                </a:r>
                <a:endParaRPr lang="ru-RU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214546" y="1071552"/>
                <a:ext cx="16821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 smtClean="0"/>
                  <a:t>Развитие рынка</a:t>
                </a:r>
              </a:p>
              <a:p>
                <a:r>
                  <a:rPr lang="ru-RU" sz="1400" dirty="0" smtClean="0"/>
                  <a:t>наружной рекламы</a:t>
                </a:r>
                <a:endParaRPr lang="ru-RU" sz="1400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3571868" y="1071552"/>
              <a:ext cx="63741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(New)</a:t>
              </a:r>
              <a:endParaRPr lang="ru-RU" sz="1400" b="1" dirty="0"/>
            </a:p>
          </p:txBody>
        </p:sp>
      </p:grpSp>
      <p:pic>
        <p:nvPicPr>
          <p:cNvPr id="70" name="Рисунок 69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 flipH="1">
            <a:off x="7593446" y="2235643"/>
            <a:ext cx="1704991" cy="1396115"/>
          </a:xfrm>
          <a:prstGeom prst="rect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7858148" y="2578244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% </a:t>
            </a:r>
            <a:r>
              <a:rPr lang="ru-RU" sz="1600" b="1" dirty="0" smtClean="0"/>
              <a:t>рост </a:t>
            </a:r>
          </a:p>
          <a:p>
            <a:pPr algn="ctr"/>
            <a:r>
              <a:rPr lang="ru-RU" sz="1600" b="1" dirty="0" smtClean="0"/>
              <a:t>к 2018г</a:t>
            </a:r>
            <a:r>
              <a:rPr lang="ru-RU" sz="1400" b="1" dirty="0" smtClean="0"/>
              <a:t>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2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78986" y="2012121"/>
            <a:ext cx="2341055" cy="1916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1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6399" y="1377578"/>
            <a:ext cx="2362527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52" y="142864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ru-RU" sz="2500" dirty="0" smtClean="0">
                <a:solidFill>
                  <a:schemeClr val="bg1"/>
                </a:solidFill>
                <a:latin typeface="Impact" pitchFamily="34" charset="0"/>
              </a:rPr>
              <a:t>Исполнение указа Президента № 597</a:t>
            </a:r>
            <a:endParaRPr lang="ru-RU" sz="2500" dirty="0">
              <a:solidFill>
                <a:schemeClr val="bg1"/>
              </a:solidFill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737464" y="2806338"/>
            <a:ext cx="2071702" cy="37602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49 241,0</a:t>
            </a:r>
          </a:p>
          <a:p>
            <a:endParaRPr lang="ru-RU" sz="1100" dirty="0"/>
          </a:p>
        </p:txBody>
      </p:sp>
      <p:sp>
        <p:nvSpPr>
          <p:cNvPr id="7" name="TextBox 1"/>
          <p:cNvSpPr txBox="1"/>
          <p:nvPr/>
        </p:nvSpPr>
        <p:spPr>
          <a:xfrm>
            <a:off x="2847392" y="2091958"/>
            <a:ext cx="2071702" cy="37602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/>
              <a:t>53 045,0</a:t>
            </a:r>
          </a:p>
          <a:p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904090" y="2020520"/>
            <a:ext cx="17086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ЛО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среднемесячная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заработная плата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61706" y="2449148"/>
            <a:ext cx="17459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/>
              <a:t>Кировский район</a:t>
            </a:r>
          </a:p>
          <a:p>
            <a:pPr algn="ctr"/>
            <a:r>
              <a:rPr lang="ru-RU" sz="1600" dirty="0" smtClean="0"/>
              <a:t>среднемесячная</a:t>
            </a:r>
          </a:p>
          <a:p>
            <a:pPr algn="ctr"/>
            <a:r>
              <a:rPr lang="ru-RU" sz="1600" dirty="0" smtClean="0"/>
              <a:t>заработная </a:t>
            </a:r>
          </a:p>
          <a:p>
            <a:pPr algn="ctr"/>
            <a:r>
              <a:rPr lang="ru-RU" sz="1600" dirty="0" smtClean="0"/>
              <a:t>плата 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5431611" y="1714494"/>
            <a:ext cx="3772775" cy="523220"/>
            <a:chOff x="5228381" y="1377578"/>
            <a:chExt cx="3772775" cy="523220"/>
          </a:xfrm>
        </p:grpSpPr>
        <p:sp>
          <p:nvSpPr>
            <p:cNvPr id="11" name="TextBox 10"/>
            <p:cNvSpPr txBox="1"/>
            <p:nvPr/>
          </p:nvSpPr>
          <p:spPr>
            <a:xfrm>
              <a:off x="5228381" y="1377578"/>
              <a:ext cx="22381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ru-RU" sz="1400" dirty="0" smtClean="0"/>
                <a:t>Педагоги учреждений </a:t>
              </a:r>
            </a:p>
            <a:p>
              <a:r>
                <a:rPr lang="ru-RU" sz="1400" dirty="0" smtClean="0"/>
                <a:t>дошкольного образования</a:t>
              </a:r>
              <a:endParaRPr lang="ru-RU" sz="1400" dirty="0"/>
            </a:p>
          </p:txBody>
        </p:sp>
        <p:sp>
          <p:nvSpPr>
            <p:cNvPr id="15" name="TextBox 1"/>
            <p:cNvSpPr txBox="1"/>
            <p:nvPr/>
          </p:nvSpPr>
          <p:spPr>
            <a:xfrm>
              <a:off x="6929454" y="1463817"/>
              <a:ext cx="2071702" cy="376021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000" b="1" dirty="0" smtClean="0">
                  <a:solidFill>
                    <a:schemeClr val="tx1"/>
                  </a:solidFill>
                </a:rPr>
                <a:t>58 568,6</a:t>
              </a:r>
            </a:p>
            <a:p>
              <a:endParaRPr lang="ru-RU" sz="1100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5030085" y="2333152"/>
            <a:ext cx="3772775" cy="738664"/>
            <a:chOff x="5228381" y="2077482"/>
            <a:chExt cx="3772775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5228381" y="2077482"/>
              <a:ext cx="198253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ru-RU" sz="1400" dirty="0" smtClean="0"/>
                <a:t>Педагоги учреждений </a:t>
              </a:r>
            </a:p>
            <a:p>
              <a:r>
                <a:rPr lang="ru-RU" sz="1400" dirty="0" smtClean="0"/>
                <a:t>дополнительного </a:t>
              </a:r>
            </a:p>
            <a:p>
              <a:r>
                <a:rPr lang="ru-RU" sz="1400" dirty="0" smtClean="0"/>
                <a:t>образования</a:t>
              </a:r>
              <a:endParaRPr lang="ru-RU" sz="1400" dirty="0"/>
            </a:p>
          </p:txBody>
        </p:sp>
        <p:sp>
          <p:nvSpPr>
            <p:cNvPr id="16" name="TextBox 1"/>
            <p:cNvSpPr txBox="1"/>
            <p:nvPr/>
          </p:nvSpPr>
          <p:spPr>
            <a:xfrm>
              <a:off x="6929454" y="2224681"/>
              <a:ext cx="2071702" cy="376021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000" b="1" dirty="0" smtClean="0">
                  <a:solidFill>
                    <a:schemeClr val="tx1"/>
                  </a:solidFill>
                </a:rPr>
                <a:t>50 861,6</a:t>
              </a:r>
            </a:p>
            <a:p>
              <a:endParaRPr lang="ru-RU" sz="1100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475230" y="3178503"/>
            <a:ext cx="3772775" cy="523220"/>
            <a:chOff x="5228381" y="2992830"/>
            <a:chExt cx="3772775" cy="523220"/>
          </a:xfrm>
        </p:grpSpPr>
        <p:sp>
          <p:nvSpPr>
            <p:cNvPr id="13" name="TextBox 12"/>
            <p:cNvSpPr txBox="1"/>
            <p:nvPr/>
          </p:nvSpPr>
          <p:spPr>
            <a:xfrm>
              <a:off x="5228381" y="2992830"/>
              <a:ext cx="19825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ru-RU" sz="1400" dirty="0" smtClean="0"/>
                <a:t>Педагоги учреждений </a:t>
              </a:r>
            </a:p>
            <a:p>
              <a:r>
                <a:rPr lang="ru-RU" sz="1400" dirty="0" smtClean="0"/>
                <a:t>общего образования</a:t>
              </a:r>
              <a:endParaRPr lang="ru-RU" sz="1400" dirty="0"/>
            </a:p>
          </p:txBody>
        </p:sp>
        <p:sp>
          <p:nvSpPr>
            <p:cNvPr id="17" name="TextBox 1"/>
            <p:cNvSpPr txBox="1"/>
            <p:nvPr/>
          </p:nvSpPr>
          <p:spPr>
            <a:xfrm>
              <a:off x="6929454" y="3054685"/>
              <a:ext cx="2071702" cy="376021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000" b="1" dirty="0" smtClean="0">
                  <a:solidFill>
                    <a:schemeClr val="tx1"/>
                  </a:solidFill>
                </a:rPr>
                <a:t>49 221,2</a:t>
              </a:r>
            </a:p>
            <a:p>
              <a:endParaRPr lang="ru-RU" sz="1100" dirty="0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4005517" y="3838803"/>
            <a:ext cx="3772775" cy="376021"/>
            <a:chOff x="5228381" y="3624489"/>
            <a:chExt cx="3772775" cy="376021"/>
          </a:xfrm>
        </p:grpSpPr>
        <p:sp>
          <p:nvSpPr>
            <p:cNvPr id="14" name="TextBox 13"/>
            <p:cNvSpPr txBox="1"/>
            <p:nvPr/>
          </p:nvSpPr>
          <p:spPr>
            <a:xfrm>
              <a:off x="5228381" y="3692733"/>
              <a:ext cx="17942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ru-RU" sz="1400" dirty="0" smtClean="0"/>
                <a:t>Работники культуры</a:t>
              </a:r>
              <a:endParaRPr lang="ru-RU" sz="1400" dirty="0"/>
            </a:p>
          </p:txBody>
        </p:sp>
        <p:sp>
          <p:nvSpPr>
            <p:cNvPr id="18" name="TextBox 1"/>
            <p:cNvSpPr txBox="1"/>
            <p:nvPr/>
          </p:nvSpPr>
          <p:spPr>
            <a:xfrm>
              <a:off x="6929454" y="3624489"/>
              <a:ext cx="2071702" cy="376021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000" b="1" dirty="0" smtClean="0">
                  <a:solidFill>
                    <a:schemeClr val="tx1"/>
                  </a:solidFill>
                </a:rPr>
                <a:t>41 981,5</a:t>
              </a:r>
            </a:p>
            <a:p>
              <a:endParaRPr lang="ru-RU" sz="1100" dirty="0"/>
            </a:p>
          </p:txBody>
        </p:sp>
      </p:grp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3002831" y="1893089"/>
            <a:ext cx="3500462" cy="2286016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ятиугольник 23"/>
          <p:cNvSpPr/>
          <p:nvPr/>
        </p:nvSpPr>
        <p:spPr>
          <a:xfrm rot="5400000">
            <a:off x="7643834" y="142876"/>
            <a:ext cx="1214428" cy="928676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err="1" smtClean="0">
                <a:latin typeface="Impact" pitchFamily="34" charset="0"/>
              </a:rPr>
              <a:t>Руб</a:t>
            </a:r>
            <a:endParaRPr lang="ru-RU" dirty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834</Words>
  <Application>Microsoft Office PowerPoint</Application>
  <PresentationFormat>Экран (16:9)</PresentationFormat>
  <Paragraphs>348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Исполнение бюджета Кировского муниципального района Ленинградской области за 2019 год</vt:lpstr>
      <vt:lpstr>Консолидированный бюджет </vt:lpstr>
      <vt:lpstr>Бюджет Кировского муниципального района Ленинградской Области</vt:lpstr>
      <vt:lpstr>Структура собственных доходов бюджета Кировского муниципального района ЛО</vt:lpstr>
      <vt:lpstr>Безвозмездные поступления от других бюджетов</vt:lpstr>
      <vt:lpstr>Исполнение бюджета Кировского муниципального района ЛО</vt:lpstr>
      <vt:lpstr>Исполнение бюджетных ассигнований Кировского муниципального района ЛО</vt:lpstr>
      <vt:lpstr>Расходы бюджета Кировского МР в разрезе муниципальных программ</vt:lpstr>
      <vt:lpstr>Исполнение указа Президента № 597</vt:lpstr>
      <vt:lpstr>Повышение финансовой устойчивости местных бюджетов</vt:lpstr>
      <vt:lpstr>Объекты 2019</vt:lpstr>
      <vt:lpstr>Отчёт по исполнению АП</vt:lpstr>
      <vt:lpstr>Задачи на 2020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bruhova1</cp:lastModifiedBy>
  <cp:revision>62</cp:revision>
  <cp:lastPrinted>2020-04-22T14:36:27Z</cp:lastPrinted>
  <dcterms:created xsi:type="dcterms:W3CDTF">2020-04-18T10:10:20Z</dcterms:created>
  <dcterms:modified xsi:type="dcterms:W3CDTF">2020-04-28T07:23:46Z</dcterms:modified>
</cp:coreProperties>
</file>