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0" r:id="rId3"/>
    <p:sldId id="268" r:id="rId4"/>
    <p:sldId id="257" r:id="rId5"/>
    <p:sldId id="258" r:id="rId6"/>
    <p:sldId id="259" r:id="rId7"/>
    <p:sldId id="260" r:id="rId8"/>
    <p:sldId id="271" r:id="rId9"/>
    <p:sldId id="272" r:id="rId10"/>
    <p:sldId id="261" r:id="rId11"/>
    <p:sldId id="262" r:id="rId12"/>
    <p:sldId id="263" r:id="rId13"/>
    <p:sldId id="264" r:id="rId14"/>
    <p:sldId id="265" r:id="rId15"/>
    <p:sldId id="266" r:id="rId16"/>
    <p:sldId id="269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826" autoAdjust="0"/>
  </p:normalViewPr>
  <p:slideViewPr>
    <p:cSldViewPr>
      <p:cViewPr varScale="1">
        <p:scale>
          <a:sx n="84" d="100"/>
          <a:sy n="84" d="100"/>
        </p:scale>
        <p:origin x="-14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9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960800038884029"/>
          <c:y val="0.10414019209340419"/>
          <c:w val="0.8457006415864684"/>
          <c:h val="0.789277750505724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bg2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bg2"/>
                </a:solidFill>
              </a:ln>
            </c:spPr>
          </c:dPt>
          <c:cat>
            <c:strRef>
              <c:f>Лист1!$A$2:$A$3</c:f>
              <c:strCache>
                <c:ptCount val="2"/>
                <c:pt idx="0">
                  <c:v>Доходы  3 121,40 млн.руб.</c:v>
                </c:pt>
                <c:pt idx="1">
                  <c:v>Расходы  3 245,70 млн.руб.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3141.4</c:v>
                </c:pt>
                <c:pt idx="1">
                  <c:v>3245.7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353024"/>
        <c:axId val="22354560"/>
        <c:axId val="0"/>
      </c:bar3DChart>
      <c:catAx>
        <c:axId val="2235302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/>
        </c:spPr>
        <c:crossAx val="22354560"/>
        <c:crosses val="autoZero"/>
        <c:auto val="1"/>
        <c:lblAlgn val="ctr"/>
        <c:lblOffset val="100"/>
        <c:noMultiLvlLbl val="0"/>
      </c:catAx>
      <c:valAx>
        <c:axId val="22354560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2353024"/>
        <c:crossesAt val="1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680732642813793E-2"/>
          <c:y val="1.5694504362430148E-3"/>
          <c:w val="0.65500631613341775"/>
          <c:h val="0.90571591582416766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Pt>
            <c:idx val="6"/>
            <c:bubble3D val="0"/>
            <c:spPr>
              <a:solidFill>
                <a:srgbClr val="92D050"/>
              </a:solidFill>
            </c:spPr>
          </c:dPt>
          <c:dPt>
            <c:idx val="8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9181854671195181E-2"/>
                  <c:y val="-9.3425586190279006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Безвозмездные </a:t>
                    </a:r>
                  </a:p>
                  <a:p>
                    <a:r>
                      <a:rPr lang="ru-RU" smtClean="0"/>
                      <a:t>Поступления </a:t>
                    </a:r>
                  </a:p>
                  <a:p>
                    <a:r>
                      <a:rPr lang="ru-RU" smtClean="0"/>
                      <a:t>62,3 %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762590651549366"/>
                  <c:y val="-3.275808459954666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НДФЛ</a:t>
                    </a:r>
                  </a:p>
                  <a:p>
                    <a:r>
                      <a:rPr lang="ru-RU" dirty="0" smtClean="0"/>
                      <a:t>61,4 %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5455040696035263E-2"/>
                  <c:y val="7.1997772253299411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Налоги на совокупный доход 17,1 %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Доходы от использования имущества 10 %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800" b="0" i="0" u="none" strike="noStrike" baseline="0" smtClean="0">
                        <a:effectLst/>
                      </a:rPr>
                      <a:t>Доходы о продажи   активов 3,5%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800" b="0" i="0" u="none" strike="noStrike" baseline="0" smtClean="0">
                        <a:effectLst/>
                      </a:rPr>
                      <a:t>Прочие неналоговые доходы 3,5 %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1800" b="0" i="0" u="none" strike="noStrike" baseline="0" smtClean="0">
                        <a:effectLst/>
                      </a:rPr>
                      <a:t>Прочие доходы 4,5%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15453042563301284"/>
                  <c:y val="4.5041351826709007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Налоговые и неналоговые</a:t>
                    </a:r>
                  </a:p>
                  <a:p>
                    <a:r>
                      <a:rPr lang="ru-RU" smtClean="0"/>
                      <a:t>Доходы</a:t>
                    </a:r>
                  </a:p>
                  <a:p>
                    <a:r>
                      <a:rPr lang="ru-RU" smtClean="0"/>
                      <a:t>37,7 %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Безвозмездные поступления 62,3</c:v>
                </c:pt>
                <c:pt idx="1">
                  <c:v>Налоговые и неналоговые доходы 37,7</c:v>
                </c:pt>
                <c:pt idx="2">
                  <c:v>НДФЛ 61,4%</c:v>
                </c:pt>
                <c:pt idx="3">
                  <c:v>Налоги на совокупный доход 17,1%</c:v>
                </c:pt>
                <c:pt idx="4">
                  <c:v>Доходы от использования имущества 10%</c:v>
                </c:pt>
                <c:pt idx="5">
                  <c:v>Доходы о продажи активов 3,5%</c:v>
                </c:pt>
                <c:pt idx="6">
                  <c:v>Прочие неналоговы доходы 3,5 %</c:v>
                </c:pt>
                <c:pt idx="7">
                  <c:v>Прочие доходы 4,5%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1471.2</c:v>
                </c:pt>
                <c:pt idx="2">
                  <c:v>546.6</c:v>
                </c:pt>
                <c:pt idx="3">
                  <c:v>152.4</c:v>
                </c:pt>
                <c:pt idx="4">
                  <c:v>88.4</c:v>
                </c:pt>
                <c:pt idx="5">
                  <c:v>31.2</c:v>
                </c:pt>
                <c:pt idx="6">
                  <c:v>31</c:v>
                </c:pt>
                <c:pt idx="7">
                  <c:v>39.799999999999997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6"/>
        <c:secondPieSize val="75"/>
        <c:serLines/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10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explosion val="25"/>
          <c:dPt>
            <c:idx val="0"/>
            <c:bubble3D val="0"/>
          </c:dPt>
          <c:dPt>
            <c:idx val="1"/>
            <c:bubble3D val="0"/>
            <c:spPr>
              <a:solidFill>
                <a:schemeClr val="accent2"/>
              </a:solidFill>
              <a:ln w="38100" cap="flat" cmpd="sng" algn="ctr">
                <a:solidFill>
                  <a:schemeClr val="lt1"/>
                </a:solidFill>
                <a:prstDash val="solid"/>
              </a:ln>
              <a:effectLst>
                <a:outerShdw blurRad="40000" dist="20000" dir="42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0.16156036350769615"/>
                  <c:y val="-0.2233997420765884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Непрограммная часть бюджета</a:t>
                    </a:r>
                    <a:r>
                      <a:rPr lang="en-US" dirty="0" smtClean="0"/>
                      <a:t>13,60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3764352980387801"/>
                  <c:y val="0.101046926486642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Программная часть бюджета </a:t>
                    </a:r>
                    <a:r>
                      <a:rPr lang="en-US" dirty="0" smtClean="0"/>
                      <a:t>86,40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Непрограммная часть бюджета 13,6%</c:v>
                </c:pt>
                <c:pt idx="1">
                  <c:v>Программная часть бюджета 86,4 %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0.13600000000000001</c:v>
                </c:pt>
                <c:pt idx="1">
                  <c:v>0.86399999999999999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Образование 68 923,00 тыс. руб.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68923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Культура 172,00 тыс.руб. 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172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Дорожное хозяйство 889,20 тыс. руб.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889.2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ЖКХ 1 211,3 тыс.руб.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1211.3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2383872"/>
        <c:axId val="72389760"/>
        <c:axId val="0"/>
      </c:bar3DChart>
      <c:catAx>
        <c:axId val="72383872"/>
        <c:scaling>
          <c:orientation val="minMax"/>
        </c:scaling>
        <c:delete val="1"/>
        <c:axPos val="b"/>
        <c:majorTickMark val="out"/>
        <c:minorTickMark val="none"/>
        <c:tickLblPos val="nextTo"/>
        <c:crossAx val="72389760"/>
        <c:crosses val="autoZero"/>
        <c:auto val="1"/>
        <c:lblAlgn val="ctr"/>
        <c:lblOffset val="100"/>
        <c:noMultiLvlLbl val="0"/>
      </c:catAx>
      <c:valAx>
        <c:axId val="72389760"/>
        <c:scaling>
          <c:logBase val="100"/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72383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95773-9634-4EAA-8015-C35BDB80BB6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19C6C57-56A5-46EC-9E5B-2239EE4233E1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- Формирование системы и условий для устойчивого повышения эффективности расходов бюджета Кировского муниципального района Ленинградской области;</a:t>
          </a:r>
          <a:endParaRPr lang="ru-RU" dirty="0">
            <a:solidFill>
              <a:schemeClr val="tx1"/>
            </a:solidFill>
          </a:endParaRPr>
        </a:p>
      </dgm:t>
    </dgm:pt>
    <dgm:pt modelId="{89ACBF22-8704-48DC-B7DB-9A394EB8E725}" type="parTrans" cxnId="{3C03D903-C5FE-410C-9794-7A655AAECEFF}">
      <dgm:prSet/>
      <dgm:spPr/>
      <dgm:t>
        <a:bodyPr/>
        <a:lstStyle/>
        <a:p>
          <a:endParaRPr lang="ru-RU"/>
        </a:p>
      </dgm:t>
    </dgm:pt>
    <dgm:pt modelId="{5BA94C37-007E-4E7A-BD03-6F6A935062BA}" type="sibTrans" cxnId="{3C03D903-C5FE-410C-9794-7A655AAECEFF}">
      <dgm:prSet/>
      <dgm:spPr/>
      <dgm:t>
        <a:bodyPr/>
        <a:lstStyle/>
        <a:p>
          <a:endParaRPr lang="ru-RU"/>
        </a:p>
      </dgm:t>
    </dgm:pt>
    <dgm:pt modelId="{E3322761-17B8-4115-B014-642AB0656675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- Обеспечение сбалансированности местного бюджета;</a:t>
          </a:r>
          <a:endParaRPr lang="ru-RU" dirty="0">
            <a:solidFill>
              <a:schemeClr val="tx1"/>
            </a:solidFill>
          </a:endParaRPr>
        </a:p>
      </dgm:t>
    </dgm:pt>
    <dgm:pt modelId="{1FDC2227-AFD0-4BA8-AA31-9B6065B0EFBA}" type="parTrans" cxnId="{C4798AC6-E429-43B5-B471-657E980B918D}">
      <dgm:prSet/>
      <dgm:spPr/>
      <dgm:t>
        <a:bodyPr/>
        <a:lstStyle/>
        <a:p>
          <a:endParaRPr lang="ru-RU"/>
        </a:p>
      </dgm:t>
    </dgm:pt>
    <dgm:pt modelId="{175341E7-3221-44CF-8373-34B1F6661FD8}" type="sibTrans" cxnId="{C4798AC6-E429-43B5-B471-657E980B918D}">
      <dgm:prSet/>
      <dgm:spPr/>
      <dgm:t>
        <a:bodyPr/>
        <a:lstStyle/>
        <a:p>
          <a:endParaRPr lang="ru-RU"/>
        </a:p>
      </dgm:t>
    </dgm:pt>
    <dgm:pt modelId="{64663E07-C138-4E5F-A1B9-955B1AF3ADB2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- Сохранение уровня бюджетной обеспеченности бюджетов поселений;</a:t>
          </a:r>
          <a:endParaRPr lang="ru-RU" dirty="0">
            <a:solidFill>
              <a:schemeClr val="tx1"/>
            </a:solidFill>
          </a:endParaRPr>
        </a:p>
      </dgm:t>
    </dgm:pt>
    <dgm:pt modelId="{BF2A936C-70F6-4D89-AB60-D77DE520D89B}" type="parTrans" cxnId="{BD1C1C12-0C92-4F3F-A718-F5F9031499E7}">
      <dgm:prSet/>
      <dgm:spPr/>
      <dgm:t>
        <a:bodyPr/>
        <a:lstStyle/>
        <a:p>
          <a:endParaRPr lang="ru-RU"/>
        </a:p>
      </dgm:t>
    </dgm:pt>
    <dgm:pt modelId="{7609C03F-BBC1-4308-8934-93086B2DB3B0}" type="sibTrans" cxnId="{BD1C1C12-0C92-4F3F-A718-F5F9031499E7}">
      <dgm:prSet/>
      <dgm:spPr/>
      <dgm:t>
        <a:bodyPr/>
        <a:lstStyle/>
        <a:p>
          <a:endParaRPr lang="ru-RU"/>
        </a:p>
      </dgm:t>
    </dgm:pt>
    <dgm:pt modelId="{B709DF50-889A-4952-BF43-F8A0A500D386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- Выполнение указов Президента РФ по повышению заработной платы работников бюджетной сферы;</a:t>
          </a:r>
          <a:endParaRPr lang="ru-RU" dirty="0">
            <a:solidFill>
              <a:schemeClr val="tx1"/>
            </a:solidFill>
          </a:endParaRPr>
        </a:p>
      </dgm:t>
    </dgm:pt>
    <dgm:pt modelId="{AF467C38-C2FB-4821-845C-E1BADDD76386}" type="parTrans" cxnId="{44AA4D03-D50B-475D-9139-86DD129ADA63}">
      <dgm:prSet/>
      <dgm:spPr/>
      <dgm:t>
        <a:bodyPr/>
        <a:lstStyle/>
        <a:p>
          <a:endParaRPr lang="ru-RU"/>
        </a:p>
      </dgm:t>
    </dgm:pt>
    <dgm:pt modelId="{76546583-0902-465C-9319-85A45476BEA8}" type="sibTrans" cxnId="{44AA4D03-D50B-475D-9139-86DD129ADA63}">
      <dgm:prSet/>
      <dgm:spPr/>
      <dgm:t>
        <a:bodyPr/>
        <a:lstStyle/>
        <a:p>
          <a:endParaRPr lang="ru-RU"/>
        </a:p>
      </dgm:t>
    </dgm:pt>
    <dgm:pt modelId="{84867E46-48E4-4765-8909-E598E137AAC6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- Не допускать роста муниципального долга;</a:t>
          </a:r>
          <a:endParaRPr lang="ru-RU" dirty="0">
            <a:solidFill>
              <a:schemeClr val="tx1"/>
            </a:solidFill>
          </a:endParaRPr>
        </a:p>
      </dgm:t>
    </dgm:pt>
    <dgm:pt modelId="{4882E7D3-65A8-45E3-9BFA-E665908D9BB6}" type="parTrans" cxnId="{D8705710-43A0-4C47-A999-9BFA98BE6FD6}">
      <dgm:prSet/>
      <dgm:spPr/>
      <dgm:t>
        <a:bodyPr/>
        <a:lstStyle/>
        <a:p>
          <a:endParaRPr lang="ru-RU"/>
        </a:p>
      </dgm:t>
    </dgm:pt>
    <dgm:pt modelId="{43D9767F-78D7-47E1-9EF1-6864362281F8}" type="sibTrans" cxnId="{D8705710-43A0-4C47-A999-9BFA98BE6FD6}">
      <dgm:prSet/>
      <dgm:spPr/>
      <dgm:t>
        <a:bodyPr/>
        <a:lstStyle/>
        <a:p>
          <a:endParaRPr lang="ru-RU"/>
        </a:p>
      </dgm:t>
    </dgm:pt>
    <dgm:pt modelId="{7B7E5EE8-CE32-41C6-A861-C3E6E3A7FA6F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- Совершенствование межбюджетных отношений;</a:t>
          </a:r>
          <a:endParaRPr lang="ru-RU" dirty="0">
            <a:solidFill>
              <a:schemeClr val="tx1"/>
            </a:solidFill>
          </a:endParaRPr>
        </a:p>
      </dgm:t>
    </dgm:pt>
    <dgm:pt modelId="{6447E584-CBB3-492E-99C4-1695FF2BEF28}" type="parTrans" cxnId="{0A3DE8B1-DA87-4268-BAA1-E5DB51324287}">
      <dgm:prSet/>
      <dgm:spPr/>
      <dgm:t>
        <a:bodyPr/>
        <a:lstStyle/>
        <a:p>
          <a:endParaRPr lang="ru-RU"/>
        </a:p>
      </dgm:t>
    </dgm:pt>
    <dgm:pt modelId="{7C2BC499-469D-49C9-B7FC-4DFCDBDE2473}" type="sibTrans" cxnId="{0A3DE8B1-DA87-4268-BAA1-E5DB51324287}">
      <dgm:prSet/>
      <dgm:spPr/>
      <dgm:t>
        <a:bodyPr/>
        <a:lstStyle/>
        <a:p>
          <a:endParaRPr lang="ru-RU"/>
        </a:p>
      </dgm:t>
    </dgm:pt>
    <dgm:pt modelId="{1100F0F8-A690-426C-8914-01CA82EC6D78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- Продолжение  поддержки малого предпринимательства в Кировском районе.</a:t>
          </a:r>
          <a:endParaRPr lang="ru-RU" dirty="0">
            <a:solidFill>
              <a:schemeClr val="tx1"/>
            </a:solidFill>
          </a:endParaRPr>
        </a:p>
      </dgm:t>
    </dgm:pt>
    <dgm:pt modelId="{80F766DE-CFE5-4728-8BD2-11C363B193F6}" type="parTrans" cxnId="{F08529CF-8FEB-4CF3-AA51-16C08955D9EC}">
      <dgm:prSet/>
      <dgm:spPr/>
      <dgm:t>
        <a:bodyPr/>
        <a:lstStyle/>
        <a:p>
          <a:endParaRPr lang="ru-RU"/>
        </a:p>
      </dgm:t>
    </dgm:pt>
    <dgm:pt modelId="{512C2B21-B6A5-4583-8144-C7228B069502}" type="sibTrans" cxnId="{F08529CF-8FEB-4CF3-AA51-16C08955D9EC}">
      <dgm:prSet/>
      <dgm:spPr/>
      <dgm:t>
        <a:bodyPr/>
        <a:lstStyle/>
        <a:p>
          <a:endParaRPr lang="ru-RU"/>
        </a:p>
      </dgm:t>
    </dgm:pt>
    <dgm:pt modelId="{565AAED2-5327-4BD6-AA49-5ADD6E367481}" type="pres">
      <dgm:prSet presAssocID="{F8C95773-9634-4EAA-8015-C35BDB80BB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740892-6E6C-48C1-82D8-823D85C93DAD}" type="pres">
      <dgm:prSet presAssocID="{D19C6C57-56A5-46EC-9E5B-2239EE4233E1}" presName="parentText" presStyleLbl="node1" presStyleIdx="0" presStyleCnt="7" custScaleY="1408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981E2C-C238-4901-B3B4-F4E865F826C9}" type="pres">
      <dgm:prSet presAssocID="{5BA94C37-007E-4E7A-BD03-6F6A935062BA}" presName="spacer" presStyleCnt="0"/>
      <dgm:spPr/>
      <dgm:t>
        <a:bodyPr/>
        <a:lstStyle/>
        <a:p>
          <a:endParaRPr lang="ru-RU"/>
        </a:p>
      </dgm:t>
    </dgm:pt>
    <dgm:pt modelId="{94CC53C4-275D-468D-A06A-8C65969DA0E9}" type="pres">
      <dgm:prSet presAssocID="{E3322761-17B8-4115-B014-642AB0656675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4C3B42-CB04-4BAD-8F4B-23618F8192F7}" type="pres">
      <dgm:prSet presAssocID="{175341E7-3221-44CF-8373-34B1F6661FD8}" presName="spacer" presStyleCnt="0"/>
      <dgm:spPr/>
      <dgm:t>
        <a:bodyPr/>
        <a:lstStyle/>
        <a:p>
          <a:endParaRPr lang="ru-RU"/>
        </a:p>
      </dgm:t>
    </dgm:pt>
    <dgm:pt modelId="{C18E9D89-3343-4C02-8663-595E3E9DA452}" type="pres">
      <dgm:prSet presAssocID="{64663E07-C138-4E5F-A1B9-955B1AF3ADB2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E055AD-93CA-4C18-A30C-FD2354EB69D3}" type="pres">
      <dgm:prSet presAssocID="{7609C03F-BBC1-4308-8934-93086B2DB3B0}" presName="spacer" presStyleCnt="0"/>
      <dgm:spPr/>
      <dgm:t>
        <a:bodyPr/>
        <a:lstStyle/>
        <a:p>
          <a:endParaRPr lang="ru-RU"/>
        </a:p>
      </dgm:t>
    </dgm:pt>
    <dgm:pt modelId="{AC4F2911-EF99-4055-8CF9-FB79C29202E6}" type="pres">
      <dgm:prSet presAssocID="{B709DF50-889A-4952-BF43-F8A0A500D386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31528E-707E-4BBB-B48C-E1C87B0E6C99}" type="pres">
      <dgm:prSet presAssocID="{76546583-0902-465C-9319-85A45476BEA8}" presName="spacer" presStyleCnt="0"/>
      <dgm:spPr/>
      <dgm:t>
        <a:bodyPr/>
        <a:lstStyle/>
        <a:p>
          <a:endParaRPr lang="ru-RU"/>
        </a:p>
      </dgm:t>
    </dgm:pt>
    <dgm:pt modelId="{398CC7AA-EC0B-4F4B-928C-97B1BBE75E47}" type="pres">
      <dgm:prSet presAssocID="{84867E46-48E4-4765-8909-E598E137AAC6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7878B1-89C6-41D6-9AED-F840A7C0B89A}" type="pres">
      <dgm:prSet presAssocID="{43D9767F-78D7-47E1-9EF1-6864362281F8}" presName="spacer" presStyleCnt="0"/>
      <dgm:spPr/>
      <dgm:t>
        <a:bodyPr/>
        <a:lstStyle/>
        <a:p>
          <a:endParaRPr lang="ru-RU"/>
        </a:p>
      </dgm:t>
    </dgm:pt>
    <dgm:pt modelId="{A9CC5C68-5135-4059-B6F3-5D3CE9FB9740}" type="pres">
      <dgm:prSet presAssocID="{7B7E5EE8-CE32-41C6-A861-C3E6E3A7FA6F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E1159-F1D5-492B-90F4-A4498B549796}" type="pres">
      <dgm:prSet presAssocID="{7C2BC499-469D-49C9-B7FC-4DFCDBDE2473}" presName="spacer" presStyleCnt="0"/>
      <dgm:spPr/>
      <dgm:t>
        <a:bodyPr/>
        <a:lstStyle/>
        <a:p>
          <a:endParaRPr lang="ru-RU"/>
        </a:p>
      </dgm:t>
    </dgm:pt>
    <dgm:pt modelId="{C450CFF8-A1BD-4F74-8C30-FCC4D9EC3488}" type="pres">
      <dgm:prSet presAssocID="{1100F0F8-A690-426C-8914-01CA82EC6D78}" presName="parentText" presStyleLbl="node1" presStyleIdx="6" presStyleCnt="7" custLinFactY="1855" custLinFactNeighborX="10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04206C-D5D2-4FCB-9E6A-83E75FD1048C}" type="presOf" srcId="{7B7E5EE8-CE32-41C6-A861-C3E6E3A7FA6F}" destId="{A9CC5C68-5135-4059-B6F3-5D3CE9FB9740}" srcOrd="0" destOrd="0" presId="urn:microsoft.com/office/officeart/2005/8/layout/vList2"/>
    <dgm:cxn modelId="{3C03D903-C5FE-410C-9794-7A655AAECEFF}" srcId="{F8C95773-9634-4EAA-8015-C35BDB80BB63}" destId="{D19C6C57-56A5-46EC-9E5B-2239EE4233E1}" srcOrd="0" destOrd="0" parTransId="{89ACBF22-8704-48DC-B7DB-9A394EB8E725}" sibTransId="{5BA94C37-007E-4E7A-BD03-6F6A935062BA}"/>
    <dgm:cxn modelId="{6F99D28E-BE9E-41D0-988F-9E49294E11AB}" type="presOf" srcId="{F8C95773-9634-4EAA-8015-C35BDB80BB63}" destId="{565AAED2-5327-4BD6-AA49-5ADD6E367481}" srcOrd="0" destOrd="0" presId="urn:microsoft.com/office/officeart/2005/8/layout/vList2"/>
    <dgm:cxn modelId="{0A3DE8B1-DA87-4268-BAA1-E5DB51324287}" srcId="{F8C95773-9634-4EAA-8015-C35BDB80BB63}" destId="{7B7E5EE8-CE32-41C6-A861-C3E6E3A7FA6F}" srcOrd="5" destOrd="0" parTransId="{6447E584-CBB3-492E-99C4-1695FF2BEF28}" sibTransId="{7C2BC499-469D-49C9-B7FC-4DFCDBDE2473}"/>
    <dgm:cxn modelId="{35200B75-DFB0-4AC3-9A1D-85D33F78ACBF}" type="presOf" srcId="{64663E07-C138-4E5F-A1B9-955B1AF3ADB2}" destId="{C18E9D89-3343-4C02-8663-595E3E9DA452}" srcOrd="0" destOrd="0" presId="urn:microsoft.com/office/officeart/2005/8/layout/vList2"/>
    <dgm:cxn modelId="{6DA88C42-3915-444B-9C71-3F4DF21A0D91}" type="presOf" srcId="{84867E46-48E4-4765-8909-E598E137AAC6}" destId="{398CC7AA-EC0B-4F4B-928C-97B1BBE75E47}" srcOrd="0" destOrd="0" presId="urn:microsoft.com/office/officeart/2005/8/layout/vList2"/>
    <dgm:cxn modelId="{C6834FD0-79FE-4148-AD7B-7B6AE193F17B}" type="presOf" srcId="{B709DF50-889A-4952-BF43-F8A0A500D386}" destId="{AC4F2911-EF99-4055-8CF9-FB79C29202E6}" srcOrd="0" destOrd="0" presId="urn:microsoft.com/office/officeart/2005/8/layout/vList2"/>
    <dgm:cxn modelId="{57FF16AE-8DBE-44C5-862B-2AC53D548556}" type="presOf" srcId="{D19C6C57-56A5-46EC-9E5B-2239EE4233E1}" destId="{B5740892-6E6C-48C1-82D8-823D85C93DAD}" srcOrd="0" destOrd="0" presId="urn:microsoft.com/office/officeart/2005/8/layout/vList2"/>
    <dgm:cxn modelId="{BD1C1C12-0C92-4F3F-A718-F5F9031499E7}" srcId="{F8C95773-9634-4EAA-8015-C35BDB80BB63}" destId="{64663E07-C138-4E5F-A1B9-955B1AF3ADB2}" srcOrd="2" destOrd="0" parTransId="{BF2A936C-70F6-4D89-AB60-D77DE520D89B}" sibTransId="{7609C03F-BBC1-4308-8934-93086B2DB3B0}"/>
    <dgm:cxn modelId="{D8705710-43A0-4C47-A999-9BFA98BE6FD6}" srcId="{F8C95773-9634-4EAA-8015-C35BDB80BB63}" destId="{84867E46-48E4-4765-8909-E598E137AAC6}" srcOrd="4" destOrd="0" parTransId="{4882E7D3-65A8-45E3-9BFA-E665908D9BB6}" sibTransId="{43D9767F-78D7-47E1-9EF1-6864362281F8}"/>
    <dgm:cxn modelId="{B25FC833-E263-4B5B-AF36-22E4FD1D3844}" type="presOf" srcId="{E3322761-17B8-4115-B014-642AB0656675}" destId="{94CC53C4-275D-468D-A06A-8C65969DA0E9}" srcOrd="0" destOrd="0" presId="urn:microsoft.com/office/officeart/2005/8/layout/vList2"/>
    <dgm:cxn modelId="{F08529CF-8FEB-4CF3-AA51-16C08955D9EC}" srcId="{F8C95773-9634-4EAA-8015-C35BDB80BB63}" destId="{1100F0F8-A690-426C-8914-01CA82EC6D78}" srcOrd="6" destOrd="0" parTransId="{80F766DE-CFE5-4728-8BD2-11C363B193F6}" sibTransId="{512C2B21-B6A5-4583-8144-C7228B069502}"/>
    <dgm:cxn modelId="{44AA4D03-D50B-475D-9139-86DD129ADA63}" srcId="{F8C95773-9634-4EAA-8015-C35BDB80BB63}" destId="{B709DF50-889A-4952-BF43-F8A0A500D386}" srcOrd="3" destOrd="0" parTransId="{AF467C38-C2FB-4821-845C-E1BADDD76386}" sibTransId="{76546583-0902-465C-9319-85A45476BEA8}"/>
    <dgm:cxn modelId="{EF1A4077-28A4-4489-9632-AE955B122528}" type="presOf" srcId="{1100F0F8-A690-426C-8914-01CA82EC6D78}" destId="{C450CFF8-A1BD-4F74-8C30-FCC4D9EC3488}" srcOrd="0" destOrd="0" presId="urn:microsoft.com/office/officeart/2005/8/layout/vList2"/>
    <dgm:cxn modelId="{C4798AC6-E429-43B5-B471-657E980B918D}" srcId="{F8C95773-9634-4EAA-8015-C35BDB80BB63}" destId="{E3322761-17B8-4115-B014-642AB0656675}" srcOrd="1" destOrd="0" parTransId="{1FDC2227-AFD0-4BA8-AA31-9B6065B0EFBA}" sibTransId="{175341E7-3221-44CF-8373-34B1F6661FD8}"/>
    <dgm:cxn modelId="{749E1111-1DE0-46DA-9060-6EBF598187F8}" type="presParOf" srcId="{565AAED2-5327-4BD6-AA49-5ADD6E367481}" destId="{B5740892-6E6C-48C1-82D8-823D85C93DAD}" srcOrd="0" destOrd="0" presId="urn:microsoft.com/office/officeart/2005/8/layout/vList2"/>
    <dgm:cxn modelId="{212484CB-ED74-4AFF-B8E5-E9B5074108AC}" type="presParOf" srcId="{565AAED2-5327-4BD6-AA49-5ADD6E367481}" destId="{21981E2C-C238-4901-B3B4-F4E865F826C9}" srcOrd="1" destOrd="0" presId="urn:microsoft.com/office/officeart/2005/8/layout/vList2"/>
    <dgm:cxn modelId="{EDB9EBD5-8D54-41F3-A675-B598514F71A4}" type="presParOf" srcId="{565AAED2-5327-4BD6-AA49-5ADD6E367481}" destId="{94CC53C4-275D-468D-A06A-8C65969DA0E9}" srcOrd="2" destOrd="0" presId="urn:microsoft.com/office/officeart/2005/8/layout/vList2"/>
    <dgm:cxn modelId="{1687D572-770A-4E0A-8E2A-234FBD1EC90C}" type="presParOf" srcId="{565AAED2-5327-4BD6-AA49-5ADD6E367481}" destId="{ED4C3B42-CB04-4BAD-8F4B-23618F8192F7}" srcOrd="3" destOrd="0" presId="urn:microsoft.com/office/officeart/2005/8/layout/vList2"/>
    <dgm:cxn modelId="{C8CC3D11-8B48-478E-B4FE-D6DDDEBD9F67}" type="presParOf" srcId="{565AAED2-5327-4BD6-AA49-5ADD6E367481}" destId="{C18E9D89-3343-4C02-8663-595E3E9DA452}" srcOrd="4" destOrd="0" presId="urn:microsoft.com/office/officeart/2005/8/layout/vList2"/>
    <dgm:cxn modelId="{EE0F5F3F-5236-4A4A-AD40-C749A720019B}" type="presParOf" srcId="{565AAED2-5327-4BD6-AA49-5ADD6E367481}" destId="{2BE055AD-93CA-4C18-A30C-FD2354EB69D3}" srcOrd="5" destOrd="0" presId="urn:microsoft.com/office/officeart/2005/8/layout/vList2"/>
    <dgm:cxn modelId="{3CDE805B-7CED-4B0A-A145-54E17E98CC04}" type="presParOf" srcId="{565AAED2-5327-4BD6-AA49-5ADD6E367481}" destId="{AC4F2911-EF99-4055-8CF9-FB79C29202E6}" srcOrd="6" destOrd="0" presId="urn:microsoft.com/office/officeart/2005/8/layout/vList2"/>
    <dgm:cxn modelId="{FC4B7516-9C4D-44A1-BAE5-72C6E00B1D0F}" type="presParOf" srcId="{565AAED2-5327-4BD6-AA49-5ADD6E367481}" destId="{9931528E-707E-4BBB-B48C-E1C87B0E6C99}" srcOrd="7" destOrd="0" presId="urn:microsoft.com/office/officeart/2005/8/layout/vList2"/>
    <dgm:cxn modelId="{7994F621-7AF3-4511-B623-1B4010F17312}" type="presParOf" srcId="{565AAED2-5327-4BD6-AA49-5ADD6E367481}" destId="{398CC7AA-EC0B-4F4B-928C-97B1BBE75E47}" srcOrd="8" destOrd="0" presId="urn:microsoft.com/office/officeart/2005/8/layout/vList2"/>
    <dgm:cxn modelId="{6A76FAEB-10E6-40DB-B3CF-69B3AC2DE690}" type="presParOf" srcId="{565AAED2-5327-4BD6-AA49-5ADD6E367481}" destId="{0B7878B1-89C6-41D6-9AED-F840A7C0B89A}" srcOrd="9" destOrd="0" presId="urn:microsoft.com/office/officeart/2005/8/layout/vList2"/>
    <dgm:cxn modelId="{E4D2F1AD-D2DA-4FD5-8194-FBC747CB2DB7}" type="presParOf" srcId="{565AAED2-5327-4BD6-AA49-5ADD6E367481}" destId="{A9CC5C68-5135-4059-B6F3-5D3CE9FB9740}" srcOrd="10" destOrd="0" presId="urn:microsoft.com/office/officeart/2005/8/layout/vList2"/>
    <dgm:cxn modelId="{2C447664-3638-45A2-8A30-AC2E8E7C23C9}" type="presParOf" srcId="{565AAED2-5327-4BD6-AA49-5ADD6E367481}" destId="{EBDE1159-F1D5-492B-90F4-A4498B549796}" srcOrd="11" destOrd="0" presId="urn:microsoft.com/office/officeart/2005/8/layout/vList2"/>
    <dgm:cxn modelId="{27A09109-EE5B-4546-8CCB-40D6EC06C92A}" type="presParOf" srcId="{565AAED2-5327-4BD6-AA49-5ADD6E367481}" destId="{C450CFF8-A1BD-4F74-8C30-FCC4D9EC3488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740892-6E6C-48C1-82D8-823D85C93DAD}">
      <dsp:nvSpPr>
        <dsp:cNvPr id="0" name=""/>
        <dsp:cNvSpPr/>
      </dsp:nvSpPr>
      <dsp:spPr>
        <a:xfrm>
          <a:off x="0" y="12444"/>
          <a:ext cx="8229600" cy="9491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Формирование системы и условий для устойчивого повышения эффективности расходов бюджета Кировского муниципального района Ленинградской области;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6333" y="58777"/>
        <a:ext cx="8136934" cy="856476"/>
      </dsp:txXfrm>
    </dsp:sp>
    <dsp:sp modelId="{94CC53C4-275D-468D-A06A-8C65969DA0E9}">
      <dsp:nvSpPr>
        <dsp:cNvPr id="0" name=""/>
        <dsp:cNvSpPr/>
      </dsp:nvSpPr>
      <dsp:spPr>
        <a:xfrm>
          <a:off x="0" y="1013427"/>
          <a:ext cx="8229600" cy="673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Обеспечение сбалансированности местного бюджета;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2898" y="1046325"/>
        <a:ext cx="8163804" cy="608124"/>
      </dsp:txXfrm>
    </dsp:sp>
    <dsp:sp modelId="{C18E9D89-3343-4C02-8663-595E3E9DA452}">
      <dsp:nvSpPr>
        <dsp:cNvPr id="0" name=""/>
        <dsp:cNvSpPr/>
      </dsp:nvSpPr>
      <dsp:spPr>
        <a:xfrm>
          <a:off x="0" y="1739187"/>
          <a:ext cx="8229600" cy="6739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Сохранение уровня бюджетной обеспеченности бюджетов поселений;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2898" y="1772085"/>
        <a:ext cx="8163804" cy="608124"/>
      </dsp:txXfrm>
    </dsp:sp>
    <dsp:sp modelId="{AC4F2911-EF99-4055-8CF9-FB79C29202E6}">
      <dsp:nvSpPr>
        <dsp:cNvPr id="0" name=""/>
        <dsp:cNvSpPr/>
      </dsp:nvSpPr>
      <dsp:spPr>
        <a:xfrm>
          <a:off x="0" y="2464947"/>
          <a:ext cx="8229600" cy="673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Выполнение указов Президента РФ по повышению заработной платы работников бюджетной сферы;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2898" y="2497845"/>
        <a:ext cx="8163804" cy="608124"/>
      </dsp:txXfrm>
    </dsp:sp>
    <dsp:sp modelId="{398CC7AA-EC0B-4F4B-928C-97B1BBE75E47}">
      <dsp:nvSpPr>
        <dsp:cNvPr id="0" name=""/>
        <dsp:cNvSpPr/>
      </dsp:nvSpPr>
      <dsp:spPr>
        <a:xfrm>
          <a:off x="0" y="3190707"/>
          <a:ext cx="8229600" cy="6739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Не допускать роста муниципального долга;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2898" y="3223605"/>
        <a:ext cx="8163804" cy="608124"/>
      </dsp:txXfrm>
    </dsp:sp>
    <dsp:sp modelId="{A9CC5C68-5135-4059-B6F3-5D3CE9FB9740}">
      <dsp:nvSpPr>
        <dsp:cNvPr id="0" name=""/>
        <dsp:cNvSpPr/>
      </dsp:nvSpPr>
      <dsp:spPr>
        <a:xfrm>
          <a:off x="0" y="3916467"/>
          <a:ext cx="8229600" cy="673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Совершенствование межбюджетных отношений;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2898" y="3949365"/>
        <a:ext cx="8163804" cy="608124"/>
      </dsp:txXfrm>
    </dsp:sp>
    <dsp:sp modelId="{C450CFF8-A1BD-4F74-8C30-FCC4D9EC3488}">
      <dsp:nvSpPr>
        <dsp:cNvPr id="0" name=""/>
        <dsp:cNvSpPr/>
      </dsp:nvSpPr>
      <dsp:spPr>
        <a:xfrm>
          <a:off x="0" y="4654671"/>
          <a:ext cx="8229600" cy="673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- Продолжение  поддержки малого предпринимательства в Кировском районе.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2898" y="4687569"/>
        <a:ext cx="8163804" cy="608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2E48F17-C9EF-43AB-A4FC-4E3F2CEAEE72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61A5B10-FFCF-4DB3-B4BA-B47596292F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9438" y="116632"/>
            <a:ext cx="9252520" cy="3740993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 smtClean="0"/>
              <a:t/>
            </a:r>
            <a:br>
              <a:rPr lang="ru-RU" sz="4500" b="1" dirty="0" smtClean="0"/>
            </a:br>
            <a:r>
              <a:rPr lang="ru-RU" sz="4500" b="1" dirty="0"/>
              <a:t/>
            </a:r>
            <a:br>
              <a:rPr lang="ru-RU" sz="4500" b="1" dirty="0"/>
            </a:br>
            <a:r>
              <a:rPr lang="ru-RU" sz="4500" b="1" dirty="0" smtClean="0"/>
              <a:t/>
            </a:r>
            <a:br>
              <a:rPr lang="ru-RU" sz="4500" b="1" dirty="0" smtClean="0"/>
            </a:br>
            <a:r>
              <a:rPr lang="ru-RU" sz="4500" b="1" dirty="0"/>
              <a:t/>
            </a:r>
            <a:br>
              <a:rPr lang="ru-RU" sz="4500" b="1" dirty="0"/>
            </a:br>
            <a:r>
              <a:rPr lang="ru-RU" sz="4500" b="1" dirty="0" smtClean="0"/>
              <a:t/>
            </a:r>
            <a:br>
              <a:rPr lang="ru-RU" sz="4500" b="1" dirty="0" smtClean="0"/>
            </a:br>
            <a:r>
              <a:rPr lang="ru-RU" sz="4500" b="1" dirty="0"/>
              <a:t/>
            </a:r>
            <a:br>
              <a:rPr lang="ru-RU" sz="4500" b="1" dirty="0"/>
            </a:br>
            <a:r>
              <a:rPr lang="ru-RU" sz="4500" b="1" dirty="0" smtClean="0"/>
              <a:t/>
            </a:r>
            <a:br>
              <a:rPr lang="ru-RU" sz="4500" b="1" dirty="0" smtClean="0"/>
            </a:b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/>
              <a:t>Проект бюджета Кировского муниципального района Ленинградской области на 2018 год и плановый период 2019-2020 годов 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4365104"/>
            <a:ext cx="6264696" cy="2492896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latin typeface="+mj-lt"/>
              </a:rPr>
              <a:t>Брюхова</a:t>
            </a:r>
            <a:r>
              <a:rPr lang="ru-RU" sz="2400" b="1" dirty="0" smtClean="0">
                <a:latin typeface="+mj-lt"/>
              </a:rPr>
              <a:t> Елена Вячеславовна</a:t>
            </a:r>
          </a:p>
          <a:p>
            <a:r>
              <a:rPr lang="ru-RU" sz="2400" dirty="0" smtClean="0">
                <a:latin typeface="+mj-lt"/>
              </a:rPr>
              <a:t>Начальник отдела внутреннего муниципального финансового контроля комитета финансов администрации КМР ЛО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09884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0"/>
            <a:ext cx="7488832" cy="119675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960" y="0"/>
            <a:ext cx="7520940" cy="1196752"/>
          </a:xfrm>
        </p:spPr>
        <p:txBody>
          <a:bodyPr/>
          <a:lstStyle/>
          <a:p>
            <a:pPr algn="ctr">
              <a:defRPr sz="1400" b="1" i="0" u="none" strike="noStrike" kern="1200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400" dirty="0"/>
              <a:t>Структура доходов бюджета Кировского муниципального района Ленинградкой области </a:t>
            </a:r>
            <a:r>
              <a:rPr lang="ru-RU" sz="2400" dirty="0" smtClean="0"/>
              <a:t>в </a:t>
            </a:r>
            <a:r>
              <a:rPr lang="ru-RU" sz="2400" dirty="0"/>
              <a:t>2018 году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99143"/>
              </p:ext>
            </p:extLst>
          </p:nvPr>
        </p:nvGraphicFramePr>
        <p:xfrm>
          <a:off x="0" y="476672"/>
          <a:ext cx="1054866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587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27584" y="0"/>
            <a:ext cx="7560840" cy="11967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20940" cy="1412776"/>
          </a:xfrm>
        </p:spPr>
        <p:txBody>
          <a:bodyPr/>
          <a:lstStyle/>
          <a:p>
            <a:pPr algn="ctr"/>
            <a:r>
              <a:rPr lang="ru-RU" sz="2000" dirty="0"/>
              <a:t>Сравнительный анализ поступления доходов в  бюджет Кировского муниципального района ЛО                                                      в 2017-2018 гг.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075998"/>
              </p:ext>
            </p:extLst>
          </p:nvPr>
        </p:nvGraphicFramePr>
        <p:xfrm>
          <a:off x="251519" y="1196974"/>
          <a:ext cx="8640960" cy="5049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6231"/>
                <a:gridCol w="1572291"/>
                <a:gridCol w="1550147"/>
                <a:gridCol w="1572291"/>
              </a:tblGrid>
              <a:tr h="5792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Наименование доходов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Ожидаемое поступление в 2017 г. (</a:t>
                      </a:r>
                      <a:r>
                        <a:rPr lang="ru-RU" sz="1400" b="1" u="none" strike="noStrike" dirty="0" err="1">
                          <a:effectLst/>
                        </a:rPr>
                        <a:t>тыс.руб</a:t>
                      </a:r>
                      <a:r>
                        <a:rPr lang="ru-RU" sz="1400" b="1" u="none" strike="noStrike" dirty="0">
                          <a:effectLst/>
                        </a:rPr>
                        <a:t>)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Прогноз               на 2018 г. (</a:t>
                      </a:r>
                      <a:r>
                        <a:rPr lang="ru-RU" sz="1400" b="1" u="none" strike="noStrike" dirty="0" err="1">
                          <a:effectLst/>
                        </a:rPr>
                        <a:t>тыс.руб</a:t>
                      </a:r>
                      <a:r>
                        <a:rPr lang="ru-RU" sz="1400" b="1" u="none" strike="noStrike" dirty="0">
                          <a:effectLst/>
                        </a:rPr>
                        <a:t>.)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Темп роста к ожидаемому исполнению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3965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Доходы</a:t>
                      </a:r>
                      <a:endParaRPr lang="ru-RU" sz="1400" b="1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846 532,4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889 442,2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1,05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965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Налоговые доходы</a:t>
                      </a:r>
                      <a:endParaRPr lang="ru-RU" sz="1400" b="0" i="1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673 854,4</a:t>
                      </a:r>
                      <a:endParaRPr lang="ru-RU" sz="1400" b="0" i="1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713 153,5</a:t>
                      </a:r>
                      <a:endParaRPr lang="ru-RU" sz="14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1,06</a:t>
                      </a:r>
                      <a:endParaRPr lang="ru-RU" sz="14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965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Налоги на прибыль, доходы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510 833,5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546 575,0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1,07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249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Налоги на товары (работы,услуги), реализуемые на территории РФ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4 459,3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2 699,8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0,61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965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Налоги на совокупный доход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147 043,1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152 434,2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1,04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837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Государственная пошлина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11 518,5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11 444,5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0,99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82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Неналоговые доходы</a:t>
                      </a:r>
                      <a:endParaRPr lang="ru-RU" sz="1400" b="0" i="1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172 678,0</a:t>
                      </a:r>
                      <a:endParaRPr lang="ru-RU" sz="1400" b="0" i="1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176 288,7</a:t>
                      </a:r>
                      <a:endParaRPr lang="ru-RU" sz="14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1,02</a:t>
                      </a:r>
                      <a:endParaRPr lang="ru-RU" sz="14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21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82 165,8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88 426,3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1,08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9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Платежи при пользовании природными ресурсами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1 031,0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1 105,5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1,07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64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Доходы от оказания платных услуг  и компенсации затрат государства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39 540,7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11 661,5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0,29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64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Доходы от продажи материальных и нематериальных активов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35 640,2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31 182,0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0,87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Штрафы, санкции, возмещение ущерба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12 429,5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12 920,9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1,04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Прочие неналоговые доходы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1 870,8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30 992,5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16,57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14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Межбюджетные трансферты</a:t>
                      </a:r>
                      <a:endParaRPr lang="ru-RU" sz="1400" b="1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1 628 610,7</a:t>
                      </a:r>
                      <a:endParaRPr lang="ru-RU" sz="1400" b="1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1 471 163,6</a:t>
                      </a:r>
                      <a:endParaRPr lang="ru-RU" sz="1400" b="1" i="0" u="none" strike="noStrike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0,90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50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Всего  доходов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2 475 143,1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2 360 605,8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0,95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686" marR="5686" marT="56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16632"/>
            <a:ext cx="7416824" cy="7920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797768"/>
          </a:xfrm>
        </p:spPr>
        <p:txBody>
          <a:bodyPr/>
          <a:lstStyle/>
          <a:p>
            <a:pPr algn="ctr"/>
            <a:r>
              <a:rPr lang="ru-RU" sz="2400" dirty="0" smtClean="0"/>
              <a:t>Программные  расходы  бюджета Кировского муниципального района ЛО (</a:t>
            </a:r>
            <a:r>
              <a:rPr lang="ru-RU" sz="2400" dirty="0" err="1" smtClean="0"/>
              <a:t>млн.руб</a:t>
            </a:r>
            <a:r>
              <a:rPr lang="ru-RU" sz="2400" dirty="0" smtClean="0"/>
              <a:t>.)</a:t>
            </a:r>
            <a:endParaRPr lang="ru-RU" sz="2400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251186"/>
              </p:ext>
            </p:extLst>
          </p:nvPr>
        </p:nvGraphicFramePr>
        <p:xfrm>
          <a:off x="179511" y="908721"/>
          <a:ext cx="8784976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7"/>
                <a:gridCol w="1728192"/>
                <a:gridCol w="1656184"/>
                <a:gridCol w="2016223"/>
              </a:tblGrid>
              <a:tr h="7010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Направление расходов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  на </a:t>
                      </a:r>
                    </a:p>
                    <a:p>
                      <a:pPr algn="ctr"/>
                      <a:r>
                        <a:rPr lang="ru-RU" dirty="0" smtClean="0"/>
                        <a:t>2018 год, </a:t>
                      </a:r>
                      <a:r>
                        <a:rPr lang="ru-RU" dirty="0" err="1" smtClean="0"/>
                        <a:t>млн.руб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расходов, %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Темпы к </a:t>
                      </a:r>
                      <a:r>
                        <a:rPr lang="ru-RU" dirty="0" err="1" smtClean="0"/>
                        <a:t>первоночальному</a:t>
                      </a:r>
                      <a:r>
                        <a:rPr lang="ru-RU" dirty="0" smtClean="0"/>
                        <a:t> бюджету 2017г., %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601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Образование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r>
                        <a:rPr lang="ru-RU" b="1" baseline="0" dirty="0" smtClean="0"/>
                        <a:t> 748,3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71,6 %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117,0</a:t>
                      </a:r>
                      <a:endParaRPr lang="ru-RU" b="1" dirty="0"/>
                    </a:p>
                  </a:txBody>
                  <a:tcPr/>
                </a:tc>
              </a:tr>
              <a:tr h="3601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Социальная политика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 209,0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8,6 %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106,2</a:t>
                      </a:r>
                      <a:endParaRPr lang="ru-RU" b="1" dirty="0"/>
                    </a:p>
                  </a:txBody>
                  <a:tcPr/>
                </a:tc>
              </a:tr>
              <a:tr h="3601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Культура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41,7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1,7%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97,6</a:t>
                      </a:r>
                      <a:endParaRPr lang="ru-RU" b="1" dirty="0"/>
                    </a:p>
                  </a:txBody>
                  <a:tcPr/>
                </a:tc>
              </a:tr>
              <a:tr h="3601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Физкультура и спорт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 7,7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 0,3 %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100,0</a:t>
                      </a:r>
                      <a:endParaRPr lang="ru-RU" b="1" dirty="0"/>
                    </a:p>
                  </a:txBody>
                  <a:tcPr/>
                </a:tc>
              </a:tr>
              <a:tr h="360110">
                <a:tc>
                  <a:txBody>
                    <a:bodyPr/>
                    <a:lstStyle/>
                    <a:p>
                      <a:r>
                        <a:rPr lang="ru-RU" dirty="0" smtClean="0"/>
                        <a:t>СМИ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 0,1 %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100,0</a:t>
                      </a:r>
                      <a:endParaRPr lang="ru-RU" dirty="0"/>
                    </a:p>
                  </a:txBody>
                  <a:tcPr/>
                </a:tc>
              </a:tr>
              <a:tr h="36011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Общегосударственные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250,6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10,3 %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102,7</a:t>
                      </a:r>
                      <a:endParaRPr lang="ru-RU" dirty="0"/>
                    </a:p>
                  </a:txBody>
                  <a:tcPr/>
                </a:tc>
              </a:tr>
              <a:tr h="36011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102,7</a:t>
                      </a:r>
                      <a:endParaRPr lang="ru-RU" dirty="0"/>
                    </a:p>
                  </a:txBody>
                  <a:tcPr/>
                </a:tc>
              </a:tr>
              <a:tr h="360110">
                <a:tc>
                  <a:txBody>
                    <a:bodyPr/>
                    <a:lstStyle/>
                    <a:p>
                      <a:r>
                        <a:rPr lang="ru-RU" dirty="0" smtClean="0"/>
                        <a:t>ЖКХ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3,7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0,1 %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176,2</a:t>
                      </a:r>
                      <a:endParaRPr lang="ru-RU" dirty="0"/>
                    </a:p>
                  </a:txBody>
                  <a:tcPr/>
                </a:tc>
              </a:tr>
              <a:tr h="630192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Межбюджетные трансферты (дотации)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131,6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5,4 %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107,9</a:t>
                      </a:r>
                      <a:endParaRPr lang="ru-RU" dirty="0"/>
                    </a:p>
                  </a:txBody>
                  <a:tcPr/>
                </a:tc>
              </a:tr>
              <a:tr h="630192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безопасность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0,1 %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100,0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30192">
                <a:tc>
                  <a:txBody>
                    <a:bodyPr/>
                    <a:lstStyle/>
                    <a:p>
                      <a:r>
                        <a:rPr lang="ru-RU" dirty="0" smtClean="0"/>
                        <a:t>Обслуживание муниципального</a:t>
                      </a:r>
                      <a:r>
                        <a:rPr lang="ru-RU" baseline="0" dirty="0" smtClean="0"/>
                        <a:t> долга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100,0</a:t>
                      </a:r>
                    </a:p>
                  </a:txBody>
                  <a:tcPr/>
                </a:tc>
              </a:tr>
              <a:tr h="3601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2 120,5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100 %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109,1 %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27584" y="404664"/>
            <a:ext cx="7560840" cy="86409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</p:spPr>
        <p:txBody>
          <a:bodyPr/>
          <a:lstStyle/>
          <a:p>
            <a:pPr algn="ctr"/>
            <a:r>
              <a:rPr lang="ru-RU" dirty="0" smtClean="0"/>
              <a:t>Расходная часть бюджета Кировского района Ленинградской области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188458"/>
              </p:ext>
            </p:extLst>
          </p:nvPr>
        </p:nvGraphicFramePr>
        <p:xfrm>
          <a:off x="395536" y="1340768"/>
          <a:ext cx="856895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115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0"/>
            <a:ext cx="8568952" cy="9087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568952" cy="914400"/>
          </a:xfrm>
        </p:spPr>
        <p:txBody>
          <a:bodyPr/>
          <a:lstStyle/>
          <a:p>
            <a:pPr algn="ctr"/>
            <a:r>
              <a:rPr lang="ru-RU" dirty="0" smtClean="0"/>
              <a:t>Программная часть бюджета Кировского муниципального района ЛО на 2018 год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554627"/>
              </p:ext>
            </p:extLst>
          </p:nvPr>
        </p:nvGraphicFramePr>
        <p:xfrm>
          <a:off x="323529" y="1052735"/>
          <a:ext cx="8568953" cy="5454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63747"/>
                <a:gridCol w="1305206"/>
              </a:tblGrid>
              <a:tr h="4864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Наименование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933" marR="3933" marT="393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 2018 год 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сумма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(тысяч рублей)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933" marR="3933" marT="393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102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Муниципальная программа "Развитие образования Кировского муниципального района Ленинградской области" </a:t>
                      </a:r>
                      <a:endParaRPr lang="ru-RU" sz="1200" b="1" i="1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1 612 612,1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450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"Социальная поддержка отдельных категорий граждан в Кировском районе Ленинградской области" 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126 010,4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4156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"Развитие физической культуры и спорта, молодежной политики" 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10 115,7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26928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"Культура Кировского района Ленинградской области"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146 474,5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7465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 программа "Обеспечение качественным жильем граждан на территории Кировского муниципального района Ленинградской области"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2 725,7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0440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"Обеспечение повышения энергоэффективности в Кировском муниципальном районе Ленинградской области"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9 289,0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43319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"Развитие и поддержка малого и среднего бизнеса в Кировском муниципальном районе Ленинградской области" 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2 081,4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0440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"Комплексное развитие  Кировского муниципального района Ленинградской области"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68 907,3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0440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"Ремонт и содержание автомобильных дорог Кировского муниципального района Ленинградской области"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3 987,5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0440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"Развитие сельского хозяйства Кировского района Ленинградской области"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3 250,0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0440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"Управление муниципальными финансами Кировского муниципального района Ленинградской области" 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121 731,1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46246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Муниципальная программа "Развитие и совершенствование гражданской обороны и мероприятий по обеспечению безопасности жизнедеятельности населения на территории Кировского муниципального района Ленинградской области"</a:t>
                      </a:r>
                      <a:endParaRPr lang="ru-RU" sz="1200" b="1" i="1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1 662,0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25318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2 108 846,7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50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44624"/>
            <a:ext cx="8856984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914400"/>
          </a:xfrm>
        </p:spPr>
        <p:txBody>
          <a:bodyPr/>
          <a:lstStyle/>
          <a:p>
            <a:pPr algn="ctr"/>
            <a:r>
              <a:rPr lang="ru-RU" dirty="0"/>
              <a:t>Программная часть бюджета Кировского муниципального района ЛО на </a:t>
            </a:r>
            <a:r>
              <a:rPr lang="ru-RU" dirty="0" smtClean="0"/>
              <a:t>2019-2020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766783"/>
              </p:ext>
            </p:extLst>
          </p:nvPr>
        </p:nvGraphicFramePr>
        <p:xfrm>
          <a:off x="179512" y="908720"/>
          <a:ext cx="8712968" cy="5826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94839"/>
                <a:gridCol w="1159064"/>
                <a:gridCol w="1159065"/>
              </a:tblGrid>
              <a:tr h="7404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Наименование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933" marR="3933" marT="393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 2019 год 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сумма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(тысяч рублей)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933" marR="3933" marT="393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 2020 год 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сумма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(тысяч рублей)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933" marR="3933" marT="393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2703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Муниципальная программа "Развитие образования Кировского муниципального района Ленинградской области" </a:t>
                      </a:r>
                      <a:endParaRPr lang="ru-RU" sz="1200" b="1" i="1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1 689 622,2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1 806 800,4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47512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"Социальная поддержка отдельных категорий граждан в Кировском районе Ленинградской области" 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126 207,1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127 197,9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4381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"Развитие физической культуры и спорта, молодежной политики" 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10 388,9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10 587,9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283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"Культура Кировского района Ленинградской области"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148 374,8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153 755,7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9490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Муниципальная  программа "Обеспечение качественным жильем граждан на территории Кировского муниципального района Ленинградской области"</a:t>
                      </a:r>
                      <a:endParaRPr lang="ru-RU" sz="1200" b="1" i="1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1 562,0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1 562,0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20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"Обеспечение повышения энергоэффективности в Кировском муниципальном районе Ленинградской области"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8 199,0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0,0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4566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"Развитие и поддержка малого и среднего бизнеса в Кировском муниципальном районе Ленинградской области" 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2 182,8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2 194,5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20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"Комплексное развитие  Кировского муниципального района Ленинградской области"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33 287,0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10 000,0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20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"Ремонт и содержание автомобильных дорог Кировского муниципального района Ленинградской области"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2 823,9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2 840,9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20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"Развитие сельского хозяйства Кировского района Ленинградской области"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3 350,0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3 450,0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320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Муниципальная программа "Управление муниципальными финансами Кировского муниципального района Ленинградской области" </a:t>
                      </a:r>
                      <a:endParaRPr lang="ru-RU" sz="1200" b="1" i="1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125 547,8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129 787,5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4874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Муниципальная программа "Развитие и совершенствование гражданской обороны и мероприятий по обеспечению безопасности жизнедеятельности населения на территории Кировского муниципального района Ленинградской области"</a:t>
                      </a:r>
                      <a:endParaRPr lang="ru-RU" sz="1200" b="1" i="1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2 498,0</a:t>
                      </a:r>
                      <a:endParaRPr lang="ru-RU" sz="1200" b="1" i="0" u="none" strike="noStrike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1 662,0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  <a:tr h="266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2 154 043,5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2 249 838,8</a:t>
                      </a:r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3933" marR="3933" marT="393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5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44624"/>
            <a:ext cx="7632848" cy="93610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0"/>
            <a:ext cx="7520940" cy="1052736"/>
          </a:xfrm>
        </p:spPr>
        <p:txBody>
          <a:bodyPr/>
          <a:lstStyle/>
          <a:p>
            <a:pPr algn="ctr"/>
            <a:r>
              <a:rPr lang="ru-RU" sz="2000" dirty="0" smtClean="0"/>
              <a:t>Адресная программа капитального ремонта строительства объектов Кировского муниципального района ЛО на 2018 год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229650"/>
              </p:ext>
            </p:extLst>
          </p:nvPr>
        </p:nvGraphicFramePr>
        <p:xfrm>
          <a:off x="179513" y="1100138"/>
          <a:ext cx="8784976" cy="3913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344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1" cy="5013176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22960" y="332656"/>
            <a:ext cx="7520940" cy="4347821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sz="5400" dirty="0" smtClean="0"/>
          </a:p>
          <a:p>
            <a:pPr algn="ctr"/>
            <a:r>
              <a:rPr lang="ru-RU" sz="5400" dirty="0" smtClean="0"/>
              <a:t>СПАСИБО </a:t>
            </a:r>
          </a:p>
          <a:p>
            <a:pPr algn="ctr"/>
            <a:r>
              <a:rPr lang="ru-RU" sz="5400" dirty="0" smtClean="0"/>
              <a:t>ЗА ВНИМАНИЕ !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r>
              <a:rPr lang="ru-RU" sz="2800" dirty="0" smtClean="0"/>
              <a:t>Комитет финансов администрации</a:t>
            </a:r>
          </a:p>
          <a:p>
            <a:pPr algn="r"/>
            <a:r>
              <a:rPr lang="ru-RU" sz="2800" dirty="0" smtClean="0"/>
              <a:t>Кировского муниципального района ЛО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8949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5" y="0"/>
            <a:ext cx="8952089" cy="50131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520940" cy="836672"/>
          </a:xfrm>
        </p:spPr>
        <p:txBody>
          <a:bodyPr/>
          <a:lstStyle/>
          <a:p>
            <a:pPr algn="ctr"/>
            <a:r>
              <a:rPr lang="ru-RU" b="1" dirty="0">
                <a:cs typeface="Aharoni" panose="02010803020104030203" pitchFamily="2" charset="-79"/>
              </a:rPr>
              <a:t>Кировский муниципальный </a:t>
            </a:r>
            <a:r>
              <a:rPr lang="ru-RU" b="1" dirty="0" smtClean="0">
                <a:cs typeface="Aharoni" panose="02010803020104030203" pitchFamily="2" charset="-79"/>
              </a:rPr>
              <a:t>район Ленинградской области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/>
            <a:r>
              <a:rPr lang="ru-RU" sz="2400" dirty="0">
                <a:cs typeface="Aharoni" panose="02010803020104030203" pitchFamily="2" charset="-79"/>
              </a:rPr>
              <a:t>Один из самых динамично развивающихся районов в Ленинградской области и входит в десятку наиболее экономически развитых.</a:t>
            </a:r>
          </a:p>
          <a:p>
            <a:r>
              <a:rPr lang="ru-RU" sz="2400" dirty="0"/>
              <a:t>Площадь: 2590,46 га.</a:t>
            </a:r>
          </a:p>
          <a:p>
            <a:r>
              <a:rPr lang="ru-RU" sz="2400" dirty="0"/>
              <a:t>Население</a:t>
            </a:r>
            <a:r>
              <a:rPr lang="ru-RU" sz="2400"/>
              <a:t> </a:t>
            </a:r>
            <a:r>
              <a:rPr lang="ru-RU" sz="2400" smtClean="0"/>
              <a:t>105 084 </a:t>
            </a:r>
            <a:r>
              <a:rPr lang="ru-RU" sz="2400" dirty="0"/>
              <a:t>человек.</a:t>
            </a:r>
          </a:p>
          <a:p>
            <a:r>
              <a:rPr lang="ru-RU" sz="2400" dirty="0"/>
              <a:t>Административный центр - город Кировск.</a:t>
            </a:r>
          </a:p>
          <a:p>
            <a:r>
              <a:rPr lang="ru-RU" sz="2400" dirty="0"/>
              <a:t>В состав района входит 11 муниципальных образований: 8 городских и 3 сельских поселения.</a:t>
            </a:r>
          </a:p>
          <a:p>
            <a:r>
              <a:rPr lang="ru-RU" sz="2400" dirty="0"/>
              <a:t>Неофициальный символа Кировского района – лосенок Кирюша.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03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8568952" cy="46085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i="1" dirty="0">
                <a:latin typeface="Garamond" pitchFamily="18" charset="0"/>
              </a:rPr>
              <a:t>Составлять сбалансированный бюджет - всё равно что защищать свою добродетель: нужно научиться говорить "нет</a:t>
            </a:r>
            <a:r>
              <a:rPr lang="ru-RU" sz="4000" i="1" dirty="0" smtClean="0">
                <a:latin typeface="Garamond" pitchFamily="18" charset="0"/>
              </a:rPr>
              <a:t>".</a:t>
            </a:r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27983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0"/>
            <a:ext cx="8208912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solidFill>
            <a:schemeClr val="accent3"/>
          </a:solidFill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Принципы формирования Бюджета Кировского муниципального района :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124744"/>
            <a:ext cx="8208912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cs typeface="Times New Roman" pitchFamily="18" charset="0"/>
              </a:rPr>
              <a:t>Бюджет </a:t>
            </a:r>
            <a:r>
              <a:rPr lang="ru-RU" sz="2000" dirty="0">
                <a:cs typeface="Times New Roman" pitchFamily="18" charset="0"/>
              </a:rPr>
              <a:t>должен быть составлен:</a:t>
            </a:r>
          </a:p>
          <a:p>
            <a:pPr marL="0" indent="0">
              <a:buNone/>
            </a:pPr>
            <a:r>
              <a:rPr lang="ru-RU" sz="2000" b="0" dirty="0" smtClean="0">
                <a:cs typeface="Times New Roman" pitchFamily="18" charset="0"/>
              </a:rPr>
              <a:t>      - </a:t>
            </a:r>
            <a:r>
              <a:rPr lang="ru-RU" sz="2000" b="0" dirty="0">
                <a:cs typeface="Times New Roman" pitchFamily="18" charset="0"/>
              </a:rPr>
              <a:t>на основании предварительных контрольных цифр, определяющих расходы в строгом соответствии с реальными доходами;</a:t>
            </a:r>
          </a:p>
          <a:p>
            <a:pPr marL="0" indent="0">
              <a:buNone/>
            </a:pPr>
            <a:r>
              <a:rPr lang="ru-RU" sz="2000" b="0" dirty="0" smtClean="0">
                <a:cs typeface="Times New Roman" pitchFamily="18" charset="0"/>
              </a:rPr>
              <a:t>      - </a:t>
            </a:r>
            <a:r>
              <a:rPr lang="ru-RU" sz="2000" b="0" dirty="0">
                <a:cs typeface="Times New Roman" pitchFamily="18" charset="0"/>
              </a:rPr>
              <a:t>на основе строгой экономии в расходовании муниципальных средств;</a:t>
            </a:r>
          </a:p>
          <a:p>
            <a:pPr marL="0" indent="0">
              <a:buNone/>
            </a:pPr>
            <a:r>
              <a:rPr lang="ru-RU" sz="2000" b="0" dirty="0" smtClean="0">
                <a:cs typeface="Times New Roman" pitchFamily="18" charset="0"/>
              </a:rPr>
              <a:t>      - с </a:t>
            </a:r>
            <a:r>
              <a:rPr lang="ru-RU" sz="2000" b="0" dirty="0">
                <a:cs typeface="Times New Roman" pitchFamily="18" charset="0"/>
              </a:rPr>
              <a:t>учетом проведения твердого режима экономии в отношении аппарата </a:t>
            </a:r>
            <a:r>
              <a:rPr lang="ru-RU" sz="2000" b="0" dirty="0" smtClean="0">
                <a:cs typeface="Times New Roman" pitchFamily="18" charset="0"/>
              </a:rPr>
              <a:t>управления.</a:t>
            </a:r>
          </a:p>
          <a:p>
            <a:r>
              <a:rPr lang="ru-RU" sz="2000" dirty="0">
                <a:cs typeface="Times New Roman" pitchFamily="18" charset="0"/>
              </a:rPr>
              <a:t>При исполнении утвержденного бюджета должна соблюдаться строгая бюджетная </a:t>
            </a:r>
            <a:r>
              <a:rPr lang="ru-RU" sz="2000" dirty="0" smtClean="0">
                <a:cs typeface="Times New Roman" pitchFamily="18" charset="0"/>
              </a:rPr>
              <a:t>дисциплина</a:t>
            </a:r>
          </a:p>
          <a:p>
            <a:r>
              <a:rPr lang="ru-RU" sz="2000" dirty="0">
                <a:cs typeface="Times New Roman" pitchFamily="18" charset="0"/>
              </a:rPr>
              <a:t>Должны быть приняты меры к дальнейшему усилению значения неналоговых доходов</a:t>
            </a:r>
            <a:r>
              <a:rPr lang="ru-RU" sz="2000" dirty="0" smtClean="0">
                <a:cs typeface="Times New Roman" pitchFamily="18" charset="0"/>
              </a:rPr>
              <a:t>.</a:t>
            </a:r>
          </a:p>
          <a:p>
            <a:r>
              <a:rPr lang="ru-RU" sz="2000" dirty="0">
                <a:cs typeface="Times New Roman" pitchFamily="18" charset="0"/>
              </a:rPr>
              <a:t>Деятельность финансового контроля должна быть усилена.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49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99380" y="188640"/>
            <a:ext cx="8208912" cy="7920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Задачи на 2018 год</a:t>
            </a:r>
            <a:endParaRPr lang="ru-RU" sz="3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946896"/>
              </p:ext>
            </p:extLst>
          </p:nvPr>
        </p:nvGraphicFramePr>
        <p:xfrm>
          <a:off x="457200" y="1196752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83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7848872" cy="136815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764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Прогноз по консолидированному  бюджету  Кировского муниципального района Ленинградской области на 2018 год 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150414"/>
              </p:ext>
            </p:extLst>
          </p:nvPr>
        </p:nvGraphicFramePr>
        <p:xfrm>
          <a:off x="179512" y="1341438"/>
          <a:ext cx="8856984" cy="475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9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640960" cy="208823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52400"/>
            <a:ext cx="8640960" cy="212447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Проект бюджета Кировского муниципального района </a:t>
            </a:r>
            <a:r>
              <a:rPr lang="ru-RU" b="1" dirty="0"/>
              <a:t> </a:t>
            </a:r>
            <a:r>
              <a:rPr lang="ru-RU" sz="2800" b="1" dirty="0" smtClean="0"/>
              <a:t>Ленинградской области на 2018 год содержит  следующие  характеристики:</a:t>
            </a:r>
            <a:endParaRPr lang="ru-RU" sz="28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237626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3600" dirty="0" smtClean="0"/>
              <a:t>Доходы  2 360,60 млн. руб. </a:t>
            </a:r>
          </a:p>
          <a:p>
            <a:pPr>
              <a:buFontTx/>
              <a:buChar char="-"/>
            </a:pPr>
            <a:r>
              <a:rPr lang="ru-RU" sz="3600" dirty="0" smtClean="0"/>
              <a:t>Расходы 2 442,06 млн. руб. </a:t>
            </a:r>
          </a:p>
          <a:p>
            <a:r>
              <a:rPr lang="ru-RU" sz="3600" dirty="0" smtClean="0"/>
              <a:t>-  Дефицит бюджета 81, </a:t>
            </a:r>
            <a:r>
              <a:rPr lang="ru-RU" sz="3600" dirty="0"/>
              <a:t>45 млн. руб. </a:t>
            </a:r>
          </a:p>
        </p:txBody>
      </p:sp>
    </p:spTree>
    <p:extLst>
      <p:ext uri="{BB962C8B-B14F-4D97-AF65-F5344CB8AC3E}">
        <p14:creationId xmlns:p14="http://schemas.microsoft.com/office/powerpoint/2010/main" val="172147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584176"/>
          </a:xfrm>
          <a:solidFill>
            <a:schemeClr val="accent3"/>
          </a:solidFill>
        </p:spPr>
        <p:txBody>
          <a:bodyPr/>
          <a:lstStyle/>
          <a:p>
            <a:pPr algn="ctr"/>
            <a:r>
              <a:rPr lang="ru-RU" b="1" dirty="0"/>
              <a:t>Проект бюджета Кировского муниципального района  Ленинградской области на </a:t>
            </a:r>
            <a:r>
              <a:rPr lang="ru-RU" b="1" dirty="0" smtClean="0"/>
              <a:t>2019 </a:t>
            </a:r>
            <a:r>
              <a:rPr lang="ru-RU" b="1" dirty="0"/>
              <a:t>год содержит  </a:t>
            </a:r>
            <a:r>
              <a:rPr lang="ru-RU" b="1" dirty="0" smtClean="0"/>
              <a:t>следующие  </a:t>
            </a:r>
            <a:r>
              <a:rPr lang="ru-RU" b="1" dirty="0"/>
              <a:t>характеристики: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283565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FontTx/>
              <a:buChar char="-"/>
            </a:pPr>
            <a:r>
              <a:rPr lang="ru-RU" sz="3600" dirty="0"/>
              <a:t>Доходы  2 </a:t>
            </a:r>
            <a:r>
              <a:rPr lang="ru-RU" sz="3600" dirty="0" smtClean="0"/>
              <a:t>462,90 </a:t>
            </a:r>
            <a:r>
              <a:rPr lang="ru-RU" sz="3600" dirty="0"/>
              <a:t>млн. руб. </a:t>
            </a:r>
          </a:p>
          <a:p>
            <a:pPr>
              <a:buFontTx/>
              <a:buChar char="-"/>
            </a:pPr>
            <a:r>
              <a:rPr lang="ru-RU" sz="3600" dirty="0"/>
              <a:t>Расходы 2 </a:t>
            </a:r>
            <a:r>
              <a:rPr lang="ru-RU" sz="3600" dirty="0" smtClean="0"/>
              <a:t>510,00 </a:t>
            </a:r>
            <a:r>
              <a:rPr lang="ru-RU" sz="3600" dirty="0"/>
              <a:t>млн. руб. </a:t>
            </a:r>
          </a:p>
          <a:p>
            <a:r>
              <a:rPr lang="ru-RU" sz="3600" dirty="0"/>
              <a:t>-  Дефицит бюджета </a:t>
            </a:r>
            <a:r>
              <a:rPr lang="ru-RU" sz="3600" dirty="0" smtClean="0"/>
              <a:t>47, 00 </a:t>
            </a:r>
            <a:r>
              <a:rPr lang="ru-RU" sz="3600" dirty="0"/>
              <a:t>млн. руб.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6046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512168"/>
          </a:xfrm>
          <a:solidFill>
            <a:schemeClr val="accent3"/>
          </a:solidFill>
        </p:spPr>
        <p:txBody>
          <a:bodyPr/>
          <a:lstStyle/>
          <a:p>
            <a:pPr algn="ctr"/>
            <a:r>
              <a:rPr lang="ru-RU" b="1" dirty="0"/>
              <a:t>Проект бюджета </a:t>
            </a:r>
            <a:r>
              <a:rPr lang="ru-RU" b="1" dirty="0" smtClean="0"/>
              <a:t>Кировского муниципального </a:t>
            </a:r>
            <a:r>
              <a:rPr lang="ru-RU" b="1" dirty="0"/>
              <a:t>района  Ленинградской области на </a:t>
            </a:r>
            <a:r>
              <a:rPr lang="ru-RU" b="1" dirty="0" smtClean="0"/>
              <a:t>2020 </a:t>
            </a:r>
            <a:r>
              <a:rPr lang="ru-RU" b="1" dirty="0"/>
              <a:t>год содержит  следующие  характеристики: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640960" cy="290766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3600" dirty="0"/>
              <a:t>Доходы  2 </a:t>
            </a:r>
            <a:r>
              <a:rPr lang="ru-RU" sz="3600" dirty="0" smtClean="0"/>
              <a:t>614,00 </a:t>
            </a:r>
            <a:r>
              <a:rPr lang="ru-RU" sz="3600" dirty="0"/>
              <a:t>млн. руб. </a:t>
            </a:r>
          </a:p>
          <a:p>
            <a:pPr>
              <a:buFontTx/>
              <a:buChar char="-"/>
            </a:pPr>
            <a:r>
              <a:rPr lang="ru-RU" sz="3600" dirty="0"/>
              <a:t>Расходы 2 </a:t>
            </a:r>
            <a:r>
              <a:rPr lang="ru-RU" sz="3600" dirty="0" smtClean="0"/>
              <a:t>633,40 </a:t>
            </a:r>
            <a:r>
              <a:rPr lang="ru-RU" sz="3600" dirty="0"/>
              <a:t>млн. руб. </a:t>
            </a:r>
          </a:p>
          <a:p>
            <a:r>
              <a:rPr lang="ru-RU" sz="3600" dirty="0"/>
              <a:t>-  Дефицит бюджета </a:t>
            </a:r>
            <a:r>
              <a:rPr lang="ru-RU" sz="3600" dirty="0" smtClean="0"/>
              <a:t>19,30 </a:t>
            </a:r>
            <a:r>
              <a:rPr lang="ru-RU" sz="3600" dirty="0"/>
              <a:t>млн. руб. 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14774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1056</TotalTime>
  <Words>1169</Words>
  <Application>Microsoft Office PowerPoint</Application>
  <PresentationFormat>Экран (4:3)</PresentationFormat>
  <Paragraphs>257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Углы</vt:lpstr>
      <vt:lpstr>        Проект бюджета Кировского муниципального района Ленинградской области на 2018 год и плановый период 2019-2020 годов </vt:lpstr>
      <vt:lpstr>Кировский муниципальный район Ленинградской области</vt:lpstr>
      <vt:lpstr>Презентация PowerPoint</vt:lpstr>
      <vt:lpstr>Принципы формирования Бюджета Кировского муниципального района :</vt:lpstr>
      <vt:lpstr>Задачи на 2018 год</vt:lpstr>
      <vt:lpstr>Прогноз по консолидированному  бюджету  Кировского муниципального района Ленинградской области на 2018 год </vt:lpstr>
      <vt:lpstr>Проект бюджета Кировского муниципального района  Ленинградской области на 2018 год содержит  следующие  характеристики:</vt:lpstr>
      <vt:lpstr>Проект бюджета Кировского муниципального района  Ленинградской области на 2019 год содержит  следующие  характеристики:</vt:lpstr>
      <vt:lpstr>Проект бюджета Кировского муниципального района  Ленинградской области на 2020 год содержит  следующие  характеристики:</vt:lpstr>
      <vt:lpstr>Структура доходов бюджета Кировского муниципального района Ленинградкой области в 2018 году</vt:lpstr>
      <vt:lpstr>Сравнительный анализ поступления доходов в  бюджет Кировского муниципального района ЛО                                                      в 2017-2018 гг.</vt:lpstr>
      <vt:lpstr>Программные  расходы  бюджета Кировского муниципального района ЛО (млн.руб.)</vt:lpstr>
      <vt:lpstr>Расходная часть бюджета Кировского района Ленинградской области </vt:lpstr>
      <vt:lpstr>Программная часть бюджета Кировского муниципального района ЛО на 2018 год</vt:lpstr>
      <vt:lpstr>Программная часть бюджета Кировского муниципального района ЛО на 2019-2020 года</vt:lpstr>
      <vt:lpstr>Адресная программа капитального ремонта строительства объектов Кировского муниципального района ЛО на 2018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Кировского муниципального района Ленинградской области на 2018 год и плановый период 2019-2020 годов</dc:title>
  <dc:creator>kontrol</dc:creator>
  <cp:lastModifiedBy>kontrol</cp:lastModifiedBy>
  <cp:revision>70</cp:revision>
  <dcterms:created xsi:type="dcterms:W3CDTF">2017-11-16T04:34:22Z</dcterms:created>
  <dcterms:modified xsi:type="dcterms:W3CDTF">2017-11-30T06:25:31Z</dcterms:modified>
</cp:coreProperties>
</file>