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9"/>
  </p:notesMasterIdLst>
  <p:sldIdLst>
    <p:sldId id="256" r:id="rId2"/>
    <p:sldId id="272" r:id="rId3"/>
    <p:sldId id="293" r:id="rId4"/>
    <p:sldId id="292" r:id="rId5"/>
    <p:sldId id="268" r:id="rId6"/>
    <p:sldId id="291" r:id="rId7"/>
    <p:sldId id="288" r:id="rId8"/>
    <p:sldId id="271" r:id="rId9"/>
    <p:sldId id="286" r:id="rId10"/>
    <p:sldId id="282" r:id="rId11"/>
    <p:sldId id="281" r:id="rId12"/>
    <p:sldId id="274" r:id="rId13"/>
    <p:sldId id="265" r:id="rId14"/>
    <p:sldId id="283" r:id="rId15"/>
    <p:sldId id="285" r:id="rId16"/>
    <p:sldId id="290" r:id="rId17"/>
    <p:sldId id="280" r:id="rId18"/>
  </p:sldIdLst>
  <p:sldSz cx="9144000" cy="5143500" type="screen16x9"/>
  <p:notesSz cx="6797675" cy="9928225"/>
  <p:embeddedFontLst>
    <p:embeddedFont>
      <p:font typeface="Bebas Neue Regular" panose="020B0606020202050201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D0"/>
    <a:srgbClr val="0D33D5"/>
    <a:srgbClr val="007FDE"/>
    <a:srgbClr val="3BABFF"/>
    <a:srgbClr val="97D2FF"/>
    <a:srgbClr val="008AF2"/>
    <a:srgbClr val="2DA5FF"/>
    <a:srgbClr val="0A29AE"/>
    <a:srgbClr val="BDE3FF"/>
    <a:srgbClr val="092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7491" autoAdjust="0"/>
  </p:normalViewPr>
  <p:slideViewPr>
    <p:cSldViewPr>
      <p:cViewPr varScale="1">
        <p:scale>
          <a:sx n="106" d="100"/>
          <a:sy n="106" d="100"/>
        </p:scale>
        <p:origin x="778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634215671665424"/>
          <c:y val="0.12159709322481922"/>
          <c:w val="0.41046128593812797"/>
          <c:h val="0.8482871555681862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876F-4B61-9183-4ACB2BDA53F7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876F-4B61-9183-4ACB2BDA53F7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876F-4B61-9183-4ACB2BDA53F7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3-876F-4B61-9183-4ACB2BDA53F7}"/>
              </c:ext>
            </c:extLst>
          </c:dPt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имт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5.7</c:v>
                </c:pt>
                <c:pt idx="1">
                  <c:v>17.3</c:v>
                </c:pt>
                <c:pt idx="2">
                  <c:v>76.3</c:v>
                </c:pt>
                <c:pt idx="3">
                  <c:v>0.70000000000000062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6F-4B61-9183-4ACB2BDA53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"/>
          <c:y val="7.6424952062077875E-2"/>
          <c:w val="0.26596477598290558"/>
          <c:h val="0.89498285338469485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33304102519692"/>
          <c:y val="8.7500000000000008E-2"/>
          <c:w val="0.49754995155180481"/>
          <c:h val="0.9124999999999999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FAB0-42A9-B9D7-DE8C5A451233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FAB0-42A9-B9D7-DE8C5A451233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FAB0-42A9-B9D7-DE8C5A451233}"/>
              </c:ext>
            </c:extLst>
          </c:dPt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82.5</c:v>
                </c:pt>
                <c:pt idx="1">
                  <c:v>17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AB0-42A9-B9D7-DE8C5A4512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0.61291</cdr:x>
      <cdr:y>0.31667</cdr:y>
    </cdr:from>
    <cdr:to>
      <cdr:x>0.74194</cdr:x>
      <cdr:y>0.38847</cdr:y>
    </cdr:to>
    <cdr:sp macro="" textlink="">
      <cdr:nvSpPr>
        <cdr:cNvPr id="2" name="TextBox 13"/>
        <cdr:cNvSpPr txBox="1"/>
      </cdr:nvSpPr>
      <cdr:spPr>
        <a:xfrm xmlns:a="http://schemas.openxmlformats.org/drawingml/2006/main">
          <a:off x="5429288" y="1357322"/>
          <a:ext cx="114300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457200" indent="-457200" algn="ctr"/>
          <a:r>
            <a:rPr lang="ru-RU" sz="1400" b="0" dirty="0">
              <a:latin typeface="+mj-lt"/>
            </a:rPr>
            <a:t>396 860,7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12DC3-F9DB-47A6-B861-2B5F2540BC7C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A20EE-C6F6-4765-9088-1A6BD0A25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46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389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859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136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368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557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240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383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142990"/>
            <a:ext cx="6786546" cy="2928958"/>
          </a:xfrm>
          <a:noFill/>
        </p:spPr>
        <p:txBody>
          <a:bodyPr>
            <a:noAutofit/>
          </a:bodyPr>
          <a:lstStyle/>
          <a:p>
            <a:pPr algn="l"/>
            <a:r>
              <a:rPr lang="ru-RU" sz="2800" b="1" dirty="0">
                <a:ln w="19050">
                  <a:noFill/>
                </a:ln>
                <a:latin typeface="Bebas Neue Bold" pitchFamily="34" charset="-52"/>
              </a:rPr>
              <a:t>Исполнение  бюджета</a:t>
            </a:r>
            <a:br>
              <a:rPr lang="ru-RU" sz="2800" b="1" dirty="0">
                <a:ln w="19050">
                  <a:noFill/>
                </a:ln>
                <a:latin typeface="Bebas Neue Bold" pitchFamily="34" charset="-52"/>
              </a:rPr>
            </a:br>
            <a:r>
              <a:rPr lang="ru-RU" sz="2800" b="1" dirty="0">
                <a:ln w="19050">
                  <a:noFill/>
                </a:ln>
                <a:latin typeface="Bebas Neue Bold" pitchFamily="34" charset="-52"/>
              </a:rPr>
              <a:t>Кировского  муниципального  района</a:t>
            </a:r>
            <a:br>
              <a:rPr lang="ru-RU" sz="2800" b="1" dirty="0">
                <a:ln w="19050">
                  <a:noFill/>
                </a:ln>
                <a:latin typeface="Bebas Neue Bold" pitchFamily="34" charset="-52"/>
              </a:rPr>
            </a:br>
            <a:r>
              <a:rPr lang="ru-RU" sz="2800" b="1" dirty="0">
                <a:ln w="19050">
                  <a:noFill/>
                </a:ln>
                <a:latin typeface="Bebas Neue Bold" pitchFamily="34" charset="-52"/>
              </a:rPr>
              <a:t>Ленинградской  области</a:t>
            </a:r>
            <a:br>
              <a:rPr lang="ru-RU" sz="2800" b="1" dirty="0">
                <a:ln w="19050">
                  <a:noFill/>
                </a:ln>
                <a:latin typeface="Bebas Neue Bold" pitchFamily="34" charset="-52"/>
              </a:rPr>
            </a:br>
            <a:r>
              <a:rPr lang="ru-RU" sz="2800" b="1" dirty="0">
                <a:ln w="19050">
                  <a:noFill/>
                </a:ln>
                <a:latin typeface="Bebas Neue Bold" pitchFamily="34" charset="-52"/>
              </a:rPr>
              <a:t>за 2020  год</a:t>
            </a:r>
            <a:endParaRPr lang="ru-RU" sz="3000" dirty="0">
              <a:ln w="19050">
                <a:noFill/>
              </a:ln>
              <a:latin typeface="Bebas Neue Bold" pitchFamily="34" charset="-5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8"/>
            <a:ext cx="8429652" cy="857250"/>
          </a:xfrm>
        </p:spPr>
        <p:txBody>
          <a:bodyPr>
            <a:noAutofit/>
          </a:bodyPr>
          <a:lstStyle/>
          <a:p>
            <a:pPr algn="l"/>
            <a:r>
              <a:rPr lang="ru-RU" sz="2600" dirty="0">
                <a:solidFill>
                  <a:schemeClr val="bg1"/>
                </a:solidFill>
                <a:latin typeface="Bebas Neue Regular" pitchFamily="2" charset="-52"/>
              </a:rPr>
              <a:t>Муниципальная   программа  «Развитие образования  Кировского  муниципального  района  </a:t>
            </a:r>
            <a:r>
              <a:rPr lang="ru-RU" sz="2600" dirty="0" err="1">
                <a:solidFill>
                  <a:schemeClr val="bg1"/>
                </a:solidFill>
                <a:latin typeface="Bebas Neue Regular" pitchFamily="2" charset="-52"/>
              </a:rPr>
              <a:t>Ло</a:t>
            </a:r>
            <a:r>
              <a:rPr lang="ru-RU" sz="2600" dirty="0">
                <a:solidFill>
                  <a:schemeClr val="bg1"/>
                </a:solidFill>
                <a:latin typeface="Bebas Neue Regular" pitchFamily="2" charset="-52"/>
              </a:rPr>
              <a:t>»</a:t>
            </a:r>
            <a:endParaRPr lang="ru-RU" sz="2800" dirty="0">
              <a:latin typeface="Bebas Neue Regular" pitchFamily="2" charset="-5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24327" y="545395"/>
            <a:ext cx="770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Bebas Neue Regular" pitchFamily="2" charset="-52"/>
              </a:rPr>
              <a:t> </a:t>
            </a:r>
            <a:r>
              <a:rPr lang="ru-RU" sz="1600" dirty="0" err="1">
                <a:latin typeface="Bebas Neue Regular" pitchFamily="2" charset="-52"/>
              </a:rPr>
              <a:t>тыс.руб</a:t>
            </a:r>
            <a:endParaRPr lang="ru-RU" sz="1600" dirty="0"/>
          </a:p>
        </p:txBody>
      </p:sp>
      <p:sp>
        <p:nvSpPr>
          <p:cNvPr id="47" name="Пятиугольник 46"/>
          <p:cNvSpPr/>
          <p:nvPr/>
        </p:nvSpPr>
        <p:spPr>
          <a:xfrm rot="5400000">
            <a:off x="8414426" y="-20787"/>
            <a:ext cx="636404" cy="748829"/>
          </a:xfrm>
          <a:prstGeom prst="homePlat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  <a:ea typeface="+mj-ea"/>
                <a:cs typeface="+mj-cs"/>
              </a:rPr>
              <a:t>7</a:t>
            </a:r>
          </a:p>
        </p:txBody>
      </p:sp>
      <p:grpSp>
        <p:nvGrpSpPr>
          <p:cNvPr id="48" name="Группа 47"/>
          <p:cNvGrpSpPr/>
          <p:nvPr/>
        </p:nvGrpSpPr>
        <p:grpSpPr>
          <a:xfrm>
            <a:off x="142844" y="2285998"/>
            <a:ext cx="2883773" cy="1499602"/>
            <a:chOff x="1012351" y="1023864"/>
            <a:chExt cx="2026517" cy="1499602"/>
          </a:xfrm>
        </p:grpSpPr>
        <p:sp>
          <p:nvSpPr>
            <p:cNvPr id="49" name="TextBox 48"/>
            <p:cNvSpPr txBox="1"/>
            <p:nvPr/>
          </p:nvSpPr>
          <p:spPr>
            <a:xfrm>
              <a:off x="1012351" y="2000246"/>
              <a:ext cx="20265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Bebas Neue Regular" pitchFamily="2" charset="-52"/>
                </a:rPr>
                <a:t>2 154  811,0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035537" y="1023864"/>
              <a:ext cx="19346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tx2"/>
                  </a:solidFill>
                  <a:latin typeface="Bebas Neue Regular" pitchFamily="2" charset="-52"/>
                </a:rPr>
                <a:t>Расходы ПО МП</a:t>
              </a:r>
            </a:p>
            <a:p>
              <a:r>
                <a:rPr lang="ru-RU" sz="2000" dirty="0">
                  <a:solidFill>
                    <a:schemeClr val="tx2"/>
                  </a:solidFill>
                  <a:latin typeface="Bebas Neue Regular" pitchFamily="2" charset="-52"/>
                </a:rPr>
                <a:t>За 2020 год</a:t>
              </a:r>
            </a:p>
            <a:p>
              <a:r>
                <a:rPr lang="ru-RU" sz="2000" dirty="0">
                  <a:solidFill>
                    <a:schemeClr val="tx2"/>
                  </a:solidFill>
                  <a:latin typeface="Bebas Neue Regular" pitchFamily="2" charset="-52"/>
                </a:rPr>
                <a:t>Всего : 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357422" y="2500312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  <a:latin typeface="Bebas Neue Regular" pitchFamily="2" charset="-52"/>
              </a:rPr>
              <a:t>дошкольные</a:t>
            </a:r>
          </a:p>
          <a:p>
            <a:r>
              <a:rPr lang="ru-RU" sz="2000" dirty="0">
                <a:solidFill>
                  <a:schemeClr val="tx2"/>
                </a:solidFill>
                <a:latin typeface="Bebas Neue Regular" pitchFamily="2" charset="-52"/>
              </a:rPr>
              <a:t>учреждения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714480" y="1177929"/>
            <a:ext cx="2428892" cy="1608135"/>
            <a:chOff x="3479410" y="3249613"/>
            <a:chExt cx="2843601" cy="1893887"/>
          </a:xfrm>
        </p:grpSpPr>
        <p:pic>
          <p:nvPicPr>
            <p:cNvPr id="1026" name="Picture 2" descr="D:\финотч\ьиро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79410" y="3765176"/>
              <a:ext cx="1071570" cy="1071570"/>
            </a:xfrm>
            <a:prstGeom prst="rect">
              <a:avLst/>
            </a:prstGeom>
            <a:noFill/>
          </p:spPr>
        </p:pic>
        <p:pic>
          <p:nvPicPr>
            <p:cNvPr id="1027" name="Picture 3" descr="D:\финотч\ьрпс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3249613"/>
              <a:ext cx="1893887" cy="1893887"/>
            </a:xfrm>
            <a:prstGeom prst="rect">
              <a:avLst/>
            </a:prstGeom>
            <a:noFill/>
          </p:spPr>
        </p:pic>
      </p:grpSp>
      <p:grpSp>
        <p:nvGrpSpPr>
          <p:cNvPr id="17" name="Группа 16"/>
          <p:cNvGrpSpPr/>
          <p:nvPr/>
        </p:nvGrpSpPr>
        <p:grpSpPr>
          <a:xfrm>
            <a:off x="6215074" y="500048"/>
            <a:ext cx="2357454" cy="2328936"/>
            <a:chOff x="6072198" y="500048"/>
            <a:chExt cx="2357454" cy="2328936"/>
          </a:xfrm>
        </p:grpSpPr>
        <p:sp>
          <p:nvSpPr>
            <p:cNvPr id="53" name="TextBox 52"/>
            <p:cNvSpPr txBox="1"/>
            <p:nvPr/>
          </p:nvSpPr>
          <p:spPr>
            <a:xfrm>
              <a:off x="6643702" y="2428874"/>
              <a:ext cx="17859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tx2"/>
                  </a:solidFill>
                  <a:latin typeface="Bebas Neue Regular" pitchFamily="2" charset="-52"/>
                </a:rPr>
                <a:t>школы</a:t>
              </a:r>
            </a:p>
          </p:txBody>
        </p:sp>
        <p:pic>
          <p:nvPicPr>
            <p:cNvPr id="1028" name="Picture 4" descr="D:\финотч\ьирорр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72198" y="500048"/>
              <a:ext cx="2143140" cy="2143140"/>
            </a:xfrm>
            <a:prstGeom prst="rect">
              <a:avLst/>
            </a:prstGeom>
            <a:noFill/>
          </p:spPr>
        </p:pic>
      </p:grpSp>
      <p:grpSp>
        <p:nvGrpSpPr>
          <p:cNvPr id="16" name="Группа 15"/>
          <p:cNvGrpSpPr/>
          <p:nvPr/>
        </p:nvGrpSpPr>
        <p:grpSpPr>
          <a:xfrm>
            <a:off x="4497918" y="2149616"/>
            <a:ext cx="1926179" cy="1993770"/>
            <a:chOff x="4500562" y="2357436"/>
            <a:chExt cx="1857386" cy="1993770"/>
          </a:xfrm>
        </p:grpSpPr>
        <p:pic>
          <p:nvPicPr>
            <p:cNvPr id="1029" name="Picture 5" descr="D:\финотч\Безимени-1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00562" y="2357436"/>
              <a:ext cx="1571636" cy="1571636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4571999" y="3643320"/>
              <a:ext cx="17859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tx2"/>
                  </a:solidFill>
                  <a:latin typeface="Bebas Neue Regular" pitchFamily="2" charset="-52"/>
                </a:rPr>
                <a:t>Дополнительное</a:t>
              </a:r>
            </a:p>
            <a:p>
              <a:r>
                <a:rPr lang="ru-RU" sz="2000" dirty="0">
                  <a:solidFill>
                    <a:schemeClr val="tx2"/>
                  </a:solidFill>
                  <a:latin typeface="Bebas Neue Regular" pitchFamily="2" charset="-52"/>
                </a:rPr>
                <a:t>образование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357422" y="3143254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Bebas Neue Regular" pitchFamily="2" charset="-52"/>
              </a:rPr>
              <a:t>Количество детей</a:t>
            </a:r>
          </a:p>
          <a:p>
            <a:r>
              <a:rPr lang="ru-RU" sz="1600" b="1" dirty="0">
                <a:latin typeface="Bebas Neue Regular" pitchFamily="2" charset="-52"/>
              </a:rPr>
              <a:t>5 101</a:t>
            </a:r>
            <a:r>
              <a:rPr lang="ru-RU" sz="1600" dirty="0"/>
              <a:t> человек (+1,2%)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86578" y="2857502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Bebas Neue Regular" pitchFamily="2" charset="-52"/>
              </a:rPr>
              <a:t>Количество  учеников</a:t>
            </a:r>
          </a:p>
          <a:p>
            <a:r>
              <a:rPr lang="ru-RU" sz="1600" b="1" dirty="0">
                <a:latin typeface="Bebas Neue Regular" pitchFamily="2" charset="-52"/>
              </a:rPr>
              <a:t>8 976</a:t>
            </a:r>
            <a:r>
              <a:rPr lang="ru-RU" sz="1600" dirty="0"/>
              <a:t> человек (+1,02%)</a:t>
            </a:r>
          </a:p>
          <a:p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397330" y="3805084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Bebas Neue Regular" pitchFamily="2" charset="-52"/>
              </a:rPr>
              <a:t>Расходы на дошкольное образование</a:t>
            </a:r>
          </a:p>
          <a:p>
            <a:r>
              <a:rPr lang="ru-RU" sz="1600" b="1" dirty="0">
                <a:latin typeface="Bebas Neue Regular" pitchFamily="2" charset="-52"/>
              </a:rPr>
              <a:t>1  062 024,2</a:t>
            </a:r>
            <a:r>
              <a:rPr lang="ru-RU" sz="1600" dirty="0"/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86578" y="3429006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Bebas Neue Regular" pitchFamily="2" charset="-52"/>
              </a:rPr>
              <a:t>Расходы на общее образование</a:t>
            </a:r>
          </a:p>
          <a:p>
            <a:r>
              <a:rPr lang="ru-RU" sz="1600" b="1" dirty="0">
                <a:latin typeface="Bebas Neue Regular" pitchFamily="2" charset="-52"/>
              </a:rPr>
              <a:t>817 407,8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0" y="4143386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Bebas Neue Regular" pitchFamily="2" charset="-52"/>
              </a:rPr>
              <a:t>Расходы на дополнительное образование</a:t>
            </a:r>
          </a:p>
          <a:p>
            <a:r>
              <a:rPr lang="ru-RU" sz="1600" b="1" dirty="0">
                <a:latin typeface="Bebas Neue Regular" pitchFamily="2" charset="-52"/>
              </a:rPr>
              <a:t>128 659,3</a:t>
            </a:r>
            <a:endParaRPr lang="ru-RU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18"/>
            <a:ext cx="8215370" cy="857250"/>
          </a:xfrm>
        </p:spPr>
        <p:txBody>
          <a:bodyPr>
            <a:noAutofit/>
          </a:bodyPr>
          <a:lstStyle/>
          <a:p>
            <a:pPr algn="l"/>
            <a:r>
              <a:rPr lang="ru-RU" sz="2600" dirty="0">
                <a:solidFill>
                  <a:schemeClr val="bg1"/>
                </a:solidFill>
                <a:latin typeface="Bebas Neue Regular" pitchFamily="2" charset="-52"/>
              </a:rPr>
              <a:t>Национальные  проекты   </a:t>
            </a:r>
            <a:r>
              <a:rPr lang="ru-RU" sz="2600" dirty="0" err="1">
                <a:solidFill>
                  <a:schemeClr val="bg1"/>
                </a:solidFill>
                <a:latin typeface="Bebas Neue Regular" pitchFamily="2" charset="-52"/>
              </a:rPr>
              <a:t>россии</a:t>
            </a:r>
            <a:endParaRPr lang="ru-RU" sz="1800" dirty="0">
              <a:solidFill>
                <a:schemeClr val="bg1"/>
              </a:solidFill>
              <a:latin typeface="Bebas Neue Regular" pitchFamily="2" charset="-52"/>
            </a:endParaRPr>
          </a:p>
        </p:txBody>
      </p:sp>
      <p:sp>
        <p:nvSpPr>
          <p:cNvPr id="49" name="Пятиугольник 48"/>
          <p:cNvSpPr/>
          <p:nvPr/>
        </p:nvSpPr>
        <p:spPr>
          <a:xfrm rot="5400000">
            <a:off x="8414426" y="-20787"/>
            <a:ext cx="636404" cy="748829"/>
          </a:xfrm>
          <a:prstGeom prst="homePlat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  <a:ea typeface="+mj-ea"/>
                <a:cs typeface="+mj-cs"/>
              </a:rPr>
              <a:t>8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43636" y="1071552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  <a:latin typeface="Bebas Neue Regular" pitchFamily="2" charset="-52"/>
              </a:rPr>
              <a:t>Успех  каждого</a:t>
            </a:r>
          </a:p>
          <a:p>
            <a:r>
              <a:rPr lang="ru-RU" sz="2000" dirty="0">
                <a:solidFill>
                  <a:schemeClr val="tx2"/>
                </a:solidFill>
                <a:latin typeface="Bebas Neue Regular" pitchFamily="2" charset="-52"/>
              </a:rPr>
              <a:t>ребенка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728560" y="3000378"/>
            <a:ext cx="1785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  <a:latin typeface="Bebas Neue Regular" pitchFamily="2" charset="-52"/>
              </a:rPr>
              <a:t>Цифровая образовательная</a:t>
            </a:r>
          </a:p>
          <a:p>
            <a:r>
              <a:rPr lang="ru-RU" sz="2000" dirty="0">
                <a:solidFill>
                  <a:schemeClr val="tx2"/>
                </a:solidFill>
                <a:latin typeface="Bebas Neue Regular" pitchFamily="2" charset="-52"/>
              </a:rPr>
              <a:t>среда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57224" y="1571618"/>
            <a:ext cx="1785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  <a:latin typeface="Bebas Neue Regular" pitchFamily="2" charset="-52"/>
              </a:rPr>
              <a:t>Точка роста</a:t>
            </a:r>
          </a:p>
          <a:p>
            <a:r>
              <a:rPr lang="ru-RU" sz="2000" dirty="0">
                <a:solidFill>
                  <a:schemeClr val="tx2"/>
                </a:solidFill>
                <a:latin typeface="Bebas Neue Regular" pitchFamily="2" charset="-52"/>
              </a:rPr>
              <a:t>Современная</a:t>
            </a:r>
          </a:p>
          <a:p>
            <a:r>
              <a:rPr lang="ru-RU" sz="2000" dirty="0">
                <a:solidFill>
                  <a:schemeClr val="tx2"/>
                </a:solidFill>
                <a:latin typeface="Bebas Neue Regular" pitchFamily="2" charset="-52"/>
              </a:rPr>
              <a:t>школа</a:t>
            </a:r>
          </a:p>
        </p:txBody>
      </p:sp>
      <p:pic>
        <p:nvPicPr>
          <p:cNvPr id="2050" name="Picture 2" descr="D:\финотч\tochka_rosta_logotip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071552"/>
            <a:ext cx="1955380" cy="577840"/>
          </a:xfrm>
          <a:prstGeom prst="rect">
            <a:avLst/>
          </a:prstGeom>
          <a:noFill/>
        </p:spPr>
      </p:pic>
      <p:pic>
        <p:nvPicPr>
          <p:cNvPr id="2053" name="Picture 5" descr="D:\финотч\шб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14114" y="3041672"/>
            <a:ext cx="1365428" cy="1179507"/>
          </a:xfrm>
          <a:prstGeom prst="rect">
            <a:avLst/>
          </a:prstGeom>
          <a:noFill/>
        </p:spPr>
      </p:pic>
      <p:pic>
        <p:nvPicPr>
          <p:cNvPr id="2055" name="Picture 7" descr="https://yarsch49.ru/images/%D0%B4%D0%BB%D1%8F_%D0%BE%D0%B1%D1%8A%D1%8F%D0%B2%D0%BB%D0%B5%D0%BD%D0%B8%D0%B9/1583985313_%D0%A3%D1%81%D0%BF%D0%B5%D1%85_%D0%BA%D0%B0%D0%B6%D0%B4%D0%BE%D0%B3%D0%BE_%D1%80%D0%B5%D0%B1%D0%B5%D0%BD%D0%BA%D0%B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89" r="20726"/>
          <a:stretch>
            <a:fillRect/>
          </a:stretch>
        </p:blipFill>
        <p:spPr bwMode="auto">
          <a:xfrm>
            <a:off x="5072066" y="1071552"/>
            <a:ext cx="1357322" cy="1643074"/>
          </a:xfrm>
          <a:prstGeom prst="rect">
            <a:avLst/>
          </a:prstGeom>
          <a:noFill/>
        </p:spPr>
      </p:pic>
      <p:pic>
        <p:nvPicPr>
          <p:cNvPr id="10" name="Рисунок 9" descr="слайд 8 Мгинская СШ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50662" y="3175912"/>
            <a:ext cx="1821668" cy="1214446"/>
          </a:xfrm>
          <a:prstGeom prst="rect">
            <a:avLst/>
          </a:prstGeom>
        </p:spPr>
      </p:pic>
      <p:pic>
        <p:nvPicPr>
          <p:cNvPr id="11" name="Рисунок 10" descr="слайд 8 Шлиссельбургская СШ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82388" y="3747416"/>
            <a:ext cx="1821670" cy="1214446"/>
          </a:xfrm>
          <a:prstGeom prst="rect">
            <a:avLst/>
          </a:prstGeom>
        </p:spPr>
      </p:pic>
      <p:pic>
        <p:nvPicPr>
          <p:cNvPr id="12" name="Рисунок 11" descr="слайд 8 Точка роста_МКОУ Синявинская СОШ_Фото 1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04328" y="1698844"/>
            <a:ext cx="1820598" cy="1213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25835" y="8183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  <a:ea typeface="+mj-ea"/>
                <a:cs typeface="+mj-cs"/>
              </a:rPr>
              <a:t>Исполнение  указов  президента РФ в 2020 году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5905" y="990803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ebas Neue Regular" pitchFamily="2" charset="-52"/>
              </a:rPr>
              <a:t>образование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7090" y="1071552"/>
            <a:ext cx="408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ebas Neue Regular" pitchFamily="2" charset="-52"/>
              </a:rPr>
              <a:t>Педагоги учреждений дошкольного образования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32384" y="1001559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ebas Neue Regular" pitchFamily="2" charset="-52"/>
              </a:rPr>
              <a:t>2 170  075,3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78824" y="4000510"/>
            <a:ext cx="302433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  <a:latin typeface="Bebas Neue Regular" pitchFamily="2" charset="-52"/>
                <a:cs typeface="Arial" pitchFamily="34" charset="0"/>
                <a:sym typeface="Wingdings"/>
              </a:rPr>
              <a:t>  - прирост к 2019 году</a:t>
            </a:r>
            <a:endParaRPr lang="ru-RU" dirty="0">
              <a:solidFill>
                <a:schemeClr val="dk1"/>
              </a:solidFill>
              <a:latin typeface="Bebas Neue Regular" pitchFamily="2" charset="-52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60842" y="998137"/>
            <a:ext cx="103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ebas Neue Regular" pitchFamily="2" charset="-52"/>
                <a:cs typeface="Arial" pitchFamily="34" charset="0"/>
                <a:sym typeface="Wingdings"/>
              </a:rPr>
              <a:t> 0,9 %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24327" y="545395"/>
            <a:ext cx="770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Bebas Neue Regular" pitchFamily="2" charset="-52"/>
              </a:rPr>
              <a:t> </a:t>
            </a:r>
            <a:r>
              <a:rPr lang="ru-RU" sz="1600" dirty="0" err="1">
                <a:latin typeface="Bebas Neue Regular" pitchFamily="2" charset="-52"/>
              </a:rPr>
              <a:t>тыс.руб</a:t>
            </a:r>
            <a:endParaRPr lang="ru-RU" sz="1600" dirty="0"/>
          </a:p>
        </p:txBody>
      </p:sp>
      <p:sp>
        <p:nvSpPr>
          <p:cNvPr id="42" name="Пятиугольник 41"/>
          <p:cNvSpPr/>
          <p:nvPr/>
        </p:nvSpPr>
        <p:spPr>
          <a:xfrm rot="5400000">
            <a:off x="8414426" y="-20787"/>
            <a:ext cx="636404" cy="748829"/>
          </a:xfrm>
          <a:prstGeom prst="homePlat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  <a:ea typeface="+mj-ea"/>
                <a:cs typeface="+mj-cs"/>
              </a:rPr>
              <a:t>9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85720" y="1071552"/>
            <a:ext cx="3143272" cy="3571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285720" y="1643056"/>
            <a:ext cx="2071702" cy="35719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285720" y="2285998"/>
            <a:ext cx="1928826" cy="35719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285720" y="2928940"/>
            <a:ext cx="1428760" cy="357190"/>
          </a:xfrm>
          <a:prstGeom prst="rect">
            <a:avLst/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285720" y="1071552"/>
            <a:ext cx="167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ebas Neue Regular" pitchFamily="2" charset="-52"/>
                <a:cs typeface="Arial" pitchFamily="34" charset="0"/>
                <a:sym typeface="Wingdings"/>
              </a:rPr>
              <a:t>62 757,7   7,1 %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5720" y="1643056"/>
            <a:ext cx="167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ebas Neue Regular" pitchFamily="2" charset="-52"/>
                <a:cs typeface="Arial" pitchFamily="34" charset="0"/>
                <a:sym typeface="Wingdings"/>
              </a:rPr>
              <a:t>54 622,4   7,3 %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357422" y="1643056"/>
            <a:ext cx="4482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ebas Neue Regular" pitchFamily="2" charset="-52"/>
              </a:rPr>
              <a:t>Педагоги  учреждений  дополнительного  образования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214546" y="2285998"/>
            <a:ext cx="3669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ebas Neue Regular" pitchFamily="2" charset="-52"/>
              </a:rPr>
              <a:t>Педагоги  учреждений  общего образования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85720" y="2285998"/>
            <a:ext cx="167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ebas Neue Regular" pitchFamily="2" charset="-52"/>
                <a:cs typeface="Arial" pitchFamily="34" charset="0"/>
                <a:sym typeface="Wingdings"/>
              </a:rPr>
              <a:t>53 411, 1   8,5 %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285720" y="2928940"/>
            <a:ext cx="167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ebas Neue Regular" pitchFamily="2" charset="-52"/>
                <a:cs typeface="Arial" pitchFamily="34" charset="0"/>
                <a:sym typeface="Wingdings"/>
              </a:rPr>
              <a:t>42 646</a:t>
            </a:r>
            <a:r>
              <a:rPr lang="ru-RU">
                <a:latin typeface="Bebas Neue Regular" pitchFamily="2" charset="-52"/>
                <a:cs typeface="Arial" pitchFamily="34" charset="0"/>
                <a:sym typeface="Wingdings"/>
              </a:rPr>
              <a:t>, 5   </a:t>
            </a:r>
            <a:r>
              <a:rPr lang="ru-RU" dirty="0">
                <a:latin typeface="Bebas Neue Regular" pitchFamily="2" charset="-52"/>
                <a:cs typeface="Arial" pitchFamily="34" charset="0"/>
                <a:sym typeface="Wingdings"/>
              </a:rPr>
              <a:t>1,6 %</a:t>
            </a:r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1714480" y="2928940"/>
            <a:ext cx="2906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ebas Neue Regular" pitchFamily="2" charset="-52"/>
              </a:rPr>
              <a:t>Работники  учреждений  культуры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51272" y="2857502"/>
            <a:ext cx="6264696" cy="48524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Bebas Neue Regular" pitchFamily="2" charset="-52"/>
              </a:rPr>
              <a:t>Дополнительная финансовая поддержка из бюджета КМР ЛО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3829961"/>
            <a:ext cx="316835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Bebas Neue Regular" pitchFamily="2" charset="-52"/>
                <a:cs typeface="Arial" pitchFamily="34" charset="0"/>
              </a:rPr>
              <a:t>ИМТ на решение вопросов местного значения сельских поселений </a:t>
            </a:r>
          </a:p>
          <a:p>
            <a:r>
              <a:rPr lang="ru-RU" sz="1600" dirty="0">
                <a:latin typeface="+mj-lt"/>
                <a:cs typeface="Arial" pitchFamily="34" charset="0"/>
              </a:rPr>
              <a:t>48-03</a:t>
            </a:r>
          </a:p>
          <a:p>
            <a:r>
              <a:rPr lang="ru-RU" sz="1600" dirty="0">
                <a:latin typeface="+mj-lt"/>
                <a:cs typeface="Arial" pitchFamily="34" charset="0"/>
              </a:rPr>
              <a:t>7 485,9</a:t>
            </a:r>
          </a:p>
          <a:p>
            <a:endParaRPr lang="ru-RU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8780" y="3786703"/>
            <a:ext cx="22145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Bebas Neue Regular" pitchFamily="2" charset="-52"/>
                <a:cs typeface="Arial" pitchFamily="34" charset="0"/>
              </a:rPr>
              <a:t>Указы</a:t>
            </a:r>
          </a:p>
          <a:p>
            <a:pPr algn="ctr"/>
            <a:r>
              <a:rPr lang="ru-RU" sz="1600" dirty="0"/>
              <a:t>286,6</a:t>
            </a:r>
          </a:p>
          <a:p>
            <a:pPr algn="ctr"/>
            <a:endParaRPr lang="ru-RU" sz="1600" dirty="0">
              <a:latin typeface="+mj-lt"/>
              <a:cs typeface="Arial" pitchFamily="34" charset="0"/>
            </a:endParaRPr>
          </a:p>
          <a:p>
            <a:pPr algn="ctr"/>
            <a:endParaRPr lang="ru-RU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5648" y="3802092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Bebas Neue Regular" pitchFamily="2" charset="-52"/>
                <a:cs typeface="Arial" pitchFamily="34" charset="0"/>
              </a:rPr>
              <a:t>Изменение методики порядка распределения дотаций 75-03</a:t>
            </a:r>
            <a:endParaRPr lang="ru-RU" sz="1600" dirty="0">
              <a:cs typeface="Arial" pitchFamily="34" charset="0"/>
            </a:endParaRPr>
          </a:p>
          <a:p>
            <a:pPr algn="ctr"/>
            <a:r>
              <a:rPr lang="ru-RU" sz="1600" dirty="0">
                <a:cs typeface="Arial" pitchFamily="34" charset="0"/>
              </a:rPr>
              <a:t>42 143,2</a:t>
            </a:r>
          </a:p>
          <a:p>
            <a:endParaRPr lang="ru-RU" sz="1600" dirty="0">
              <a:latin typeface="+mj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1736" y="1142990"/>
            <a:ext cx="4028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Bebas Neue Regular" pitchFamily="2" charset="-52"/>
              </a:rPr>
              <a:t>ВЫРАВНИВАНИЕ  БЮДЖЕТНОЙ  ОБЕСПЕЧЕННОСТИ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60032" y="2005340"/>
            <a:ext cx="37444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  <a:cs typeface="Arial" pitchFamily="34" charset="0"/>
              </a:rPr>
              <a:t>Областной бюджет</a:t>
            </a:r>
          </a:p>
          <a:p>
            <a:pPr algn="ctr"/>
            <a:r>
              <a:rPr lang="ru-RU" sz="2000" b="1" dirty="0">
                <a:latin typeface="+mj-lt"/>
                <a:cs typeface="Arial" pitchFamily="34" charset="0"/>
              </a:rPr>
              <a:t>116 364,7</a:t>
            </a:r>
            <a:endParaRPr lang="ru-RU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32824" y="1423751"/>
            <a:ext cx="2052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131 484,5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3" name="Стрелка углом 12"/>
          <p:cNvSpPr/>
          <p:nvPr/>
        </p:nvSpPr>
        <p:spPr>
          <a:xfrm rot="5400000">
            <a:off x="6027692" y="1048179"/>
            <a:ext cx="400984" cy="1584176"/>
          </a:xfrm>
          <a:prstGeom prst="ben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2336" y="2009695"/>
            <a:ext cx="23762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  <a:cs typeface="Arial" pitchFamily="34" charset="0"/>
              </a:rPr>
              <a:t>Бюджет  района</a:t>
            </a:r>
          </a:p>
          <a:p>
            <a:pPr algn="ctr"/>
            <a:r>
              <a:rPr lang="ru-RU" sz="2000" b="1" dirty="0">
                <a:latin typeface="+mj-lt"/>
                <a:cs typeface="Arial" pitchFamily="34" charset="0"/>
              </a:rPr>
              <a:t>15 119,8</a:t>
            </a:r>
          </a:p>
          <a:p>
            <a:endParaRPr lang="ru-RU" dirty="0"/>
          </a:p>
        </p:txBody>
      </p:sp>
      <p:sp>
        <p:nvSpPr>
          <p:cNvPr id="14" name="Стрелка углом 13"/>
          <p:cNvSpPr/>
          <p:nvPr/>
        </p:nvSpPr>
        <p:spPr>
          <a:xfrm rot="16200000" flipH="1">
            <a:off x="2760036" y="1058059"/>
            <a:ext cx="400984" cy="1584176"/>
          </a:xfrm>
          <a:prstGeom prst="ben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5" name="Shape 14"/>
          <p:cNvCxnSpPr>
            <a:endCxn id="6" idx="0"/>
          </p:cNvCxnSpPr>
          <p:nvPr/>
        </p:nvCxnSpPr>
        <p:spPr>
          <a:xfrm rot="10800000" flipV="1">
            <a:off x="1835696" y="3486763"/>
            <a:ext cx="2736304" cy="343198"/>
          </a:xfrm>
          <a:prstGeom prst="bentConnector2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hape 15"/>
          <p:cNvCxnSpPr>
            <a:endCxn id="8" idx="0"/>
          </p:cNvCxnSpPr>
          <p:nvPr/>
        </p:nvCxnSpPr>
        <p:spPr>
          <a:xfrm>
            <a:off x="4572000" y="3486764"/>
            <a:ext cx="2987824" cy="315328"/>
          </a:xfrm>
          <a:prstGeom prst="bentConnector2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343095" y="3568357"/>
            <a:ext cx="451504" cy="286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"/>
          <p:cNvSpPr txBox="1">
            <a:spLocks/>
          </p:cNvSpPr>
          <p:nvPr/>
        </p:nvSpPr>
        <p:spPr>
          <a:xfrm>
            <a:off x="214282" y="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  <a:ea typeface="+mj-ea"/>
                <a:cs typeface="+mj-cs"/>
              </a:rPr>
              <a:t>Повышение финансовой устойчивости  местных</a:t>
            </a:r>
            <a:br>
              <a:rPr lang="ru-RU" sz="2800" dirty="0">
                <a:solidFill>
                  <a:schemeClr val="bg1"/>
                </a:solidFill>
                <a:latin typeface="Bebas Neue Regular" pitchFamily="2" charset="-52"/>
                <a:ea typeface="+mj-ea"/>
                <a:cs typeface="+mj-cs"/>
              </a:rPr>
            </a:br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  <a:ea typeface="+mj-ea"/>
                <a:cs typeface="+mj-cs"/>
              </a:rPr>
              <a:t>бюджетов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24327" y="545395"/>
            <a:ext cx="770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Bebas Neue Regular" pitchFamily="2" charset="-52"/>
              </a:rPr>
              <a:t> </a:t>
            </a:r>
            <a:r>
              <a:rPr lang="ru-RU" sz="1600" dirty="0" err="1">
                <a:latin typeface="Bebas Neue Regular" pitchFamily="2" charset="-52"/>
              </a:rPr>
              <a:t>тыс.руб</a:t>
            </a:r>
            <a:endParaRPr lang="ru-RU" sz="1600" dirty="0"/>
          </a:p>
        </p:txBody>
      </p:sp>
      <p:sp>
        <p:nvSpPr>
          <p:cNvPr id="21" name="Пятиугольник 20"/>
          <p:cNvSpPr/>
          <p:nvPr/>
        </p:nvSpPr>
        <p:spPr>
          <a:xfrm rot="5400000">
            <a:off x="8414426" y="-20787"/>
            <a:ext cx="636404" cy="748829"/>
          </a:xfrm>
          <a:prstGeom prst="homePlat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  <a:ea typeface="+mj-ea"/>
                <a:cs typeface="+mj-cs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0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/>
          <p:nvPr/>
        </p:nvGraphicFramePr>
        <p:xfrm>
          <a:off x="1000100" y="857238"/>
          <a:ext cx="745332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214282" y="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800" dirty="0">
                <a:ln w="19050">
                  <a:noFill/>
                </a:ln>
                <a:solidFill>
                  <a:schemeClr val="bg1"/>
                </a:solidFill>
                <a:latin typeface="Bebas Neue Regular" pitchFamily="2" charset="-52"/>
              </a:rPr>
              <a:t>Исполнение  Адресной  Инвестиционной  программы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75209" y="2864040"/>
            <a:ext cx="15231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Bebas Neue Regular" pitchFamily="2" charset="-52"/>
              </a:rPr>
              <a:t>Образование</a:t>
            </a:r>
          </a:p>
          <a:p>
            <a:pPr algn="ctr"/>
            <a:r>
              <a:rPr lang="ru-RU" dirty="0">
                <a:latin typeface="Bebas Neue Regular" pitchFamily="2" charset="-52"/>
              </a:rPr>
              <a:t>342 884,4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7588" y="1000114"/>
            <a:ext cx="11785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Физическая </a:t>
            </a:r>
          </a:p>
          <a:p>
            <a:pPr algn="ctr"/>
            <a:r>
              <a:rPr lang="ru-RU" dirty="0">
                <a:latin typeface="Bebas Neue Regular" pitchFamily="2" charset="-52"/>
              </a:rPr>
              <a:t>культура</a:t>
            </a:r>
          </a:p>
          <a:p>
            <a:pPr algn="ctr"/>
            <a:r>
              <a:rPr lang="ru-RU" sz="2400" dirty="0">
                <a:latin typeface="Bebas Neue Regular" pitchFamily="2" charset="-52"/>
              </a:rPr>
              <a:t>71 709,0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43372" y="2786064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Bebas Neue Regular" pitchFamily="2" charset="-52"/>
              </a:rPr>
              <a:t>22 618,6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24327" y="545395"/>
            <a:ext cx="770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Bebas Neue Regular" pitchFamily="2" charset="-52"/>
              </a:rPr>
              <a:t> </a:t>
            </a:r>
            <a:r>
              <a:rPr lang="ru-RU" sz="1600" dirty="0" err="1">
                <a:latin typeface="Bebas Neue Regular" pitchFamily="2" charset="-52"/>
              </a:rPr>
              <a:t>тыс.руб</a:t>
            </a:r>
            <a:endParaRPr lang="ru-RU" sz="1600" dirty="0"/>
          </a:p>
        </p:txBody>
      </p:sp>
      <p:sp>
        <p:nvSpPr>
          <p:cNvPr id="14" name="Пятиугольник 13"/>
          <p:cNvSpPr/>
          <p:nvPr/>
        </p:nvSpPr>
        <p:spPr>
          <a:xfrm rot="5400000">
            <a:off x="8414426" y="-20787"/>
            <a:ext cx="636404" cy="748829"/>
          </a:xfrm>
          <a:prstGeom prst="homePlat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  <a:ea typeface="+mj-ea"/>
                <a:cs typeface="+mj-cs"/>
              </a:rPr>
              <a:t>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95629" y="911668"/>
            <a:ext cx="8675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прочее</a:t>
            </a:r>
          </a:p>
          <a:p>
            <a:pPr algn="ctr"/>
            <a:r>
              <a:rPr lang="ru-RU" sz="2400" dirty="0">
                <a:latin typeface="Bebas Neue Regular" pitchFamily="2" charset="-52"/>
              </a:rPr>
              <a:t>1 000,0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4906" y="1857370"/>
            <a:ext cx="7858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0077D0"/>
                </a:solidFill>
                <a:latin typeface="Bebas Neue Regular" pitchFamily="2" charset="-52"/>
                <a:cs typeface="Arial" pitchFamily="34" charset="0"/>
                <a:sym typeface="Wingdings"/>
              </a:rPr>
              <a:t>3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31348" y="2164894"/>
            <a:ext cx="1239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dk1"/>
                </a:solidFill>
                <a:latin typeface="Bebas Neue Regular" pitchFamily="2" charset="-52"/>
                <a:cs typeface="Arial" pitchFamily="34" charset="0"/>
                <a:sym typeface="Wingdings"/>
              </a:rPr>
              <a:t>объекта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500694" y="2857502"/>
            <a:ext cx="928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Bebas Neue Regular" pitchFamily="2" charset="-52"/>
                <a:cs typeface="Arial" pitchFamily="34" charset="0"/>
                <a:sym typeface="Wingdings"/>
              </a:rPr>
              <a:t>82%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129344" y="1521573"/>
            <a:ext cx="1000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dk1"/>
                </a:solidFill>
                <a:latin typeface="Bebas Neue Regular" pitchFamily="2" charset="-52"/>
                <a:cs typeface="Arial" pitchFamily="34" charset="0"/>
                <a:sym typeface="Wingdings"/>
              </a:rPr>
              <a:t>0,5%</a:t>
            </a:r>
            <a:endParaRPr lang="ru-RU" sz="2400" dirty="0">
              <a:latin typeface="Bebas Neue Regular" pitchFamily="2" charset="-52"/>
              <a:cs typeface="Arial" pitchFamily="34" charset="0"/>
              <a:sym typeface="Wingding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57554" y="1643056"/>
            <a:ext cx="1000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dk1"/>
                </a:solidFill>
                <a:latin typeface="Bebas Neue Regular" pitchFamily="2" charset="-52"/>
                <a:cs typeface="Arial" pitchFamily="34" charset="0"/>
                <a:sym typeface="Wingdings"/>
              </a:rPr>
              <a:t>17%</a:t>
            </a:r>
            <a:endParaRPr lang="ru-RU" sz="2400" dirty="0">
              <a:latin typeface="Bebas Neue Regular" pitchFamily="2" charset="-52"/>
              <a:cs typeface="Arial" pitchFamily="34" charset="0"/>
              <a:sym typeface="Wingding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1918" y="3500444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7D0"/>
                </a:solidFill>
                <a:latin typeface="Bebas Neue Regular" pitchFamily="2" charset="-52"/>
                <a:cs typeface="Arial" pitchFamily="34" charset="0"/>
                <a:sym typeface="Wingdings"/>
              </a:rPr>
              <a:t>63%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31138" y="3000378"/>
            <a:ext cx="1239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  <a:latin typeface="Bebas Neue Regular" pitchFamily="2" charset="-52"/>
                <a:cs typeface="Arial" pitchFamily="34" charset="0"/>
                <a:sym typeface="Wingdings"/>
              </a:rPr>
              <a:t>Исполнение в 2020 году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4522334" y="1132104"/>
            <a:ext cx="1785950" cy="500066"/>
            <a:chOff x="4572000" y="1142990"/>
            <a:chExt cx="1785950" cy="500066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4572000" y="1142990"/>
              <a:ext cx="714380" cy="500066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5286380" y="1142990"/>
              <a:ext cx="1071570" cy="1588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слайд 12 Котельная Шу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071551"/>
            <a:ext cx="1893553" cy="2840329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0052" y="-18"/>
            <a:ext cx="5514956" cy="857250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</a:rPr>
              <a:t>объекты   адресной  инвестиционной программы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2774" y="934798"/>
            <a:ext cx="292895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ebas Neue Regular" pitchFamily="2" charset="-52"/>
              </a:rPr>
              <a:t>Средняя  общеобразовательная  школа </a:t>
            </a:r>
          </a:p>
          <a:p>
            <a:r>
              <a:rPr lang="ru-RU" dirty="0">
                <a:latin typeface="Bebas Neue Regular" pitchFamily="2" charset="-52"/>
              </a:rPr>
              <a:t>На  600  мест</a:t>
            </a:r>
          </a:p>
          <a:p>
            <a:r>
              <a:rPr lang="ru-RU" dirty="0">
                <a:latin typeface="Bebas Neue Regular" pitchFamily="2" charset="-52"/>
              </a:rPr>
              <a:t>Г. </a:t>
            </a:r>
            <a:r>
              <a:rPr lang="ru-RU" dirty="0" err="1">
                <a:latin typeface="Bebas Neue Regular" pitchFamily="2" charset="-52"/>
              </a:rPr>
              <a:t>шлиссельбург</a:t>
            </a:r>
            <a:endParaRPr lang="ru-RU" dirty="0">
              <a:latin typeface="Bebas Neue Regular" pitchFamily="2" charset="-52"/>
            </a:endParaRPr>
          </a:p>
          <a:p>
            <a:endParaRPr lang="ru-RU" sz="1400" dirty="0">
              <a:latin typeface="Bebas Neue Regular" pitchFamily="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8704" y="4425749"/>
            <a:ext cx="1173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Bebas Neue Regular" pitchFamily="2" charset="-52"/>
              </a:rPr>
              <a:t>фок</a:t>
            </a:r>
          </a:p>
          <a:p>
            <a:pPr algn="r"/>
            <a:r>
              <a:rPr lang="ru-RU" dirty="0">
                <a:latin typeface="Bebas Neue Regular" pitchFamily="2" charset="-52"/>
              </a:rPr>
              <a:t>Г. </a:t>
            </a:r>
            <a:r>
              <a:rPr lang="ru-RU" dirty="0" err="1">
                <a:latin typeface="Bebas Neue Regular" pitchFamily="2" charset="-52"/>
              </a:rPr>
              <a:t>кировск</a:t>
            </a:r>
            <a:endParaRPr lang="ru-RU" dirty="0">
              <a:latin typeface="Bebas Neue Regular" pitchFamily="2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24327" y="545395"/>
            <a:ext cx="770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Bebas Neue Regular" pitchFamily="2" charset="-52"/>
              </a:rPr>
              <a:t> </a:t>
            </a:r>
            <a:r>
              <a:rPr lang="ru-RU" sz="1600" dirty="0" err="1">
                <a:latin typeface="Bebas Neue Regular" pitchFamily="2" charset="-52"/>
              </a:rPr>
              <a:t>тыс.руб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676727" y="697795"/>
            <a:ext cx="770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Bebas Neue Regular" pitchFamily="2" charset="-52"/>
              </a:rPr>
              <a:t> </a:t>
            </a:r>
            <a:endParaRPr lang="ru-RU" sz="1600" dirty="0"/>
          </a:p>
        </p:txBody>
      </p:sp>
      <p:sp>
        <p:nvSpPr>
          <p:cNvPr id="14" name="Пятиугольник 13"/>
          <p:cNvSpPr/>
          <p:nvPr/>
        </p:nvSpPr>
        <p:spPr>
          <a:xfrm rot="5400000">
            <a:off x="8414426" y="-20787"/>
            <a:ext cx="636404" cy="748829"/>
          </a:xfrm>
          <a:prstGeom prst="homePlat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  <a:ea typeface="+mj-ea"/>
                <a:cs typeface="+mj-cs"/>
              </a:rPr>
              <a:t>12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5162" y="3907300"/>
            <a:ext cx="1173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ebas Neue Regular" pitchFamily="2" charset="-52"/>
              </a:rPr>
              <a:t>Котельная</a:t>
            </a:r>
          </a:p>
          <a:p>
            <a:r>
              <a:rPr lang="ru-RU" dirty="0">
                <a:latin typeface="Bebas Neue Regular" pitchFamily="2" charset="-52"/>
              </a:rPr>
              <a:t>Д. шум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86578" y="856681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7D0"/>
                </a:solidFill>
                <a:latin typeface="Bebas Neue Regular" pitchFamily="2" charset="-52"/>
                <a:cs typeface="Arial" pitchFamily="34" charset="0"/>
                <a:sym typeface="Wingdings"/>
              </a:rPr>
              <a:t>выкупы</a:t>
            </a:r>
          </a:p>
        </p:txBody>
      </p:sp>
      <p:pic>
        <p:nvPicPr>
          <p:cNvPr id="16" name="Рисунок 15" descr="слайд 12 д.с Мг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3172622"/>
            <a:ext cx="2463726" cy="1641600"/>
          </a:xfrm>
          <a:prstGeom prst="rect">
            <a:avLst/>
          </a:prstGeom>
        </p:spPr>
      </p:pic>
      <p:pic>
        <p:nvPicPr>
          <p:cNvPr id="18" name="Рисунок 17" descr="слайд 12 Мгинская СОШ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1431574"/>
            <a:ext cx="2462399" cy="1641600"/>
          </a:xfrm>
          <a:prstGeom prst="rect">
            <a:avLst/>
          </a:prstGeom>
        </p:spPr>
      </p:pic>
      <p:pic>
        <p:nvPicPr>
          <p:cNvPr id="19" name="Рисунок 18" descr="слайд 12 ФОК Кировс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736" y="3071816"/>
            <a:ext cx="2463329" cy="1643074"/>
          </a:xfrm>
          <a:prstGeom prst="rect">
            <a:avLst/>
          </a:prstGeom>
        </p:spPr>
      </p:pic>
      <p:pic>
        <p:nvPicPr>
          <p:cNvPr id="20" name="Рисунок 19" descr="слайд 12 школа Шлис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3306" y="1285866"/>
            <a:ext cx="2464611" cy="164307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Группа 43"/>
          <p:cNvGrpSpPr/>
          <p:nvPr/>
        </p:nvGrpSpPr>
        <p:grpSpPr>
          <a:xfrm>
            <a:off x="714348" y="928676"/>
            <a:ext cx="2787966" cy="4154037"/>
            <a:chOff x="714348" y="928676"/>
            <a:chExt cx="2787966" cy="4154037"/>
          </a:xfrm>
        </p:grpSpPr>
        <p:sp>
          <p:nvSpPr>
            <p:cNvPr id="39" name="Овал 38"/>
            <p:cNvSpPr/>
            <p:nvPr/>
          </p:nvSpPr>
          <p:spPr>
            <a:xfrm>
              <a:off x="714348" y="928676"/>
              <a:ext cx="1714512" cy="1643074"/>
            </a:xfrm>
            <a:prstGeom prst="ellipse">
              <a:avLst/>
            </a:prstGeom>
            <a:solidFill>
              <a:srgbClr val="97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1428728" y="2071684"/>
              <a:ext cx="1428760" cy="1357322"/>
            </a:xfrm>
            <a:prstGeom prst="ellipse">
              <a:avLst/>
            </a:prstGeom>
            <a:solidFill>
              <a:srgbClr val="3BA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1857356" y="2857502"/>
              <a:ext cx="1214446" cy="1153724"/>
            </a:xfrm>
            <a:prstGeom prst="ellipse">
              <a:avLst/>
            </a:prstGeom>
            <a:solidFill>
              <a:srgbClr val="007F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2276460" y="3643320"/>
              <a:ext cx="1009656" cy="959173"/>
            </a:xfrm>
            <a:prstGeom prst="ellipse">
              <a:avLst/>
            </a:prstGeom>
            <a:solidFill>
              <a:srgbClr val="0D33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2635534" y="4296913"/>
              <a:ext cx="866780" cy="7858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0052" y="-18"/>
            <a:ext cx="5514956" cy="857250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</a:rPr>
              <a:t>объекты адресной инвестиционной программы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24327" y="545395"/>
            <a:ext cx="770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Bebas Neue Regular" pitchFamily="2" charset="-52"/>
              </a:rPr>
              <a:t> </a:t>
            </a:r>
            <a:r>
              <a:rPr lang="ru-RU" sz="1600" dirty="0" err="1">
                <a:latin typeface="Bebas Neue Regular" pitchFamily="2" charset="-52"/>
              </a:rPr>
              <a:t>тыс.руб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676727" y="697795"/>
            <a:ext cx="770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Bebas Neue Regular" pitchFamily="2" charset="-52"/>
              </a:rPr>
              <a:t> </a:t>
            </a:r>
            <a:endParaRPr lang="ru-RU" sz="1600" dirty="0"/>
          </a:p>
        </p:txBody>
      </p:sp>
      <p:sp>
        <p:nvSpPr>
          <p:cNvPr id="14" name="Пятиугольник 13"/>
          <p:cNvSpPr/>
          <p:nvPr/>
        </p:nvSpPr>
        <p:spPr>
          <a:xfrm rot="5400000">
            <a:off x="8414426" y="-20787"/>
            <a:ext cx="636404" cy="748829"/>
          </a:xfrm>
          <a:prstGeom prst="homePlat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  <a:ea typeface="+mj-ea"/>
                <a:cs typeface="+mj-cs"/>
              </a:rPr>
              <a:t>13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28860" y="1527432"/>
            <a:ext cx="2327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Bebas Neue Regular" pitchFamily="2" charset="-52"/>
              </a:rPr>
              <a:t>образование                       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24327" y="545395"/>
            <a:ext cx="770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Bebas Neue Regular" pitchFamily="2" charset="-52"/>
              </a:rPr>
              <a:t> </a:t>
            </a:r>
            <a:r>
              <a:rPr lang="ru-RU" sz="1600" dirty="0" err="1">
                <a:latin typeface="Bebas Neue Regular" pitchFamily="2" charset="-52"/>
              </a:rPr>
              <a:t>тыс.руб</a:t>
            </a:r>
            <a:endParaRPr lang="ru-RU" sz="1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839215" y="2428874"/>
            <a:ext cx="2285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Bebas Neue Regular" pitchFamily="2" charset="-52"/>
              </a:rPr>
              <a:t>прочее                                     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9188" y="1527432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Bebas Neue Regular" pitchFamily="2" charset="-52"/>
              </a:rPr>
              <a:t>39 144,8</a:t>
            </a:r>
            <a:r>
              <a:rPr lang="ru-RU" sz="2800" b="1" dirty="0">
                <a:solidFill>
                  <a:schemeClr val="tx2"/>
                </a:solidFill>
                <a:latin typeface="Bebas Neue Regular" pitchFamily="2" charset="-52"/>
              </a:rPr>
              <a:t>                       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71604" y="2428874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Bebas Neue Regular" pitchFamily="2" charset="-52"/>
              </a:rPr>
              <a:t>6 486,10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86446" y="2310140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Bebas Neue Regular" pitchFamily="2" charset="-52"/>
              </a:rPr>
              <a:t>Исполнение 2020 –(99%)            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14282" y="1604376"/>
            <a:ext cx="506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dk1"/>
                </a:solidFill>
                <a:latin typeface="Bebas Neue Regular" pitchFamily="2" charset="-52"/>
                <a:cs typeface="Arial" pitchFamily="34" charset="0"/>
                <a:sym typeface="Wingdings"/>
              </a:rPr>
              <a:t>78%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928662" y="2559608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dk1"/>
                </a:solidFill>
                <a:latin typeface="Bebas Neue Regular" pitchFamily="2" charset="-52"/>
                <a:cs typeface="Arial" pitchFamily="34" charset="0"/>
                <a:sym typeface="Wingdings"/>
              </a:rPr>
              <a:t>13%</a:t>
            </a:r>
            <a:endParaRPr lang="ru-RU" dirty="0"/>
          </a:p>
        </p:txBody>
      </p:sp>
      <p:grpSp>
        <p:nvGrpSpPr>
          <p:cNvPr id="45" name="Группа 44"/>
          <p:cNvGrpSpPr/>
          <p:nvPr/>
        </p:nvGrpSpPr>
        <p:grpSpPr>
          <a:xfrm>
            <a:off x="1351304" y="3175153"/>
            <a:ext cx="6292498" cy="528972"/>
            <a:chOff x="351204" y="2685720"/>
            <a:chExt cx="6292498" cy="528972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2071702" y="2685720"/>
              <a:ext cx="4572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2800" dirty="0">
                  <a:solidFill>
                    <a:schemeClr val="tx2"/>
                  </a:solidFill>
                  <a:latin typeface="Bebas Neue Regular" pitchFamily="2" charset="-52"/>
                </a:rPr>
                <a:t>коммунальное хозяйство</a:t>
              </a:r>
              <a:endParaRPr lang="ru-RU" sz="2000" b="1" dirty="0">
                <a:solidFill>
                  <a:schemeClr val="tx2"/>
                </a:solidFill>
                <a:latin typeface="Bebas Neue Regular" pitchFamily="2" charset="-52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28694" y="2691472"/>
              <a:ext cx="11848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solidFill>
                    <a:schemeClr val="bg1"/>
                  </a:solidFill>
                  <a:latin typeface="Bebas Neue Regular" pitchFamily="2" charset="-52"/>
                </a:rPr>
                <a:t>3 430,1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51204" y="2829455"/>
              <a:ext cx="5437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dk1"/>
                  </a:solidFill>
                  <a:latin typeface="Bebas Neue Regular" pitchFamily="2" charset="-52"/>
                  <a:cs typeface="Arial" pitchFamily="34" charset="0"/>
                  <a:sym typeface="Wingdings"/>
                </a:rPr>
                <a:t>6,9%</a:t>
              </a:r>
              <a:endParaRPr lang="ru-RU" dirty="0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1758273" y="3834480"/>
            <a:ext cx="6028437" cy="523220"/>
            <a:chOff x="266140" y="3286130"/>
            <a:chExt cx="6028437" cy="52322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722577" y="3286130"/>
              <a:ext cx="4572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2800" dirty="0">
                  <a:solidFill>
                    <a:schemeClr val="tx2"/>
                  </a:solidFill>
                  <a:latin typeface="Bebas Neue Regular" pitchFamily="2" charset="-52"/>
                </a:rPr>
                <a:t>дорожное хозяйство       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28694" y="3286130"/>
              <a:ext cx="10001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solidFill>
                    <a:schemeClr val="bg1"/>
                  </a:solidFill>
                  <a:latin typeface="Bebas Neue Regular" pitchFamily="2" charset="-52"/>
                </a:rPr>
                <a:t>511,2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266140" y="3426872"/>
              <a:ext cx="5325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dk1"/>
                  </a:solidFill>
                  <a:latin typeface="Bebas Neue Regular" pitchFamily="2" charset="-52"/>
                  <a:cs typeface="Arial" pitchFamily="34" charset="0"/>
                  <a:sym typeface="Wingdings"/>
                </a:rPr>
                <a:t>1,0%</a:t>
              </a:r>
              <a:endParaRPr lang="ru-RU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2143108" y="4429138"/>
            <a:ext cx="3249867" cy="523220"/>
            <a:chOff x="500066" y="3995747"/>
            <a:chExt cx="3249867" cy="523220"/>
          </a:xfrm>
        </p:grpSpPr>
        <p:sp>
          <p:nvSpPr>
            <p:cNvPr id="22" name="TextBox 21"/>
            <p:cNvSpPr txBox="1"/>
            <p:nvPr/>
          </p:nvSpPr>
          <p:spPr>
            <a:xfrm>
              <a:off x="1821107" y="3995747"/>
              <a:ext cx="19288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chemeClr val="tx2"/>
                  </a:solidFill>
                  <a:latin typeface="Bebas Neue Regular" pitchFamily="2" charset="-52"/>
                </a:rPr>
                <a:t>спорт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00132" y="399574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solidFill>
                    <a:schemeClr val="bg1"/>
                  </a:solidFill>
                  <a:latin typeface="Bebas Neue Regular" pitchFamily="2" charset="-52"/>
                </a:rPr>
                <a:t>129,7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00066" y="4125856"/>
              <a:ext cx="5437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dk1"/>
                  </a:solidFill>
                  <a:latin typeface="Bebas Neue Regular" pitchFamily="2" charset="-52"/>
                  <a:cs typeface="Arial" pitchFamily="34" charset="0"/>
                  <a:sym typeface="Wingdings"/>
                </a:rPr>
                <a:t>0,3%</a:t>
              </a:r>
              <a:endParaRPr lang="ru-RU" dirty="0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61334"/>
            <a:ext cx="9144000" cy="571504"/>
          </a:xfrm>
          <a:noFill/>
        </p:spPr>
        <p:txBody>
          <a:bodyPr>
            <a:noAutofit/>
          </a:bodyPr>
          <a:lstStyle/>
          <a:p>
            <a:r>
              <a:rPr lang="ru-RU" sz="3000" dirty="0">
                <a:ln w="19050">
                  <a:noFill/>
                </a:ln>
                <a:latin typeface="Bebas Neue Regular" pitchFamily="2" charset="-52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771800" y="123478"/>
            <a:ext cx="2808312" cy="775068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chemeClr val="bg1"/>
                </a:solidFill>
                <a:latin typeface="Bebas Neue Regular" pitchFamily="2" charset="-52"/>
              </a:rPr>
              <a:t>                                Основные понятия	</a:t>
            </a:r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</a:rPr>
              <a:t>			</a:t>
            </a:r>
            <a:endParaRPr lang="ru-RU" sz="1800" dirty="0">
              <a:latin typeface="Bebas Neue Regular" pitchFamily="2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B87B9B-4BE7-46AC-AC82-1445E3886ECA}"/>
              </a:ext>
            </a:extLst>
          </p:cNvPr>
          <p:cNvSpPr txBox="1"/>
          <p:nvPr/>
        </p:nvSpPr>
        <p:spPr>
          <a:xfrm>
            <a:off x="107504" y="830625"/>
            <a:ext cx="871296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информационный ресурс, содержащий основные положения проекта решения о бюджете, в доступной для широкого круга заинтересованных пользователей форме. Составляется с целью ознакомления граждан с основными целями, задачами и приоритетными направлениями бюджетной политики муниципального образования.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бюджета. </a:t>
            </a:r>
          </a:p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бюджета.</a:t>
            </a:r>
          </a:p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превышение доходов бюджета над его расходами.</a:t>
            </a:r>
          </a:p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превышение расходов бюджета над его доходами.</a:t>
            </a:r>
          </a:p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предельные объёмы денежных средств, предусмотренных в соответствующем финансовом году для исполнения бюджетных обязательств. </a:t>
            </a:r>
          </a:p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</a:t>
            </a:r>
            <a:r>
              <a:rPr lang="ru-RU" dirty="0"/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D8CBFC8-F263-426F-8711-4C2E8C145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368" y="3939902"/>
            <a:ext cx="3865675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229600" cy="775068"/>
          </a:xfrm>
        </p:spPr>
        <p:txBody>
          <a:bodyPr>
            <a:noAutofit/>
          </a:bodyPr>
          <a:lstStyle/>
          <a:p>
            <a:pPr algn="l"/>
            <a:r>
              <a:rPr lang="ru-RU" sz="2600" dirty="0">
                <a:solidFill>
                  <a:schemeClr val="bg1"/>
                </a:solidFill>
                <a:latin typeface="Bebas Neue Regular" pitchFamily="2" charset="-52"/>
              </a:rPr>
              <a:t>кировский Муниципальный район ленинградской  области 	</a:t>
            </a:r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</a:rPr>
              <a:t>			</a:t>
            </a:r>
            <a:endParaRPr lang="ru-RU" sz="1800" dirty="0">
              <a:latin typeface="Bebas Neue Regular" pitchFamily="2" charset="-52"/>
            </a:endParaRPr>
          </a:p>
        </p:txBody>
      </p:sp>
      <p:sp>
        <p:nvSpPr>
          <p:cNvPr id="15" name="Пятиугольник 14"/>
          <p:cNvSpPr/>
          <p:nvPr/>
        </p:nvSpPr>
        <p:spPr>
          <a:xfrm rot="5400000">
            <a:off x="8414426" y="-20787"/>
            <a:ext cx="636404" cy="748829"/>
          </a:xfrm>
          <a:prstGeom prst="homePlat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  <a:ea typeface="+mj-ea"/>
                <a:cs typeface="+mj-cs"/>
              </a:rPr>
              <a:t>1</a:t>
            </a:r>
          </a:p>
        </p:txBody>
      </p:sp>
      <p:pic>
        <p:nvPicPr>
          <p:cNvPr id="11" name="Объект 6">
            <a:extLst>
              <a:ext uri="{FF2B5EF4-FFF2-40B4-BE49-F238E27FC236}">
                <a16:creationId xmlns:a16="http://schemas.microsoft.com/office/drawing/2014/main" id="{D5AC364D-C079-4C5F-99C4-F64028048A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868077"/>
            <a:ext cx="5760640" cy="41519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4920BB-5C14-430C-B168-D94F52A323E4}"/>
              </a:ext>
            </a:extLst>
          </p:cNvPr>
          <p:cNvSpPr txBox="1"/>
          <p:nvPr/>
        </p:nvSpPr>
        <p:spPr>
          <a:xfrm>
            <a:off x="323528" y="1419622"/>
            <a:ext cx="26642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/>
              <a:t>Площадь: </a:t>
            </a:r>
            <a:r>
              <a:rPr lang="ru-RU" sz="1800" dirty="0"/>
              <a:t>4 228,61 км²</a:t>
            </a:r>
          </a:p>
          <a:p>
            <a:r>
              <a:rPr lang="ru-RU" sz="1800" b="1" dirty="0"/>
              <a:t>Среднегодовая численность населения за 2020 год: </a:t>
            </a:r>
            <a:r>
              <a:rPr lang="ru-RU" sz="1800" dirty="0"/>
              <a:t>106 058 чел.</a:t>
            </a:r>
          </a:p>
          <a:p>
            <a:r>
              <a:rPr lang="ru-RU" sz="1800" b="1" dirty="0"/>
              <a:t>Муниципальных образований: </a:t>
            </a:r>
            <a:r>
              <a:rPr lang="ru-RU" sz="1800" dirty="0"/>
              <a:t>11</a:t>
            </a:r>
          </a:p>
          <a:p>
            <a:r>
              <a:rPr lang="ru-RU" sz="1800" b="1" dirty="0"/>
              <a:t>Городских поселений</a:t>
            </a:r>
            <a:r>
              <a:rPr lang="ru-RU" sz="1800" dirty="0"/>
              <a:t> 8</a:t>
            </a:r>
          </a:p>
          <a:p>
            <a:r>
              <a:rPr lang="ru-RU" sz="1800" b="1" dirty="0"/>
              <a:t>Сельский поселений </a:t>
            </a:r>
            <a:r>
              <a:rPr lang="ru-RU" sz="1800" dirty="0"/>
              <a:t>3</a:t>
            </a:r>
          </a:p>
          <a:p>
            <a:r>
              <a:rPr lang="ru-RU" sz="1800" b="1" dirty="0"/>
              <a:t>Населенных пунктов</a:t>
            </a:r>
            <a:r>
              <a:rPr lang="ru-RU" sz="1800" dirty="0"/>
              <a:t> 100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164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00052" y="-103238"/>
            <a:ext cx="8229600" cy="1071570"/>
          </a:xfrm>
        </p:spPr>
        <p:txBody>
          <a:bodyPr>
            <a:noAutofit/>
          </a:bodyPr>
          <a:lstStyle/>
          <a:p>
            <a:pPr algn="l"/>
            <a:r>
              <a:rPr lang="ru-RU" sz="2600" dirty="0">
                <a:solidFill>
                  <a:schemeClr val="bg1"/>
                </a:solidFill>
                <a:latin typeface="Bebas Neue Regular" pitchFamily="2" charset="-52"/>
              </a:rPr>
              <a:t>Основные  параметры  бюджета кировского Муниципального района ленинградской  области на  2020  год	</a:t>
            </a:r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</a:rPr>
              <a:t>			</a:t>
            </a:r>
            <a:endParaRPr lang="ru-RU" sz="1800" dirty="0">
              <a:latin typeface="Bebas Neue Regular" pitchFamily="2" charset="-52"/>
            </a:endParaRPr>
          </a:p>
        </p:txBody>
      </p:sp>
      <p:sp>
        <p:nvSpPr>
          <p:cNvPr id="15" name="Пятиугольник 14"/>
          <p:cNvSpPr/>
          <p:nvPr/>
        </p:nvSpPr>
        <p:spPr>
          <a:xfrm rot="5400000">
            <a:off x="8414426" y="-20787"/>
            <a:ext cx="636404" cy="748829"/>
          </a:xfrm>
          <a:prstGeom prst="homePlat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  <a:ea typeface="+mj-ea"/>
                <a:cs typeface="+mj-cs"/>
              </a:rPr>
              <a:t>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500958" y="500048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Bebas Neue Regular" pitchFamily="2" charset="-52"/>
              </a:rPr>
              <a:t>тыс.руб</a:t>
            </a:r>
            <a:endParaRPr lang="ru-RU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85720" y="1928807"/>
          <a:ext cx="8572558" cy="16233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85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1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18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1104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Доходы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3 408 027,9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3 384 881,1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99,3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1,13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104">
                <a:tc>
                  <a:txBody>
                    <a:bodyPr/>
                    <a:lstStyle/>
                    <a:p>
                      <a:r>
                        <a:rPr lang="ru-RU" sz="1400" b="0" kern="1200" dirty="0"/>
                        <a:t>Собственные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1 025 711,1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1 086 926,6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106,0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1,03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104"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Безвозмездные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2 382 316,8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2 297 954,5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96,5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1,18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85720" y="3571882"/>
          <a:ext cx="8572558" cy="10822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85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1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18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1104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Расходы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3 518 132,5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3 329 401,7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94,6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104"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дефицит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Прямоугольник с двумя вырезанными противолежащими углами 18"/>
          <p:cNvSpPr/>
          <p:nvPr/>
        </p:nvSpPr>
        <p:spPr>
          <a:xfrm>
            <a:off x="2949023" y="1336038"/>
            <a:ext cx="1676370" cy="582411"/>
          </a:xfrm>
          <a:prstGeom prst="snip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План утвержденный</a:t>
            </a:r>
          </a:p>
          <a:p>
            <a:pPr algn="ctr"/>
            <a:r>
              <a:rPr lang="ru-RU" sz="1400" dirty="0"/>
              <a:t>на 2020</a:t>
            </a:r>
          </a:p>
        </p:txBody>
      </p:sp>
      <p:sp>
        <p:nvSpPr>
          <p:cNvPr id="20" name="Прямоугольник с двумя вырезанными противолежащими углами 19"/>
          <p:cNvSpPr/>
          <p:nvPr/>
        </p:nvSpPr>
        <p:spPr>
          <a:xfrm>
            <a:off x="4572363" y="1336038"/>
            <a:ext cx="1508733" cy="582411"/>
          </a:xfrm>
          <a:prstGeom prst="snip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Исполнение за 2020</a:t>
            </a:r>
          </a:p>
        </p:txBody>
      </p:sp>
      <p:sp>
        <p:nvSpPr>
          <p:cNvPr id="21" name="Прямоугольник с двумя вырезанными противолежащими углами 20"/>
          <p:cNvSpPr/>
          <p:nvPr/>
        </p:nvSpPr>
        <p:spPr>
          <a:xfrm>
            <a:off x="6001123" y="1336038"/>
            <a:ext cx="1466934" cy="582411"/>
          </a:xfrm>
          <a:prstGeom prst="snip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% исполнения</a:t>
            </a:r>
          </a:p>
        </p:txBody>
      </p:sp>
      <p:sp>
        <p:nvSpPr>
          <p:cNvPr id="22" name="Прямоугольник с двумя вырезанными противолежащими углами 21"/>
          <p:cNvSpPr/>
          <p:nvPr/>
        </p:nvSpPr>
        <p:spPr>
          <a:xfrm>
            <a:off x="7380881" y="1336038"/>
            <a:ext cx="1448493" cy="582411"/>
          </a:xfrm>
          <a:prstGeom prst="snip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Темпы роста</a:t>
            </a:r>
          </a:p>
        </p:txBody>
      </p:sp>
    </p:spTree>
    <p:extLst>
      <p:ext uri="{BB962C8B-B14F-4D97-AF65-F5344CB8AC3E}">
        <p14:creationId xmlns:p14="http://schemas.microsoft.com/office/powerpoint/2010/main" val="3837221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52" y="-18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ru-RU" sz="2600" dirty="0">
                <a:solidFill>
                  <a:schemeClr val="bg1"/>
                </a:solidFill>
                <a:latin typeface="Bebas Neue Regular" pitchFamily="2" charset="-52"/>
              </a:rPr>
              <a:t>Основные параметры консолидированного бюджета</a:t>
            </a:r>
          </a:p>
        </p:txBody>
      </p:sp>
      <p:sp>
        <p:nvSpPr>
          <p:cNvPr id="8" name="Пятиугольник 7"/>
          <p:cNvSpPr/>
          <p:nvPr/>
        </p:nvSpPr>
        <p:spPr>
          <a:xfrm rot="5400000">
            <a:off x="8414426" y="-20787"/>
            <a:ext cx="636404" cy="748829"/>
          </a:xfrm>
          <a:prstGeom prst="homePlat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  <a:ea typeface="+mj-ea"/>
                <a:cs typeface="+mj-cs"/>
              </a:rPr>
              <a:t>2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416483"/>
              </p:ext>
            </p:extLst>
          </p:nvPr>
        </p:nvGraphicFramePr>
        <p:xfrm>
          <a:off x="285720" y="1928807"/>
          <a:ext cx="8572558" cy="16233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85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1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18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1104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Доходы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4 650 433,0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4 602 790,3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104">
                <a:tc>
                  <a:txBody>
                    <a:bodyPr/>
                    <a:lstStyle/>
                    <a:p>
                      <a:r>
                        <a:rPr lang="ru-RU" sz="1400" b="0" kern="1200" dirty="0"/>
                        <a:t>Собственные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1 807</a:t>
                      </a:r>
                      <a:r>
                        <a:rPr lang="ru-RU" sz="12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425,4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1 869 540,4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103,4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1,05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104"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Безвозмездные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2 843 007,6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2 733 249,9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96,1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1,15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402741"/>
              </p:ext>
            </p:extLst>
          </p:nvPr>
        </p:nvGraphicFramePr>
        <p:xfrm>
          <a:off x="285720" y="3571882"/>
          <a:ext cx="8572558" cy="10822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85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1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18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1104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Расходы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3 518 132,5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3 329 401,7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94,6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104"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Дефицит(-) / профицит(+)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-107</a:t>
                      </a:r>
                      <a:r>
                        <a:rPr lang="ru-RU" sz="12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737,1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55479,4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2949023" y="1336038"/>
            <a:ext cx="1676370" cy="582411"/>
          </a:xfrm>
          <a:prstGeom prst="snip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План утвержденный</a:t>
            </a:r>
          </a:p>
          <a:p>
            <a:pPr algn="ctr"/>
            <a:r>
              <a:rPr lang="ru-RU" sz="1400" dirty="0"/>
              <a:t>на 2020</a:t>
            </a: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4572363" y="1336038"/>
            <a:ext cx="1508733" cy="582411"/>
          </a:xfrm>
          <a:prstGeom prst="snip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Исполнение за 2020</a:t>
            </a:r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6001123" y="1336038"/>
            <a:ext cx="1466934" cy="582411"/>
          </a:xfrm>
          <a:prstGeom prst="snip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% исполнения</a:t>
            </a: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7380881" y="1336038"/>
            <a:ext cx="1448493" cy="582411"/>
          </a:xfrm>
          <a:prstGeom prst="snip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Темпы роста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/>
          <a:srcRect l="3510" t="12605" r="53331"/>
          <a:stretch>
            <a:fillRect/>
          </a:stretch>
        </p:blipFill>
        <p:spPr bwMode="auto">
          <a:xfrm>
            <a:off x="0" y="1000114"/>
            <a:ext cx="3513947" cy="400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414" t="20508" r="7210" b="1367"/>
          <a:stretch>
            <a:fillRect/>
          </a:stretch>
        </p:blipFill>
        <p:spPr bwMode="auto">
          <a:xfrm>
            <a:off x="4001916" y="1000114"/>
            <a:ext cx="3879959" cy="392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00052" y="-18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ru-RU" sz="2600" dirty="0">
                <a:solidFill>
                  <a:schemeClr val="bg1"/>
                </a:solidFill>
                <a:latin typeface="Bebas Neue Regular" pitchFamily="2" charset="-52"/>
              </a:rPr>
              <a:t>Структура   налоговых  и  неналоговых доходов бюджета</a:t>
            </a:r>
            <a:br>
              <a:rPr lang="ru-RU" sz="2600" dirty="0">
                <a:solidFill>
                  <a:schemeClr val="bg1"/>
                </a:solidFill>
                <a:latin typeface="Bebas Neue Regular" pitchFamily="2" charset="-52"/>
              </a:rPr>
            </a:br>
            <a:r>
              <a:rPr lang="ru-RU" sz="2600" dirty="0">
                <a:solidFill>
                  <a:schemeClr val="bg1"/>
                </a:solidFill>
                <a:latin typeface="Bebas Neue Regular" pitchFamily="2" charset="-52"/>
              </a:rPr>
              <a:t>Кировского   муниципального   района  ЛО  2020</a:t>
            </a:r>
          </a:p>
        </p:txBody>
      </p:sp>
      <p:sp>
        <p:nvSpPr>
          <p:cNvPr id="16" name="Пятиугольник 15"/>
          <p:cNvSpPr/>
          <p:nvPr/>
        </p:nvSpPr>
        <p:spPr>
          <a:xfrm rot="5400000">
            <a:off x="8414426" y="-20787"/>
            <a:ext cx="636404" cy="748829"/>
          </a:xfrm>
          <a:prstGeom prst="homePlat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  <a:ea typeface="+mj-ea"/>
                <a:cs typeface="+mj-cs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3420" y="4692865"/>
            <a:ext cx="71438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Font typeface="Wingdings" pitchFamily="2" charset="2"/>
              <a:buChar char="Ú"/>
            </a:pPr>
            <a:r>
              <a:rPr lang="ru-RU" sz="1400" dirty="0">
                <a:latin typeface="Bebas Neue Regular" pitchFamily="2" charset="-52"/>
                <a:sym typeface="Wingdings"/>
              </a:rPr>
              <a:t>42,4%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73486" y="2669447"/>
            <a:ext cx="1714512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 algn="ctr"/>
            <a:r>
              <a:rPr lang="ru-RU" sz="2400" dirty="0">
                <a:latin typeface="Bebas Neue Regular" pitchFamily="2" charset="-52"/>
              </a:rPr>
              <a:t>1   086 926,6</a:t>
            </a:r>
          </a:p>
          <a:p>
            <a:pPr marL="457200" indent="-457200" algn="ctr"/>
            <a:r>
              <a:rPr lang="ru-RU" sz="2400" dirty="0">
                <a:latin typeface="Bebas Neue Regular" pitchFamily="2" charset="-52"/>
                <a:sym typeface="Wingdings"/>
              </a:rPr>
              <a:t>3,2%</a:t>
            </a:r>
            <a:r>
              <a:rPr lang="ru-RU" sz="2400" dirty="0">
                <a:latin typeface="Bebas Neue Regular" pitchFamily="2" charset="-52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58082" y="4354311"/>
            <a:ext cx="159557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  <a:latin typeface="Bebas Neue Regular" pitchFamily="2" charset="-52"/>
                <a:cs typeface="Arial" pitchFamily="34" charset="0"/>
                <a:sym typeface="Wingdings"/>
              </a:rPr>
              <a:t>  - прирост к 2019 году</a:t>
            </a:r>
            <a:endParaRPr lang="ru-RU" dirty="0">
              <a:solidFill>
                <a:schemeClr val="dk1"/>
              </a:solidFill>
              <a:latin typeface="Bebas Neue Regular" pitchFamily="2" charset="-52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00958" y="500048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Bebas Neue Regular" pitchFamily="2" charset="-52"/>
              </a:rPr>
              <a:t>тыс.руб</a:t>
            </a:r>
            <a:endParaRPr lang="ru-RU" dirty="0"/>
          </a:p>
        </p:txBody>
      </p:sp>
      <p:grpSp>
        <p:nvGrpSpPr>
          <p:cNvPr id="2" name="Группа 20"/>
          <p:cNvGrpSpPr/>
          <p:nvPr/>
        </p:nvGrpSpPr>
        <p:grpSpPr>
          <a:xfrm>
            <a:off x="6908426" y="2964756"/>
            <a:ext cx="1449788" cy="321374"/>
            <a:chOff x="7407072" y="1887608"/>
            <a:chExt cx="1449788" cy="321374"/>
          </a:xfrm>
        </p:grpSpPr>
        <p:sp>
          <p:nvSpPr>
            <p:cNvPr id="19" name="TextBox 18"/>
            <p:cNvSpPr txBox="1"/>
            <p:nvPr/>
          </p:nvSpPr>
          <p:spPr>
            <a:xfrm>
              <a:off x="7407072" y="1887608"/>
              <a:ext cx="1000132" cy="30777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457200" indent="-457200" algn="ctr"/>
              <a:r>
                <a:rPr lang="ru-RU" sz="1400" dirty="0">
                  <a:latin typeface="Bebas Neue Regular" pitchFamily="2" charset="-52"/>
                </a:rPr>
                <a:t>622 235,5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8215338" y="1901205"/>
              <a:ext cx="64152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 algn="ctr"/>
              <a:r>
                <a:rPr lang="ru-RU" sz="1400" dirty="0">
                  <a:latin typeface="Bebas Neue Regular" pitchFamily="2" charset="-52"/>
                  <a:sym typeface="Wingdings"/>
                </a:rPr>
                <a:t>1,2%</a:t>
              </a:r>
              <a:r>
                <a:rPr lang="ru-RU" sz="1400" dirty="0">
                  <a:latin typeface="Bebas Neue Regular" pitchFamily="2" charset="-52"/>
                </a:rPr>
                <a:t> </a:t>
              </a:r>
            </a:p>
          </p:txBody>
        </p:sp>
      </p:grpSp>
      <p:grpSp>
        <p:nvGrpSpPr>
          <p:cNvPr id="4" name="Группа 24"/>
          <p:cNvGrpSpPr/>
          <p:nvPr/>
        </p:nvGrpSpPr>
        <p:grpSpPr>
          <a:xfrm>
            <a:off x="3930478" y="4000510"/>
            <a:ext cx="1428760" cy="450653"/>
            <a:chOff x="8683834" y="2525076"/>
            <a:chExt cx="1428760" cy="450653"/>
          </a:xfrm>
        </p:grpSpPr>
        <p:sp>
          <p:nvSpPr>
            <p:cNvPr id="26" name="TextBox 25"/>
            <p:cNvSpPr txBox="1"/>
            <p:nvPr/>
          </p:nvSpPr>
          <p:spPr>
            <a:xfrm>
              <a:off x="9112462" y="2525076"/>
              <a:ext cx="1000132" cy="30777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457200" indent="-457200" algn="ctr"/>
              <a:r>
                <a:rPr lang="ru-RU" sz="1400" dirty="0">
                  <a:latin typeface="Bebas Neue Regular" pitchFamily="2" charset="-52"/>
                </a:rPr>
                <a:t>93 254,6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8683834" y="2667952"/>
              <a:ext cx="7136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 algn="ctr"/>
              <a:r>
                <a:rPr lang="ru-RU" sz="1400" dirty="0">
                  <a:latin typeface="Bebas Neue Regular" pitchFamily="2" charset="-52"/>
                  <a:sym typeface="Wingdings"/>
                </a:rPr>
                <a:t>14,2%</a:t>
              </a:r>
              <a:r>
                <a:rPr lang="ru-RU" sz="1400" dirty="0">
                  <a:latin typeface="Bebas Neue Regular" pitchFamily="2" charset="-52"/>
                </a:rPr>
                <a:t> </a:t>
              </a:r>
            </a:p>
          </p:txBody>
        </p:sp>
      </p:grpSp>
      <p:grpSp>
        <p:nvGrpSpPr>
          <p:cNvPr id="3" name="Группа 21"/>
          <p:cNvGrpSpPr/>
          <p:nvPr/>
        </p:nvGrpSpPr>
        <p:grpSpPr>
          <a:xfrm>
            <a:off x="4216230" y="1418948"/>
            <a:ext cx="1285884" cy="509860"/>
            <a:chOff x="7581083" y="558303"/>
            <a:chExt cx="1285884" cy="509860"/>
          </a:xfrm>
        </p:grpSpPr>
        <p:sp>
          <p:nvSpPr>
            <p:cNvPr id="23" name="TextBox 22"/>
            <p:cNvSpPr txBox="1"/>
            <p:nvPr/>
          </p:nvSpPr>
          <p:spPr>
            <a:xfrm>
              <a:off x="7866835" y="760386"/>
              <a:ext cx="1000132" cy="30777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457200" indent="-457200" algn="ctr"/>
              <a:r>
                <a:rPr lang="ru-RU" sz="1400" dirty="0">
                  <a:solidFill>
                    <a:schemeClr val="bg1"/>
                  </a:solidFill>
                  <a:latin typeface="Bebas Neue Regular" pitchFamily="2" charset="-52"/>
                </a:rPr>
                <a:t>263 059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581083" y="558303"/>
              <a:ext cx="65274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 algn="ctr"/>
              <a:r>
                <a:rPr lang="ru-RU" sz="1400" dirty="0">
                  <a:latin typeface="Bebas Neue Regular" pitchFamily="2" charset="-52"/>
                  <a:sym typeface="Wingdings"/>
                </a:rPr>
                <a:t>9,9%</a:t>
              </a:r>
              <a:r>
                <a:rPr lang="ru-RU" sz="1400" dirty="0">
                  <a:latin typeface="Bebas Neue Regular" pitchFamily="2" charset="-52"/>
                </a:rPr>
                <a:t> </a:t>
              </a:r>
            </a:p>
          </p:txBody>
        </p:sp>
      </p:grpSp>
      <p:grpSp>
        <p:nvGrpSpPr>
          <p:cNvPr id="22" name="Группа 37"/>
          <p:cNvGrpSpPr/>
          <p:nvPr/>
        </p:nvGrpSpPr>
        <p:grpSpPr>
          <a:xfrm>
            <a:off x="3465474" y="2908392"/>
            <a:ext cx="1393698" cy="340201"/>
            <a:chOff x="4724116" y="4036028"/>
            <a:chExt cx="1393698" cy="340201"/>
          </a:xfrm>
        </p:grpSpPr>
        <p:sp>
          <p:nvSpPr>
            <p:cNvPr id="39" name="TextBox 38"/>
            <p:cNvSpPr txBox="1"/>
            <p:nvPr/>
          </p:nvSpPr>
          <p:spPr>
            <a:xfrm>
              <a:off x="5117682" y="4036028"/>
              <a:ext cx="1000132" cy="30777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457200" indent="-457200" algn="ctr"/>
              <a:r>
                <a:rPr lang="ru-RU" sz="1400" dirty="0">
                  <a:latin typeface="Bebas Neue Regular" pitchFamily="2" charset="-52"/>
                </a:rPr>
                <a:t>17 127,8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4724116" y="4068452"/>
              <a:ext cx="7216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 algn="ctr"/>
              <a:r>
                <a:rPr lang="ru-RU" sz="1400" dirty="0">
                  <a:latin typeface="Bebas Neue Regular" pitchFamily="2" charset="-52"/>
                  <a:sym typeface="Wingdings"/>
                </a:rPr>
                <a:t>24,2%</a:t>
              </a:r>
              <a:r>
                <a:rPr lang="ru-RU" sz="1400" dirty="0">
                  <a:latin typeface="Bebas Neue Regular" pitchFamily="2" charset="-52"/>
                </a:rPr>
                <a:t> </a:t>
              </a:r>
            </a:p>
          </p:txBody>
        </p:sp>
      </p:grpSp>
      <p:grpSp>
        <p:nvGrpSpPr>
          <p:cNvPr id="25" name="Группа 42"/>
          <p:cNvGrpSpPr/>
          <p:nvPr/>
        </p:nvGrpSpPr>
        <p:grpSpPr>
          <a:xfrm>
            <a:off x="3516364" y="3275856"/>
            <a:ext cx="1485204" cy="326531"/>
            <a:chOff x="6002695" y="4376740"/>
            <a:chExt cx="1485204" cy="326531"/>
          </a:xfrm>
        </p:grpSpPr>
        <p:sp>
          <p:nvSpPr>
            <p:cNvPr id="44" name="TextBox 43"/>
            <p:cNvSpPr txBox="1"/>
            <p:nvPr/>
          </p:nvSpPr>
          <p:spPr>
            <a:xfrm>
              <a:off x="6487767" y="4376740"/>
              <a:ext cx="1000132" cy="30777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457200" indent="-457200" algn="ctr"/>
              <a:r>
                <a:rPr lang="ru-RU" sz="1400" dirty="0">
                  <a:latin typeface="Bebas Neue Regular" pitchFamily="2" charset="-52"/>
                </a:rPr>
                <a:t>67 362,3</a:t>
              </a: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6002695" y="4395494"/>
              <a:ext cx="7521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 algn="ctr"/>
              <a:r>
                <a:rPr lang="ru-RU" sz="1400" dirty="0">
                  <a:latin typeface="Bebas Neue Regular" pitchFamily="2" charset="-52"/>
                  <a:sym typeface="Wingdings"/>
                </a:rPr>
                <a:t> 64,9%</a:t>
              </a:r>
              <a:r>
                <a:rPr lang="ru-RU" sz="1400" dirty="0">
                  <a:latin typeface="Bebas Neue Regular" pitchFamily="2" charset="-52"/>
                </a:rPr>
                <a:t> </a:t>
              </a:r>
            </a:p>
          </p:txBody>
        </p:sp>
      </p:grpSp>
      <p:grpSp>
        <p:nvGrpSpPr>
          <p:cNvPr id="42" name="Группа 42"/>
          <p:cNvGrpSpPr/>
          <p:nvPr/>
        </p:nvGrpSpPr>
        <p:grpSpPr>
          <a:xfrm>
            <a:off x="5390060" y="750393"/>
            <a:ext cx="1143008" cy="522091"/>
            <a:chOff x="7065285" y="2423296"/>
            <a:chExt cx="1000132" cy="522091"/>
          </a:xfrm>
        </p:grpSpPr>
        <p:sp>
          <p:nvSpPr>
            <p:cNvPr id="43" name="TextBox 42"/>
            <p:cNvSpPr txBox="1"/>
            <p:nvPr/>
          </p:nvSpPr>
          <p:spPr>
            <a:xfrm>
              <a:off x="7065285" y="2637610"/>
              <a:ext cx="1000132" cy="30777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457200" indent="-457200" algn="ctr"/>
              <a:r>
                <a:rPr lang="ru-RU" sz="1400" dirty="0">
                  <a:latin typeface="Bebas Neue Regular" pitchFamily="2" charset="-52"/>
                </a:rPr>
                <a:t>4 163,7</a:t>
              </a: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7252809" y="2423296"/>
              <a:ext cx="65274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 algn="ctr"/>
              <a:r>
                <a:rPr lang="ru-RU" sz="1400" dirty="0">
                  <a:latin typeface="Bebas Neue Regular" pitchFamily="2" charset="-52"/>
                  <a:sym typeface="Wingdings"/>
                </a:rPr>
                <a:t> 04%</a:t>
              </a:r>
              <a:r>
                <a:rPr lang="ru-RU" sz="1400" dirty="0">
                  <a:latin typeface="Bebas Neue Regular" pitchFamily="2" charset="-52"/>
                </a:rPr>
                <a:t> </a:t>
              </a:r>
            </a:p>
          </p:txBody>
        </p:sp>
      </p:grpSp>
      <p:grpSp>
        <p:nvGrpSpPr>
          <p:cNvPr id="21" name="Группа 27"/>
          <p:cNvGrpSpPr/>
          <p:nvPr/>
        </p:nvGrpSpPr>
        <p:grpSpPr>
          <a:xfrm>
            <a:off x="3254268" y="3786196"/>
            <a:ext cx="1319152" cy="332565"/>
            <a:chOff x="10121529" y="1873058"/>
            <a:chExt cx="1319152" cy="332565"/>
          </a:xfrm>
        </p:grpSpPr>
        <p:sp>
          <p:nvSpPr>
            <p:cNvPr id="29" name="TextBox 28"/>
            <p:cNvSpPr txBox="1"/>
            <p:nvPr/>
          </p:nvSpPr>
          <p:spPr>
            <a:xfrm>
              <a:off x="10440549" y="1873058"/>
              <a:ext cx="1000132" cy="30777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457200" indent="-457200" algn="ctr"/>
              <a:r>
                <a:rPr lang="ru-RU" sz="1400" dirty="0">
                  <a:latin typeface="Bebas Neue Regular" pitchFamily="2" charset="-52"/>
                </a:rPr>
                <a:t>14 838,9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0121529" y="1897846"/>
              <a:ext cx="6447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 algn="ctr"/>
              <a:r>
                <a:rPr lang="ru-RU" sz="1400" dirty="0">
                  <a:latin typeface="Bebas Neue Regular" pitchFamily="2" charset="-52"/>
                  <a:sym typeface="Wingdings"/>
                </a:rPr>
                <a:t>1,4%</a:t>
              </a:r>
              <a:r>
                <a:rPr lang="ru-RU" sz="1400" dirty="0">
                  <a:latin typeface="Bebas Neue Regular" pitchFamily="2" charset="-52"/>
                </a:rPr>
                <a:t> </a:t>
              </a:r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4859172" y="4500576"/>
            <a:ext cx="567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Bebas Neue Regular" pitchFamily="2" charset="-52"/>
              </a:rPr>
              <a:t>4884,2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Заголовок 1"/>
          <p:cNvSpPr>
            <a:spLocks noGrp="1"/>
          </p:cNvSpPr>
          <p:nvPr>
            <p:ph type="title"/>
          </p:nvPr>
        </p:nvSpPr>
        <p:spPr>
          <a:xfrm>
            <a:off x="0" y="-18"/>
            <a:ext cx="8429652" cy="857250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  <a:latin typeface="Bebas Neue Regular" pitchFamily="2" charset="-52"/>
              </a:rPr>
              <a:t>Структура  безвозмездных  поступлений  бюджета  от других бюджетов в бюджет кировского муниципального  района  ЛО</a:t>
            </a:r>
          </a:p>
        </p:txBody>
      </p:sp>
      <p:sp>
        <p:nvSpPr>
          <p:cNvPr id="9" name="Пятиугольник 8"/>
          <p:cNvSpPr/>
          <p:nvPr/>
        </p:nvSpPr>
        <p:spPr>
          <a:xfrm rot="5400000">
            <a:off x="8414426" y="-20787"/>
            <a:ext cx="636404" cy="748829"/>
          </a:xfrm>
          <a:prstGeom prst="homePlat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  <a:ea typeface="+mj-ea"/>
                <a:cs typeface="+mj-cs"/>
              </a:rPr>
              <a:t>4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708288828"/>
              </p:ext>
            </p:extLst>
          </p:nvPr>
        </p:nvGraphicFramePr>
        <p:xfrm>
          <a:off x="285720" y="857238"/>
          <a:ext cx="8858280" cy="4286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214826" y="2803057"/>
            <a:ext cx="1714512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 algn="ctr"/>
            <a:r>
              <a:rPr lang="ru-RU" sz="2400" dirty="0">
                <a:latin typeface="Bebas Neue Regular" pitchFamily="2" charset="-52"/>
              </a:rPr>
              <a:t>2  301  649,7</a:t>
            </a:r>
          </a:p>
          <a:p>
            <a:pPr marL="457200" indent="-457200" algn="ctr"/>
            <a:r>
              <a:rPr lang="ru-RU" sz="2400" dirty="0">
                <a:latin typeface="Bebas Neue Regular" pitchFamily="2" charset="-52"/>
                <a:sym typeface="Wingdings"/>
              </a:rPr>
              <a:t>17,3%</a:t>
            </a:r>
            <a:r>
              <a:rPr lang="ru-RU" sz="2400" dirty="0">
                <a:latin typeface="Bebas Neue Regular" pitchFamily="2" charset="-52"/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500958" y="500048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Bebas Neue Regular" pitchFamily="2" charset="-52"/>
              </a:rPr>
              <a:t>тыс.руб</a:t>
            </a:r>
            <a:endParaRPr lang="ru-RU" dirty="0"/>
          </a:p>
        </p:txBody>
      </p:sp>
      <p:sp>
        <p:nvSpPr>
          <p:cNvPr id="15" name="TextBox 13"/>
          <p:cNvSpPr txBox="1"/>
          <p:nvPr/>
        </p:nvSpPr>
        <p:spPr>
          <a:xfrm>
            <a:off x="3112898" y="3214692"/>
            <a:ext cx="1219576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/>
            <a:r>
              <a:rPr lang="ru-RU" sz="1400" dirty="0"/>
              <a:t>175 619,59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18916" y="1428262"/>
            <a:ext cx="1074436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 algn="ctr"/>
            <a:r>
              <a:rPr lang="ru-RU" sz="1400" dirty="0">
                <a:solidFill>
                  <a:schemeClr val="bg1"/>
                </a:solidFill>
                <a:latin typeface="+mj-lt"/>
              </a:rPr>
              <a:t>132 120,0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16590" y="1102374"/>
            <a:ext cx="100583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 algn="ctr"/>
            <a:r>
              <a:rPr lang="ru-RU" sz="1400" dirty="0">
                <a:latin typeface="+mj-lt"/>
              </a:rPr>
              <a:t>16 473,0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786578" y="2214560"/>
            <a:ext cx="9236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/>
            <a:r>
              <a:rPr lang="ru-RU" sz="1400" dirty="0">
                <a:sym typeface="Wingdings"/>
              </a:rPr>
              <a:t>115,8%</a:t>
            </a:r>
            <a:r>
              <a:rPr lang="ru-RU" sz="1400" dirty="0"/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636715" y="3092364"/>
            <a:ext cx="7409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/>
            <a:r>
              <a:rPr lang="ru-RU" sz="1400" dirty="0">
                <a:sym typeface="Wingdings"/>
              </a:rPr>
              <a:t>9,4%</a:t>
            </a:r>
            <a:r>
              <a:rPr lang="ru-RU" sz="1400" dirty="0"/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566153" y="1234976"/>
            <a:ext cx="7409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/>
            <a:r>
              <a:rPr lang="ru-RU" sz="1400" dirty="0">
                <a:sym typeface="Wingdings"/>
              </a:rPr>
              <a:t>2,1%</a:t>
            </a:r>
            <a:r>
              <a:rPr lang="ru-RU" sz="1400" dirty="0"/>
              <a:t>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883557" y="936993"/>
            <a:ext cx="8322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/>
            <a:r>
              <a:rPr lang="ru-RU" sz="1400" dirty="0">
                <a:sym typeface="Wingdings"/>
              </a:rPr>
              <a:t>57,3%</a:t>
            </a:r>
            <a:r>
              <a:rPr lang="ru-RU" sz="1400" dirty="0"/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58082" y="4354311"/>
            <a:ext cx="159557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  <a:latin typeface="Bebas Neue Regular" pitchFamily="2" charset="-52"/>
                <a:cs typeface="Arial" pitchFamily="34" charset="0"/>
                <a:sym typeface="Wingdings"/>
              </a:rPr>
              <a:t>  - прирост к 2019 году</a:t>
            </a:r>
            <a:endParaRPr lang="ru-RU" dirty="0">
              <a:solidFill>
                <a:schemeClr val="dk1"/>
              </a:solidFill>
              <a:latin typeface="Bebas Neue Regular" pitchFamily="2" charset="-5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-18"/>
            <a:ext cx="8172400" cy="857250"/>
          </a:xfrm>
        </p:spPr>
        <p:txBody>
          <a:bodyPr>
            <a:noAutofit/>
          </a:bodyPr>
          <a:lstStyle/>
          <a:p>
            <a:pPr algn="l"/>
            <a:r>
              <a:rPr lang="ru-RU" sz="2600" dirty="0">
                <a:solidFill>
                  <a:schemeClr val="bg1"/>
                </a:solidFill>
                <a:latin typeface="Bebas Neue Regular" pitchFamily="2" charset="-52"/>
              </a:rPr>
              <a:t>Исполнение  МУНИЦИПАЛЬНЫХ ПРОГРАММ бюджета   кировского  муниципального района ЛО</a:t>
            </a:r>
            <a:endParaRPr lang="ru-RU" sz="1800" dirty="0">
              <a:solidFill>
                <a:schemeClr val="bg1"/>
              </a:solidFill>
              <a:latin typeface="Bebas Neue Regular" pitchFamily="2" charset="-52"/>
            </a:endParaRPr>
          </a:p>
        </p:txBody>
      </p:sp>
      <p:sp>
        <p:nvSpPr>
          <p:cNvPr id="16" name="Пятиугольник 15"/>
          <p:cNvSpPr/>
          <p:nvPr/>
        </p:nvSpPr>
        <p:spPr>
          <a:xfrm rot="5400000">
            <a:off x="8414426" y="-20787"/>
            <a:ext cx="636404" cy="748829"/>
          </a:xfrm>
          <a:prstGeom prst="homePlat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  <a:ea typeface="+mj-ea"/>
                <a:cs typeface="+mj-cs"/>
              </a:rPr>
              <a:t>5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500958" y="500048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Bebas Neue Regular" pitchFamily="2" charset="-52"/>
              </a:rPr>
              <a:t>тыс.руб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1142990"/>
            <a:ext cx="6572296" cy="214314"/>
          </a:xfrm>
          <a:prstGeom prst="rect">
            <a:avLst/>
          </a:prstGeom>
          <a:solidFill>
            <a:srgbClr val="BD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2138836"/>
            <a:ext cx="1571636" cy="214314"/>
          </a:xfrm>
          <a:prstGeom prst="rect">
            <a:avLst/>
          </a:prstGeom>
          <a:solidFill>
            <a:srgbClr val="3B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2483882"/>
            <a:ext cx="785818" cy="214314"/>
          </a:xfrm>
          <a:prstGeom prst="rect">
            <a:avLst/>
          </a:prstGeom>
          <a:solidFill>
            <a:srgbClr val="008A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2828928"/>
            <a:ext cx="357190" cy="214314"/>
          </a:xfrm>
          <a:prstGeom prst="rect">
            <a:avLst/>
          </a:prstGeom>
          <a:solidFill>
            <a:srgbClr val="007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357422" y="3173974"/>
            <a:ext cx="285752" cy="214314"/>
          </a:xfrm>
          <a:prstGeom prst="rect">
            <a:avLst/>
          </a:prstGeom>
          <a:solidFill>
            <a:srgbClr val="0D3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7422" y="3519020"/>
            <a:ext cx="142876" cy="214314"/>
          </a:xfrm>
          <a:prstGeom prst="rect">
            <a:avLst/>
          </a:prstGeom>
          <a:solidFill>
            <a:srgbClr val="0A29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357422" y="3864066"/>
            <a:ext cx="71438" cy="214314"/>
          </a:xfrm>
          <a:prstGeom prst="rect">
            <a:avLst/>
          </a:prstGeom>
          <a:solidFill>
            <a:srgbClr val="092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357422" y="4209112"/>
            <a:ext cx="71438" cy="214314"/>
          </a:xfrm>
          <a:prstGeom prst="rect">
            <a:avLst/>
          </a:prstGeom>
          <a:solidFill>
            <a:srgbClr val="092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357422" y="4554156"/>
            <a:ext cx="71438" cy="214314"/>
          </a:xfrm>
          <a:prstGeom prst="rect">
            <a:avLst/>
          </a:prstGeom>
          <a:solidFill>
            <a:srgbClr val="092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357422" y="1833082"/>
            <a:ext cx="1928826" cy="175022"/>
          </a:xfrm>
          <a:prstGeom prst="rect">
            <a:avLst/>
          </a:prstGeom>
          <a:solidFill>
            <a:srgbClr val="2DA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357422" y="1488036"/>
            <a:ext cx="3071834" cy="214314"/>
          </a:xfrm>
          <a:prstGeom prst="rect">
            <a:avLst/>
          </a:prstGeom>
          <a:solidFill>
            <a:srgbClr val="97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857238"/>
            <a:ext cx="2357422" cy="4286262"/>
          </a:xfrm>
          <a:prstGeom prst="rect">
            <a:avLst/>
          </a:prstGeom>
          <a:solidFill>
            <a:schemeClr val="accent5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357290" y="1142991"/>
            <a:ext cx="966931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ru-RU" sz="1400" dirty="0">
                <a:latin typeface="Bebas Neue Regular" pitchFamily="2" charset="-52"/>
              </a:rPr>
              <a:t>образование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4349" y="1478750"/>
            <a:ext cx="1643074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ru-RU" sz="1400" dirty="0">
                <a:latin typeface="Bebas Neue Regular" pitchFamily="2" charset="-52"/>
              </a:rPr>
              <a:t>Комплексное развитие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8662" y="1814509"/>
            <a:ext cx="1405083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ru-RU" sz="1400" dirty="0" err="1">
                <a:latin typeface="Bebas Neue Regular" pitchFamily="2" charset="-52"/>
              </a:rPr>
              <a:t>культурА</a:t>
            </a:r>
            <a:endParaRPr lang="ru-RU" sz="1400" dirty="0">
              <a:latin typeface="Bebas Neue Regular" pitchFamily="2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" y="2150268"/>
            <a:ext cx="235742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ru-RU" sz="1400" dirty="0">
                <a:latin typeface="Bebas Neue Regular" pitchFamily="2" charset="-52"/>
              </a:rPr>
              <a:t>Управление </a:t>
            </a:r>
            <a:r>
              <a:rPr lang="ru-RU" sz="1400" dirty="0" err="1">
                <a:latin typeface="Bebas Neue Regular" pitchFamily="2" charset="-52"/>
              </a:rPr>
              <a:t>мун</a:t>
            </a:r>
            <a:r>
              <a:rPr lang="ru-RU" sz="1400" dirty="0">
                <a:latin typeface="Bebas Neue Regular" pitchFamily="2" charset="-52"/>
              </a:rPr>
              <a:t>. финансами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2486027"/>
            <a:ext cx="2333745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ru-RU" sz="1400" dirty="0">
                <a:latin typeface="Bebas Neue Regular" pitchFamily="2" charset="-52"/>
              </a:rPr>
              <a:t>физическая культура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71604" y="2821786"/>
            <a:ext cx="762141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ru-RU" sz="1400" dirty="0">
                <a:latin typeface="Bebas Neue Regular" pitchFamily="2" charset="-52"/>
              </a:rPr>
              <a:t>Дороги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7224" y="3157545"/>
            <a:ext cx="1476521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ru-RU" sz="1400" dirty="0">
                <a:latin typeface="Bebas Neue Regular" pitchFamily="2" charset="-52"/>
              </a:rPr>
              <a:t>Сельское хозяйство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42976" y="3493304"/>
            <a:ext cx="1190769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ru-RU" sz="1400" dirty="0">
                <a:latin typeface="Bebas Neue Regular" pitchFamily="2" charset="-52"/>
              </a:rPr>
              <a:t>Малый  бизнес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1538" y="3829062"/>
            <a:ext cx="1262207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ru-RU" sz="1400" dirty="0">
                <a:latin typeface="Bebas Neue Regular" pitchFamily="2" charset="-52"/>
              </a:rPr>
              <a:t>Реклама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2910" y="4164821"/>
            <a:ext cx="1690835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ru-RU" sz="1400" dirty="0" err="1">
                <a:latin typeface="Bebas Neue Regular" pitchFamily="2" charset="-52"/>
              </a:rPr>
              <a:t>Энергоэффективность</a:t>
            </a:r>
            <a:endParaRPr lang="ru-RU" sz="1400" dirty="0">
              <a:latin typeface="Bebas Neue Regular" pitchFamily="2" charset="-5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43042" y="4500576"/>
            <a:ext cx="690703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ru-RU" sz="1400" dirty="0">
                <a:latin typeface="Bebas Neue Regular" pitchFamily="2" charset="-52"/>
              </a:rPr>
              <a:t>Го </a:t>
            </a:r>
            <a:r>
              <a:rPr lang="ru-RU" sz="1200" dirty="0">
                <a:latin typeface="Bebas Neue Regular" pitchFamily="2" charset="-52"/>
              </a:rPr>
              <a:t>и</a:t>
            </a:r>
            <a:r>
              <a:rPr lang="ru-RU" sz="1400" dirty="0">
                <a:latin typeface="Bebas Neue Regular" pitchFamily="2" charset="-52"/>
              </a:rPr>
              <a:t> </a:t>
            </a:r>
            <a:r>
              <a:rPr lang="ru-RU" sz="1400" dirty="0" err="1">
                <a:latin typeface="Bebas Neue Regular" pitchFamily="2" charset="-52"/>
              </a:rPr>
              <a:t>чс</a:t>
            </a:r>
            <a:endParaRPr lang="ru-RU" sz="1400" dirty="0">
              <a:latin typeface="Bebas Neue Regular" pitchFamily="2" charset="-5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15841" y="1090602"/>
            <a:ext cx="2038501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1400" dirty="0">
                <a:latin typeface="Bebas Neue Regular" pitchFamily="2" charset="-52"/>
              </a:rPr>
              <a:t>2 154 811,0 </a:t>
            </a:r>
            <a:fld id="{39DFDE5F-B438-4468-A1B4-A5B111FF0275}" type="slidenum">
              <a:rPr lang="ru-RU" sz="1400" smtClean="0">
                <a:latin typeface="Bebas Neue Regular" pitchFamily="2" charset="-52"/>
              </a:rPr>
              <a:pPr algn="ctr"/>
              <a:t>8</a:t>
            </a:fld>
            <a:r>
              <a:rPr lang="ru-RU" sz="1400" dirty="0">
                <a:latin typeface="Bebas Neue Regular" pitchFamily="2" charset="-52"/>
              </a:rPr>
              <a:t> </a:t>
            </a:r>
            <a:r>
              <a:rPr lang="ru-RU" sz="1400" dirty="0">
                <a:latin typeface="Bebas Neue Regular" pitchFamily="2" charset="-52"/>
                <a:sym typeface="Wingdings"/>
              </a:rPr>
              <a:t>1,1</a:t>
            </a:r>
            <a:endParaRPr lang="ru-RU" sz="1400" dirty="0">
              <a:latin typeface="Bebas Neue Regular" pitchFamily="2" charset="-5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30155" y="1428742"/>
            <a:ext cx="1609873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1400" dirty="0">
                <a:latin typeface="Bebas Neue Regular" pitchFamily="2" charset="-52"/>
              </a:rPr>
              <a:t>419 128,6 </a:t>
            </a:r>
            <a:r>
              <a:rPr lang="ru-RU" sz="1400" dirty="0">
                <a:latin typeface="Bebas Neue Regular" pitchFamily="2" charset="-52"/>
                <a:sym typeface="Wingdings"/>
              </a:rPr>
              <a:t>2,9</a:t>
            </a:r>
            <a:endParaRPr lang="ru-RU" sz="1400" dirty="0">
              <a:latin typeface="Bebas Neue Regular" pitchFamily="2" charset="-5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73031" y="1770805"/>
            <a:ext cx="1324121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1400" dirty="0">
                <a:latin typeface="Bebas Neue Regular" pitchFamily="2" charset="-52"/>
              </a:rPr>
              <a:t>179 119,1 </a:t>
            </a:r>
            <a:r>
              <a:rPr lang="ru-RU" sz="1400" dirty="0">
                <a:latin typeface="Bebas Neue Regular" pitchFamily="2" charset="-52"/>
                <a:sym typeface="Wingdings"/>
              </a:rPr>
              <a:t>1,1</a:t>
            </a:r>
            <a:endParaRPr lang="ru-RU" sz="1400" dirty="0">
              <a:latin typeface="Bebas Neue Regular" pitchFamily="2" charset="-5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37312" y="2090735"/>
            <a:ext cx="1395559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1400" dirty="0">
                <a:latin typeface="Bebas Neue Regular" pitchFamily="2" charset="-52"/>
              </a:rPr>
              <a:t>131 509,5 </a:t>
            </a:r>
            <a:r>
              <a:rPr lang="ru-RU" sz="1400" dirty="0">
                <a:latin typeface="Bebas Neue Regular" pitchFamily="2" charset="-52"/>
                <a:sym typeface="Wingdings"/>
              </a:rPr>
              <a:t>1,02</a:t>
            </a:r>
            <a:endParaRPr lang="ru-RU" sz="1400" dirty="0">
              <a:latin typeface="Bebas Neue Regular" pitchFamily="2" charset="-5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08750" y="2449712"/>
            <a:ext cx="1252683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1400" dirty="0">
                <a:latin typeface="Bebas Neue Regular" pitchFamily="2" charset="-52"/>
              </a:rPr>
              <a:t>57 038,0</a:t>
            </a:r>
            <a:r>
              <a:rPr lang="ru-RU" sz="1400" dirty="0">
                <a:latin typeface="Bebas Neue Regular" pitchFamily="2" charset="-52"/>
                <a:sym typeface="Wingdings"/>
              </a:rPr>
              <a:t> 4,7</a:t>
            </a:r>
            <a:endParaRPr lang="ru-RU" sz="1400" dirty="0">
              <a:latin typeface="Bebas Neue Regular" pitchFamily="2" charset="-5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37312" y="2824164"/>
            <a:ext cx="1395559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1400" dirty="0">
                <a:latin typeface="Bebas Neue Regular" pitchFamily="2" charset="-52"/>
              </a:rPr>
              <a:t>11 482,2</a:t>
            </a:r>
            <a:r>
              <a:rPr lang="ru-RU" sz="1400" dirty="0">
                <a:latin typeface="Bebas Neue Regular" pitchFamily="2" charset="-52"/>
                <a:sym typeface="Wingdings"/>
              </a:rPr>
              <a:t> 1,3</a:t>
            </a:r>
            <a:endParaRPr lang="ru-RU" sz="1400" dirty="0">
              <a:latin typeface="Bebas Neue Regular" pitchFamily="2" charset="-5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51626" y="3162304"/>
            <a:ext cx="966931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1400" dirty="0">
                <a:latin typeface="Bebas Neue Regular" pitchFamily="2" charset="-52"/>
              </a:rPr>
              <a:t>7 630.3</a:t>
            </a:r>
            <a:r>
              <a:rPr lang="ru-RU" sz="1400" dirty="0">
                <a:latin typeface="Bebas Neue Regular" pitchFamily="2" charset="-52"/>
                <a:sym typeface="Wingdings"/>
              </a:rPr>
              <a:t> 2,3</a:t>
            </a:r>
            <a:endParaRPr lang="ru-RU" sz="1400" dirty="0">
              <a:latin typeface="Bebas Neue Regular" pitchFamily="2" charset="-5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51626" y="3505206"/>
            <a:ext cx="966931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1400" dirty="0">
                <a:latin typeface="Bebas Neue Regular" pitchFamily="2" charset="-52"/>
              </a:rPr>
              <a:t>2 594.4</a:t>
            </a:r>
            <a:r>
              <a:rPr lang="ru-RU" sz="1400" dirty="0">
                <a:latin typeface="Bebas Neue Regular" pitchFamily="2" charset="-52"/>
                <a:sym typeface="Wingdings"/>
              </a:rPr>
              <a:t> 1,1</a:t>
            </a:r>
            <a:endParaRPr lang="ru-RU" sz="1400" dirty="0">
              <a:latin typeface="Bebas Neue Regular" pitchFamily="2" charset="-5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51626" y="4149936"/>
            <a:ext cx="966931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1400" dirty="0">
                <a:latin typeface="Bebas Neue Regular" pitchFamily="2" charset="-52"/>
              </a:rPr>
              <a:t>1 666,7</a:t>
            </a:r>
            <a:r>
              <a:rPr lang="ru-RU" sz="1400" dirty="0">
                <a:latin typeface="Bebas Neue Regular" pitchFamily="2" charset="-52"/>
                <a:sym typeface="Wingdings"/>
              </a:rPr>
              <a:t>5,3</a:t>
            </a:r>
            <a:endParaRPr lang="ru-RU" sz="1400" dirty="0">
              <a:latin typeface="Bebas Neue Regular" pitchFamily="2" charset="-5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51626" y="4507126"/>
            <a:ext cx="966931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1400" dirty="0">
                <a:latin typeface="Bebas Neue Regular" pitchFamily="2" charset="-52"/>
              </a:rPr>
              <a:t>1 312.4</a:t>
            </a:r>
            <a:r>
              <a:rPr lang="ru-RU" sz="1400" dirty="0">
                <a:latin typeface="Bebas Neue Regular" pitchFamily="2" charset="-52"/>
                <a:sym typeface="Wingdings"/>
              </a:rPr>
              <a:t> 2,1</a:t>
            </a:r>
            <a:endParaRPr lang="ru-RU" sz="1400" dirty="0">
              <a:latin typeface="Bebas Neue Regular" pitchFamily="2" charset="-5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51626" y="3829059"/>
            <a:ext cx="966931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1400" dirty="0">
                <a:latin typeface="Bebas Neue Regular" pitchFamily="2" charset="-52"/>
              </a:rPr>
              <a:t>1 806.0</a:t>
            </a:r>
            <a:r>
              <a:rPr lang="ru-RU" sz="1400" dirty="0">
                <a:latin typeface="Bebas Neue Regular" pitchFamily="2" charset="-52"/>
                <a:sym typeface="Wingdings"/>
              </a:rPr>
              <a:t> 1,2</a:t>
            </a:r>
            <a:endParaRPr lang="ru-RU" sz="1400" dirty="0">
              <a:latin typeface="Bebas Neue Regular" pitchFamily="2" charset="-5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511335" y="4659835"/>
            <a:ext cx="2595708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  <a:latin typeface="Bebas Neue Regular" pitchFamily="2" charset="-52"/>
                <a:cs typeface="Arial" pitchFamily="34" charset="0"/>
                <a:sym typeface="Wingdings"/>
              </a:rPr>
              <a:t>  - прирост к 2019 году</a:t>
            </a:r>
            <a:endParaRPr lang="ru-RU" dirty="0">
              <a:solidFill>
                <a:schemeClr val="dk1"/>
              </a:solidFill>
              <a:latin typeface="Bebas Neue Regular" pitchFamily="2" charset="-52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929174" y="2584174"/>
            <a:ext cx="2571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77D0"/>
                </a:solidFill>
                <a:latin typeface="Bebas Neue Regular" pitchFamily="2" charset="-52"/>
                <a:cs typeface="Arial" pitchFamily="34" charset="0"/>
                <a:sym typeface="Wingdings"/>
              </a:rPr>
              <a:t>2 968 098,2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929174" y="3659697"/>
            <a:ext cx="2571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2DA5FF"/>
                </a:solidFill>
                <a:latin typeface="Bebas Neue Regular" pitchFamily="2" charset="-52"/>
                <a:cs typeface="Arial" pitchFamily="34" charset="0"/>
                <a:sym typeface="Wingdings"/>
              </a:rPr>
              <a:t>89,1%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539232" y="2428874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  <a:latin typeface="Bebas Neue Regular" pitchFamily="2" charset="-52"/>
                <a:cs typeface="Arial" pitchFamily="34" charset="0"/>
                <a:sym typeface="Wingdings"/>
              </a:rPr>
              <a:t>Расходы по </a:t>
            </a:r>
            <a:r>
              <a:rPr lang="ru-RU" dirty="0" err="1">
                <a:solidFill>
                  <a:schemeClr val="dk1"/>
                </a:solidFill>
                <a:latin typeface="Bebas Neue Regular" pitchFamily="2" charset="-52"/>
                <a:cs typeface="Arial" pitchFamily="34" charset="0"/>
                <a:sym typeface="Wingdings"/>
              </a:rPr>
              <a:t>мп</a:t>
            </a:r>
            <a:endParaRPr lang="ru-RU" dirty="0">
              <a:solidFill>
                <a:schemeClr val="dk1"/>
              </a:solidFill>
              <a:latin typeface="Bebas Neue Regular" pitchFamily="2" charset="-52"/>
              <a:cs typeface="Arial" pitchFamily="34" charset="0"/>
              <a:sym typeface="Wingdings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929058" y="32273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  <a:latin typeface="Bebas Neue Regular" pitchFamily="2" charset="-52"/>
                <a:cs typeface="Arial" pitchFamily="34" charset="0"/>
                <a:sym typeface="Wingdings"/>
              </a:rPr>
              <a:t>Удельный вес </a:t>
            </a:r>
            <a:r>
              <a:rPr lang="ru-RU" dirty="0" err="1">
                <a:solidFill>
                  <a:schemeClr val="dk1"/>
                </a:solidFill>
                <a:latin typeface="Bebas Neue Regular" pitchFamily="2" charset="-52"/>
                <a:cs typeface="Arial" pitchFamily="34" charset="0"/>
                <a:sym typeface="Wingdings"/>
              </a:rPr>
              <a:t>мп</a:t>
            </a:r>
            <a:endParaRPr lang="ru-RU" dirty="0">
              <a:solidFill>
                <a:schemeClr val="dk1"/>
              </a:solidFill>
              <a:latin typeface="Bebas Neue Regular" pitchFamily="2" charset="-52"/>
              <a:cs typeface="Arial" pitchFamily="34" charset="0"/>
              <a:sym typeface="Wingdings"/>
            </a:endParaRPr>
          </a:p>
          <a:p>
            <a:pPr algn="ctr"/>
            <a:r>
              <a:rPr lang="ru-RU" dirty="0">
                <a:latin typeface="Bebas Neue Regular" pitchFamily="2" charset="-52"/>
                <a:cs typeface="Arial" pitchFamily="34" charset="0"/>
                <a:sym typeface="Wingdings"/>
              </a:rPr>
              <a:t>В расходах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28596" y="1411632"/>
            <a:ext cx="8215338" cy="2088812"/>
          </a:xfrm>
          <a:prstGeom prst="roundRect">
            <a:avLst/>
          </a:prstGeom>
          <a:solidFill>
            <a:srgbClr val="007FD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64185"/>
              </p:ext>
            </p:extLst>
          </p:nvPr>
        </p:nvGraphicFramePr>
        <p:xfrm>
          <a:off x="752125" y="1439552"/>
          <a:ext cx="7534621" cy="2068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4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6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6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394"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Bebas Neue Regular" pitchFamily="2" charset="-52"/>
                          <a:cs typeface="Arial" pitchFamily="34" charset="0"/>
                        </a:rPr>
                        <a:t>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bg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12 540,2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bg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12 540,2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bg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394"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Bebas Neue Regular" pitchFamily="2" charset="-52"/>
                        </a:rPr>
                        <a:t>Современная школа</a:t>
                      </a:r>
                      <a:endParaRPr lang="ru-RU" sz="1600" b="0" dirty="0">
                        <a:latin typeface="Bebas Neue Regular" pitchFamily="2" charset="-52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2 214,2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2 214,2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394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latin typeface="Bebas Neue Regular" pitchFamily="2" charset="-52"/>
                        </a:rPr>
                        <a:t>Успех  каждого  ребёнка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2 709,3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2 709,3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959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Bebas Neue Regular" pitchFamily="2" charset="-52"/>
                        </a:rPr>
                        <a:t>Цифровая  образовательная  среда</a:t>
                      </a:r>
                      <a:endParaRPr lang="ru-RU" sz="1600" dirty="0">
                        <a:latin typeface="Bebas Neue Regular" pitchFamily="2" charset="-52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7 616,7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7 616,7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Arial" pitchFamily="34" charset="0"/>
                        </a:rPr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3000364" y="1058015"/>
            <a:ext cx="1785950" cy="360040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ebas Neue Regular" pitchFamily="2" charset="-52"/>
                <a:cs typeface="Arial" pitchFamily="34" charset="0"/>
              </a:rPr>
              <a:t>план</a:t>
            </a:r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4786314" y="1054442"/>
            <a:ext cx="1735452" cy="360040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ebas Neue Regular" pitchFamily="2" charset="-52"/>
                <a:cs typeface="Arial" pitchFamily="34" charset="0"/>
              </a:rPr>
              <a:t>исполнение</a:t>
            </a:r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6521766" y="1054442"/>
            <a:ext cx="1765010" cy="360040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ebas Neue Regular" pitchFamily="2" charset="-52"/>
                <a:cs typeface="Arial" pitchFamily="34" charset="0"/>
              </a:rPr>
              <a:t>%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-18"/>
            <a:ext cx="8172400" cy="857250"/>
          </a:xfrm>
        </p:spPr>
        <p:txBody>
          <a:bodyPr>
            <a:noAutofit/>
          </a:bodyPr>
          <a:lstStyle/>
          <a:p>
            <a:pPr algn="l"/>
            <a:r>
              <a:rPr lang="ru-RU" sz="2600" dirty="0">
                <a:solidFill>
                  <a:schemeClr val="bg1"/>
                </a:solidFill>
                <a:latin typeface="Bebas Neue Regular" pitchFamily="2" charset="-52"/>
              </a:rPr>
              <a:t>Исполнение  бюджета  кировского  муниципального района ЛО  </a:t>
            </a:r>
            <a:endParaRPr lang="ru-RU" sz="1800" dirty="0">
              <a:solidFill>
                <a:schemeClr val="bg1"/>
              </a:solidFill>
              <a:latin typeface="Bebas Neue Regular" pitchFamily="2" charset="-52"/>
            </a:endParaRPr>
          </a:p>
        </p:txBody>
      </p:sp>
      <p:sp>
        <p:nvSpPr>
          <p:cNvPr id="16" name="Пятиугольник 15"/>
          <p:cNvSpPr/>
          <p:nvPr/>
        </p:nvSpPr>
        <p:spPr>
          <a:xfrm rot="5400000">
            <a:off x="8414426" y="-20787"/>
            <a:ext cx="636404" cy="748829"/>
          </a:xfrm>
          <a:prstGeom prst="homePlat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  <a:ea typeface="+mj-ea"/>
                <a:cs typeface="+mj-cs"/>
              </a:rPr>
              <a:t>6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500958" y="500048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Bebas Neue Regular" pitchFamily="2" charset="-52"/>
              </a:rPr>
              <a:t>тыс.руб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57224" y="3857634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7D0"/>
                </a:solidFill>
                <a:latin typeface="Bebas Neue Regular" pitchFamily="2" charset="-52"/>
                <a:cs typeface="Arial" pitchFamily="34" charset="0"/>
                <a:sym typeface="Wingdings"/>
              </a:rPr>
              <a:t>12 540,2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00562" y="3500444"/>
            <a:ext cx="928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2DA5FF"/>
                </a:solidFill>
                <a:latin typeface="Bebas Neue Regular" pitchFamily="2" charset="-52"/>
                <a:cs typeface="Arial" pitchFamily="34" charset="0"/>
                <a:sym typeface="Wingdings"/>
              </a:rPr>
              <a:t>7 561,7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16444" y="3643320"/>
            <a:ext cx="1239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  <a:latin typeface="Bebas Neue Regular" pitchFamily="2" charset="-52"/>
                <a:cs typeface="Arial" pitchFamily="34" charset="0"/>
                <a:sym typeface="Wingdings"/>
              </a:rPr>
              <a:t>Всего план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00430" y="3500444"/>
            <a:ext cx="1000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chemeClr val="dk1"/>
                </a:solidFill>
                <a:latin typeface="Bebas Neue Regular" pitchFamily="2" charset="-52"/>
                <a:cs typeface="Arial" pitchFamily="34" charset="0"/>
                <a:sym typeface="Wingdings"/>
              </a:rPr>
              <a:t>ФБ</a:t>
            </a:r>
            <a:endParaRPr lang="ru-RU" sz="2400" dirty="0">
              <a:latin typeface="Bebas Neue Regular" pitchFamily="2" charset="-52"/>
              <a:cs typeface="Arial" pitchFamily="34" charset="0"/>
              <a:sym typeface="Wingding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00562" y="3929072"/>
            <a:ext cx="928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2DA5FF"/>
                </a:solidFill>
                <a:latin typeface="Bebas Neue Regular" pitchFamily="2" charset="-52"/>
                <a:cs typeface="Arial" pitchFamily="34" charset="0"/>
                <a:sym typeface="Wingdings"/>
              </a:rPr>
              <a:t>3 724,4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00430" y="3929072"/>
            <a:ext cx="1000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err="1">
                <a:solidFill>
                  <a:schemeClr val="dk1"/>
                </a:solidFill>
                <a:latin typeface="Bebas Neue Regular" pitchFamily="2" charset="-52"/>
                <a:cs typeface="Arial" pitchFamily="34" charset="0"/>
                <a:sym typeface="Wingdings"/>
              </a:rPr>
              <a:t>оБ</a:t>
            </a:r>
            <a:endParaRPr lang="ru-RU" sz="2400" dirty="0">
              <a:latin typeface="Bebas Neue Regular" pitchFamily="2" charset="-52"/>
              <a:cs typeface="Arial" pitchFamily="34" charset="0"/>
              <a:sym typeface="Wingding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00562" y="4357700"/>
            <a:ext cx="928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2DA5FF"/>
                </a:solidFill>
                <a:latin typeface="Bebas Neue Regular" pitchFamily="2" charset="-52"/>
                <a:cs typeface="Arial" pitchFamily="34" charset="0"/>
                <a:sym typeface="Wingdings"/>
              </a:rPr>
              <a:t>1 254,1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500430" y="4357700"/>
            <a:ext cx="1000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err="1">
                <a:solidFill>
                  <a:schemeClr val="dk1"/>
                </a:solidFill>
                <a:latin typeface="Bebas Neue Regular" pitchFamily="2" charset="-52"/>
                <a:cs typeface="Arial" pitchFamily="34" charset="0"/>
                <a:sym typeface="Wingdings"/>
              </a:rPr>
              <a:t>мб</a:t>
            </a:r>
            <a:endParaRPr lang="ru-RU" sz="2400" dirty="0">
              <a:latin typeface="Bebas Neue Regular" pitchFamily="2" charset="-52"/>
              <a:cs typeface="Arial" pitchFamily="34" charset="0"/>
              <a:sym typeface="Wingding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13044" y="3848106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7D0"/>
                </a:solidFill>
                <a:latin typeface="Bebas Neue Regular" pitchFamily="2" charset="-52"/>
                <a:cs typeface="Arial" pitchFamily="34" charset="0"/>
                <a:sym typeface="Wingdings"/>
              </a:rPr>
              <a:t>100%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572264" y="3633792"/>
            <a:ext cx="1239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  <a:latin typeface="Bebas Neue Regular" pitchFamily="2" charset="-52"/>
                <a:cs typeface="Arial" pitchFamily="34" charset="0"/>
                <a:sym typeface="Wingdings"/>
              </a:rPr>
              <a:t>исполнение</a:t>
            </a:r>
          </a:p>
        </p:txBody>
      </p:sp>
    </p:spTree>
    <p:extLst>
      <p:ext uri="{BB962C8B-B14F-4D97-AF65-F5344CB8AC3E}">
        <p14:creationId xmlns:p14="http://schemas.microsoft.com/office/powerpoint/2010/main" val="21972642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4146</TotalTime>
  <Words>942</Words>
  <Application>Microsoft Office PowerPoint</Application>
  <PresentationFormat>Экран (16:9)</PresentationFormat>
  <Paragraphs>297</Paragraphs>
  <Slides>17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Times New Roman</vt:lpstr>
      <vt:lpstr>Bebas Neue Bold</vt:lpstr>
      <vt:lpstr>Wingdings</vt:lpstr>
      <vt:lpstr>Arial</vt:lpstr>
      <vt:lpstr>Calibri</vt:lpstr>
      <vt:lpstr>Bebas Neue Regular</vt:lpstr>
      <vt:lpstr>Тема Office</vt:lpstr>
      <vt:lpstr>Исполнение  бюджета Кировского  муниципального  района Ленинградской  области за 2020  год</vt:lpstr>
      <vt:lpstr>                                Основные понятия    </vt:lpstr>
      <vt:lpstr>кировский Муниципальный район ленинградской  области     </vt:lpstr>
      <vt:lpstr>Основные  параметры  бюджета кировского Муниципального района ленинградской  области на  2020  год    </vt:lpstr>
      <vt:lpstr>Основные параметры консолидированного бюджета</vt:lpstr>
      <vt:lpstr>Структура   налоговых  и  неналоговых доходов бюджета Кировского   муниципального   района  ЛО  2020</vt:lpstr>
      <vt:lpstr>Структура  безвозмездных  поступлений  бюджета  от других бюджетов в бюджет кировского муниципального  района  ЛО</vt:lpstr>
      <vt:lpstr>Исполнение  МУНИЦИПАЛЬНЫХ ПРОГРАММ бюджета   кировского  муниципального района ЛО</vt:lpstr>
      <vt:lpstr>Исполнение  бюджета  кировского  муниципального района ЛО  </vt:lpstr>
      <vt:lpstr>Муниципальная   программа  «Развитие образования  Кировского  муниципального  района  Ло»</vt:lpstr>
      <vt:lpstr>Национальные  проекты   россии</vt:lpstr>
      <vt:lpstr>Презентация PowerPoint</vt:lpstr>
      <vt:lpstr>Презентация PowerPoint</vt:lpstr>
      <vt:lpstr>Презентация PowerPoint</vt:lpstr>
      <vt:lpstr>объекты   адресной  инвестиционной программы</vt:lpstr>
      <vt:lpstr>объекты адресной инвестиционной программы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Ольга Лапшина</cp:lastModifiedBy>
  <cp:revision>252</cp:revision>
  <cp:lastPrinted>2021-04-28T07:45:06Z</cp:lastPrinted>
  <dcterms:created xsi:type="dcterms:W3CDTF">2020-04-18T10:10:20Z</dcterms:created>
  <dcterms:modified xsi:type="dcterms:W3CDTF">2022-03-15T09:18:53Z</dcterms:modified>
</cp:coreProperties>
</file>