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2"/>
  </p:notesMasterIdLst>
  <p:sldIdLst>
    <p:sldId id="319" r:id="rId2"/>
    <p:sldId id="317" r:id="rId3"/>
    <p:sldId id="329" r:id="rId4"/>
    <p:sldId id="294" r:id="rId5"/>
    <p:sldId id="295" r:id="rId6"/>
    <p:sldId id="335" r:id="rId7"/>
    <p:sldId id="336" r:id="rId8"/>
    <p:sldId id="337" r:id="rId9"/>
    <p:sldId id="338" r:id="rId10"/>
    <p:sldId id="339" r:id="rId11"/>
    <p:sldId id="330" r:id="rId12"/>
    <p:sldId id="296" r:id="rId13"/>
    <p:sldId id="298" r:id="rId14"/>
    <p:sldId id="331" r:id="rId15"/>
    <p:sldId id="300" r:id="rId16"/>
    <p:sldId id="301" r:id="rId17"/>
    <p:sldId id="302" r:id="rId18"/>
    <p:sldId id="332" r:id="rId19"/>
    <p:sldId id="304" r:id="rId20"/>
    <p:sldId id="305" r:id="rId21"/>
    <p:sldId id="306" r:id="rId22"/>
    <p:sldId id="271" r:id="rId23"/>
    <p:sldId id="333" r:id="rId24"/>
    <p:sldId id="311" r:id="rId25"/>
    <p:sldId id="308" r:id="rId26"/>
    <p:sldId id="334" r:id="rId27"/>
    <p:sldId id="310" r:id="rId28"/>
    <p:sldId id="314" r:id="rId29"/>
    <p:sldId id="315" r:id="rId30"/>
    <p:sldId id="327" r:id="rId31"/>
  </p:sldIdLst>
  <p:sldSz cx="9144000" cy="5143500" type="screen16x9"/>
  <p:notesSz cx="6797675" cy="9928225"/>
  <p:embeddedFontLst>
    <p:embeddedFont>
      <p:font typeface="Arial Black" panose="020B0A04020102020204" pitchFamily="34" charset="0"/>
      <p:bold r:id="rId33"/>
    </p:embeddedFont>
    <p:embeddedFont>
      <p:font typeface="Bahnschrift SemiBold" panose="020B0502040204020203" pitchFamily="34" charset="0"/>
      <p:bold r:id="rId34"/>
    </p:embeddedFont>
    <p:embeddedFont>
      <p:font typeface="Bebas Neue Regular" panose="020B0604020202020204" charset="-5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Yanonne Kaffeesatz Regular" panose="020B0604020202020204" charset="0"/>
      <p:regular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EE9"/>
    <a:srgbClr val="2DA5FF"/>
    <a:srgbClr val="E4D4C5"/>
    <a:srgbClr val="D6BDA6"/>
    <a:srgbClr val="97D2FF"/>
    <a:srgbClr val="0077D0"/>
    <a:srgbClr val="007FDE"/>
    <a:srgbClr val="37B6FF"/>
    <a:srgbClr val="008AF2"/>
    <a:srgbClr val="0D3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6270" autoAdjust="0"/>
  </p:normalViewPr>
  <p:slideViewPr>
    <p:cSldViewPr>
      <p:cViewPr varScale="1">
        <p:scale>
          <a:sx n="114" d="100"/>
          <a:sy n="114" d="100"/>
        </p:scale>
        <p:origin x="475" y="1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212601686519628E-2"/>
          <c:y val="0.1003218364425619"/>
          <c:w val="0.90591534536207097"/>
          <c:h val="0.883837873592823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7D2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4E6-4001-84F4-3A1234E27965}"/>
              </c:ext>
            </c:extLst>
          </c:dPt>
          <c:dPt>
            <c:idx val="1"/>
            <c:bubble3D val="0"/>
            <c:spPr>
              <a:solidFill>
                <a:srgbClr val="007FD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E6-4001-84F4-3A1234E27965}"/>
              </c:ext>
            </c:extLst>
          </c:dPt>
          <c:dPt>
            <c:idx val="2"/>
            <c:bubble3D val="0"/>
            <c:spPr>
              <a:solidFill>
                <a:srgbClr val="E4D4C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E6-4001-84F4-3A1234E279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5EA-4613-BB7B-FC8075C85BAB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104551.7</c:v>
                </c:pt>
                <c:pt idx="1">
                  <c:v>154775.1</c:v>
                </c:pt>
                <c:pt idx="2">
                  <c:v>259326.8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6-4001-84F4-3A1234E27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82345507346917"/>
          <c:y val="0.16366471937528274"/>
          <c:w val="0.4247157015000676"/>
          <c:h val="0.800066312239834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FF6C-4BED-A575-BE1ECA9D5418}"/>
              </c:ext>
            </c:extLst>
          </c:dPt>
          <c:dPt>
            <c:idx val="1"/>
            <c:bubble3D val="0"/>
            <c:spPr>
              <a:solidFill>
                <a:srgbClr val="97D2FF"/>
              </a:solidFill>
            </c:spPr>
            <c:extLst>
              <c:ext xmlns:c16="http://schemas.microsoft.com/office/drawing/2014/chart" uri="{C3380CC4-5D6E-409C-BE32-E72D297353CC}">
                <c16:uniqueId val="{00000003-FF6C-4BED-A575-BE1ECA9D5418}"/>
              </c:ext>
            </c:extLst>
          </c:dPt>
          <c:dPt>
            <c:idx val="2"/>
            <c:bubble3D val="0"/>
            <c:spPr>
              <a:solidFill>
                <a:srgbClr val="E4D4C5"/>
              </a:solidFill>
            </c:spPr>
            <c:extLst>
              <c:ext xmlns:c16="http://schemas.microsoft.com/office/drawing/2014/chart" uri="{C3380CC4-5D6E-409C-BE32-E72D297353CC}">
                <c16:uniqueId val="{00000005-FF6C-4BED-A575-BE1ECA9D5418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34288.400000000001</c:v>
                </c:pt>
                <c:pt idx="1">
                  <c:v>71709.899999999994</c:v>
                </c:pt>
                <c:pt idx="2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6C-4BED-A575-BE1ECA9D5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Лист1!$A$2:$A$5</cx:f>
        <cx:lvl ptCount="4">
          <cx:pt idx="0">Кв. 1</cx:pt>
          <cx:pt idx="1">Кв. 2</cx:pt>
          <cx:pt idx="2">Кв. 3</cx:pt>
          <cx:pt idx="3">Кв. 4</cx:pt>
        </cx:lvl>
      </cx:strDim>
      <cx:numDim type="size">
        <cx:f>Лист1!$B$2:$B$5</cx:f>
        <cx:lvl ptCount="4" formatCode="Основной">
          <cx:pt idx="0">15066.4</cx:pt>
          <cx:pt idx="1">415081.40000000002</cx:pt>
          <cx:pt idx="2">245996</cx:pt>
          <cx:pt idx="3">1851530.3999999999</cx:pt>
        </cx:lvl>
      </cx:numDim>
    </cx:data>
  </cx:chartData>
  <cx:chart>
    <cx:plotArea>
      <cx:plotAreaRegion>
        <cx:series layoutId="sunburst" uniqueId="{844BAA17-986A-4483-818F-56C886AAA2F0}">
          <cx:tx>
            <cx:txData>
              <cx:f>Лист1!$B$1</cx:f>
              <cx:v>Продажи</cx:v>
            </cx:txData>
          </cx:tx>
          <cx:spPr>
            <a:solidFill>
              <a:srgbClr val="007FDE"/>
            </a:solidFill>
          </cx:spPr>
          <cx:dataPt idx="1">
            <cx:spPr>
              <a:solidFill>
                <a:srgbClr val="97D2FF"/>
              </a:solidFill>
            </cx:spPr>
          </cx:dataPt>
          <cx:dataPt idx="2">
            <cx:spPr>
              <a:solidFill>
                <a:srgbClr val="E4D4C5"/>
              </a:solidFill>
            </cx:spPr>
          </cx:dataPt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2DC3-F9DB-47A6-B861-2B5F2540BC7C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20EE-C6F6-4765-9088-1A6BD0A2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6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7" Type="http://schemas.microsoft.com/office/2007/relationships/hdphoto" Target="../media/hdphoto1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microsoft.com/office/2007/relationships/hdphoto" Target="../media/hdphoto1.wdp"/><Relationship Id="rId4" Type="http://schemas.openxmlformats.org/officeDocument/2006/relationships/image" Target="../media/image23.jpeg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microsoft.com/office/2007/relationships/hdphoto" Target="../media/hdphoto1.wdp"/><Relationship Id="rId4" Type="http://schemas.openxmlformats.org/officeDocument/2006/relationships/image" Target="../media/image35.jpeg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microsoft.com/office/2007/relationships/hdphoto" Target="../media/hdphoto1.wdp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6"/>
          <a:stretch/>
        </p:blipFill>
        <p:spPr>
          <a:xfrm>
            <a:off x="0" y="-32327"/>
            <a:ext cx="9144000" cy="11898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6281754" y="-507987"/>
            <a:ext cx="2048493" cy="1893515"/>
          </a:xfrm>
          <a:prstGeom prst="rect">
            <a:avLst/>
          </a:prstGeom>
        </p:spPr>
      </p:pic>
      <p:sp>
        <p:nvSpPr>
          <p:cNvPr id="25" name="TextBox 6"/>
          <p:cNvSpPr txBox="1"/>
          <p:nvPr/>
        </p:nvSpPr>
        <p:spPr>
          <a:xfrm>
            <a:off x="8316416" y="-25400"/>
            <a:ext cx="79208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4716"/>
              </p:ext>
            </p:extLst>
          </p:nvPr>
        </p:nvGraphicFramePr>
        <p:xfrm>
          <a:off x="295260" y="1251551"/>
          <a:ext cx="8553480" cy="28098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22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32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Утверждено решением совета депутатов о бюджете на 2021 год (в редакции от 09.12.2020 № 110)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Исполнено за 2021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 исполнения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 трансферты бюджетам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265 759,00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254 640,50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 на выравнивание бюджетной обеспеченности субъектов Российской Федерации  и муниципальных образований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154 775,10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154 775,10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767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110 983,90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99 865,40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191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623 579,20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3 409 699,00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8156916" y="-804"/>
            <a:ext cx="87958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10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6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2133167"/>
            <a:ext cx="4097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Основные параметры бюджета Кировского муниципального района Ленинградской области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8156916" y="-804"/>
            <a:ext cx="879580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11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680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0" y="0"/>
            <a:ext cx="9144000" cy="120359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8324" y="1098977"/>
            <a:ext cx="4059289" cy="2643842"/>
            <a:chOff x="251519" y="1565991"/>
            <a:chExt cx="4951608" cy="318514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654" t="29329" r="38325" b="11610"/>
            <a:stretch/>
          </p:blipFill>
          <p:spPr>
            <a:xfrm rot="10800000">
              <a:off x="713226" y="1565991"/>
              <a:ext cx="2880321" cy="274316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9232" y="3712918"/>
              <a:ext cx="1234276" cy="103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Налоговые и </a:t>
              </a:r>
              <a:r>
                <a:rPr lang="ru-RU" sz="1200" dirty="0" err="1"/>
                <a:t>неналого</a:t>
              </a:r>
              <a:r>
                <a:rPr lang="ru-RU" sz="1200" dirty="0"/>
                <a:t>-вые доходы</a:t>
              </a:r>
            </a:p>
            <a:p>
              <a:endParaRPr lang="ru-RU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519" y="2263973"/>
              <a:ext cx="1094995" cy="37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Расходы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5615" y="2538375"/>
              <a:ext cx="1512168" cy="630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Bahnschrift SemiBold" panose="020B0502040204020203" pitchFamily="34" charset="0"/>
                </a:rPr>
                <a:t>3 409 699, 0</a:t>
              </a:r>
            </a:p>
            <a:p>
              <a:r>
                <a:rPr lang="ru-RU" sz="1400" b="1" dirty="0">
                  <a:latin typeface="Bahnschrift SemiBold" panose="020B0502040204020203" pitchFamily="34" charset="0"/>
                </a:rPr>
                <a:t>94,1%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4690" y="3536195"/>
              <a:ext cx="1512168" cy="630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Bahnschrift SemiBold" panose="020B0502040204020203" pitchFamily="34" charset="0"/>
                </a:rPr>
                <a:t>1 045 008,0</a:t>
              </a:r>
            </a:p>
            <a:p>
              <a:r>
                <a:rPr lang="ru-RU" sz="1400" b="1" dirty="0">
                  <a:latin typeface="Bahnschrift SemiBold" panose="020B0502040204020203" pitchFamily="34" charset="0"/>
                </a:rPr>
                <a:t>135,4%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67744" y="3059197"/>
              <a:ext cx="1512168" cy="630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Bahnschrift SemiBold" panose="020B0502040204020203" pitchFamily="34" charset="0"/>
                </a:rPr>
                <a:t>2 552 277,9</a:t>
              </a:r>
            </a:p>
            <a:p>
              <a:r>
                <a:rPr lang="ru-RU" sz="1400" b="1" dirty="0">
                  <a:latin typeface="Bahnschrift SemiBold" panose="020B0502040204020203" pitchFamily="34" charset="0"/>
                </a:rPr>
                <a:t>98,6%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1634" y="2100453"/>
              <a:ext cx="1901493" cy="630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Безвозмездные</a:t>
              </a:r>
            </a:p>
            <a:p>
              <a:r>
                <a:rPr lang="ru-RU" sz="1400" dirty="0"/>
                <a:t>поступления</a:t>
              </a: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90595"/>
              </p:ext>
            </p:extLst>
          </p:nvPr>
        </p:nvGraphicFramePr>
        <p:xfrm>
          <a:off x="3152588" y="2558222"/>
          <a:ext cx="5739892" cy="14194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15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Доходы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3 360 364,4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3 597 285,9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107,1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1,06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55">
                <a:tc>
                  <a:txBody>
                    <a:bodyPr/>
                    <a:lstStyle/>
                    <a:p>
                      <a:r>
                        <a:rPr lang="ru-RU" sz="1200" b="0" kern="1200" dirty="0"/>
                        <a:t>Налоговые и неналоговые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771 522,2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1 045 008,0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135,4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0,96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5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2 588 842,2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2 552 277,9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47693"/>
              </p:ext>
            </p:extLst>
          </p:nvPr>
        </p:nvGraphicFramePr>
        <p:xfrm>
          <a:off x="3152587" y="3939902"/>
          <a:ext cx="5739893" cy="9361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Расходы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7D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3 623 369,7</a:t>
                      </a:r>
                    </a:p>
                  </a:txBody>
                  <a:tcPr>
                    <a:solidFill>
                      <a:srgbClr val="97D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3 409 699,0</a:t>
                      </a:r>
                    </a:p>
                  </a:txBody>
                  <a:tcPr>
                    <a:solidFill>
                      <a:srgbClr val="97D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94,1</a:t>
                      </a:r>
                    </a:p>
                  </a:txBody>
                  <a:tcPr>
                    <a:solidFill>
                      <a:srgbClr val="97D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1,02</a:t>
                      </a:r>
                    </a:p>
                  </a:txBody>
                  <a:tcPr>
                    <a:solidFill>
                      <a:srgbClr val="97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Дефицит(-) /профицит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- 263 214,9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187 586,9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3,38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356461" y="1779012"/>
            <a:ext cx="4536019" cy="779209"/>
            <a:chOff x="3996420" y="1634996"/>
            <a:chExt cx="4536019" cy="779209"/>
          </a:xfrm>
        </p:grpSpPr>
        <p:sp>
          <p:nvSpPr>
            <p:cNvPr id="19" name="Прямоугольник с двумя вырезанными противолежащими углами 18"/>
            <p:cNvSpPr/>
            <p:nvPr/>
          </p:nvSpPr>
          <p:spPr>
            <a:xfrm>
              <a:off x="3996420" y="1634996"/>
              <a:ext cx="1221418" cy="779209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/>
                <a:t>План </a:t>
              </a:r>
            </a:p>
            <a:p>
              <a:r>
                <a:rPr lang="ru-RU" sz="1200" dirty="0"/>
                <a:t>на 2021</a:t>
              </a:r>
            </a:p>
          </p:txBody>
        </p:sp>
        <p:sp>
          <p:nvSpPr>
            <p:cNvPr id="20" name="Прямоугольник с двумя вырезанными противолежащими углами 19"/>
            <p:cNvSpPr/>
            <p:nvPr/>
          </p:nvSpPr>
          <p:spPr>
            <a:xfrm>
              <a:off x="5040744" y="1634997"/>
              <a:ext cx="1166741" cy="779208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/>
                <a:t>Исполнение за 2021</a:t>
              </a:r>
            </a:p>
          </p:txBody>
        </p:sp>
        <p:sp>
          <p:nvSpPr>
            <p:cNvPr id="21" name="Прямоугольник с двумя вырезанными противолежащими углами 20"/>
            <p:cNvSpPr/>
            <p:nvPr/>
          </p:nvSpPr>
          <p:spPr>
            <a:xfrm>
              <a:off x="6075546" y="1634997"/>
              <a:ext cx="1176262" cy="779208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/>
                <a:t>% исполнения</a:t>
              </a:r>
            </a:p>
          </p:txBody>
        </p:sp>
        <p:sp>
          <p:nvSpPr>
            <p:cNvPr id="22" name="Прямоугольник с двумя вырезанными противолежащими углами 21"/>
            <p:cNvSpPr/>
            <p:nvPr/>
          </p:nvSpPr>
          <p:spPr>
            <a:xfrm>
              <a:off x="7138449" y="1634997"/>
              <a:ext cx="1393990" cy="779208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/>
                <a:t>Темпы роста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 flipV="1">
            <a:off x="1455587" y="3608355"/>
            <a:ext cx="41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473493" y="3149621"/>
            <a:ext cx="453739" cy="4526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84767" y="3800163"/>
            <a:ext cx="1558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Профицит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8874" y="4104147"/>
            <a:ext cx="1558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Bahnschrift SemiBold" panose="020B0502040204020203" pitchFamily="34" charset="0"/>
              </a:defRPr>
            </a:lvl1pPr>
          </a:lstStyle>
          <a:p>
            <a:pPr algn="ctr"/>
            <a:r>
              <a:rPr lang="ru-RU" sz="1400" dirty="0"/>
              <a:t>187 586,9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6281754" y="-459861"/>
            <a:ext cx="2048493" cy="1893515"/>
          </a:xfrm>
          <a:prstGeom prst="rect">
            <a:avLst/>
          </a:prstGeom>
        </p:spPr>
      </p:pic>
      <p:sp>
        <p:nvSpPr>
          <p:cNvPr id="29" name="TextBox 6"/>
          <p:cNvSpPr txBox="1"/>
          <p:nvPr/>
        </p:nvSpPr>
        <p:spPr>
          <a:xfrm>
            <a:off x="8156916" y="-804"/>
            <a:ext cx="879580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12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557685" y="1129738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тыс. </a:t>
            </a:r>
            <a:r>
              <a:rPr lang="ru-RU" sz="1400" dirty="0" err="1">
                <a:latin typeface="Bahnschrift SemiBold" panose="020B0502040204020203" pitchFamily="34" charset="0"/>
              </a:rPr>
              <a:t>руб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2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0"/>
          <a:stretch/>
        </p:blipFill>
        <p:spPr>
          <a:xfrm>
            <a:off x="0" y="-29384"/>
            <a:ext cx="9144000" cy="1229820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36237"/>
              </p:ext>
            </p:extLst>
          </p:nvPr>
        </p:nvGraphicFramePr>
        <p:xfrm>
          <a:off x="285720" y="2078715"/>
          <a:ext cx="8572558" cy="16233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5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10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Доходы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4 635 426,9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4 832 997,0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104,3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1,05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104">
                <a:tc>
                  <a:txBody>
                    <a:bodyPr/>
                    <a:lstStyle/>
                    <a:p>
                      <a:r>
                        <a:rPr lang="ru-RU" sz="1400" b="0" kern="1200" dirty="0"/>
                        <a:t>Налоговые и неналоговые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1 595 879,5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1 887 433,4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118,3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104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3 039 547,4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2 945 563,6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753426"/>
              </p:ext>
            </p:extLst>
          </p:nvPr>
        </p:nvGraphicFramePr>
        <p:xfrm>
          <a:off x="285720" y="3721790"/>
          <a:ext cx="8572558" cy="1082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5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10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Расходы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7D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4 955 181,8</a:t>
                      </a:r>
                    </a:p>
                  </a:txBody>
                  <a:tcPr>
                    <a:solidFill>
                      <a:srgbClr val="97D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4 587 162,5</a:t>
                      </a:r>
                    </a:p>
                  </a:txBody>
                  <a:tcPr>
                    <a:solidFill>
                      <a:srgbClr val="97D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92,6</a:t>
                      </a:r>
                    </a:p>
                  </a:txBody>
                  <a:tcPr>
                    <a:solidFill>
                      <a:srgbClr val="97D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1,01</a:t>
                      </a:r>
                    </a:p>
                  </a:txBody>
                  <a:tcPr>
                    <a:solidFill>
                      <a:srgbClr val="97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10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Дефицит(-)/профицит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-328 851,3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245 834,5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3,02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2949023" y="1485946"/>
            <a:ext cx="5880352" cy="582411"/>
            <a:chOff x="2949023" y="1635646"/>
            <a:chExt cx="5880352" cy="582411"/>
          </a:xfrm>
        </p:grpSpPr>
        <p:sp>
          <p:nvSpPr>
            <p:cNvPr id="23" name="Прямоугольник с двумя вырезанными противолежащими углами 18"/>
            <p:cNvSpPr/>
            <p:nvPr/>
          </p:nvSpPr>
          <p:spPr>
            <a:xfrm>
              <a:off x="2949023" y="1635646"/>
              <a:ext cx="1676370" cy="582411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План утвержденный</a:t>
              </a:r>
            </a:p>
            <a:p>
              <a:pPr algn="ctr"/>
              <a:r>
                <a:rPr lang="ru-RU" sz="1400" dirty="0"/>
                <a:t>на 2021</a:t>
              </a:r>
            </a:p>
          </p:txBody>
        </p:sp>
        <p:sp>
          <p:nvSpPr>
            <p:cNvPr id="24" name="Прямоугольник с двумя вырезанными противолежащими углами 19"/>
            <p:cNvSpPr/>
            <p:nvPr/>
          </p:nvSpPr>
          <p:spPr>
            <a:xfrm>
              <a:off x="4550195" y="1635646"/>
              <a:ext cx="1508733" cy="582411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Исполнение за 2021</a:t>
              </a:r>
            </a:p>
          </p:txBody>
        </p:sp>
        <p:sp>
          <p:nvSpPr>
            <p:cNvPr id="25" name="Прямоугольник с двумя вырезанными противолежащими углами 20"/>
            <p:cNvSpPr/>
            <p:nvPr/>
          </p:nvSpPr>
          <p:spPr>
            <a:xfrm>
              <a:off x="5967870" y="1635646"/>
              <a:ext cx="1556457" cy="582411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% исполнения</a:t>
              </a:r>
            </a:p>
          </p:txBody>
        </p:sp>
        <p:sp>
          <p:nvSpPr>
            <p:cNvPr id="26" name="Прямоугольник с двумя вырезанными противолежащими углами 21"/>
            <p:cNvSpPr/>
            <p:nvPr/>
          </p:nvSpPr>
          <p:spPr>
            <a:xfrm>
              <a:off x="7380313" y="1635646"/>
              <a:ext cx="1449062" cy="582411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Темпы роста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6281754" y="-475903"/>
            <a:ext cx="2048493" cy="1893515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8156916" y="-804"/>
            <a:ext cx="879580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13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95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4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2133167"/>
            <a:ext cx="409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Исполнение доходной</a:t>
            </a:r>
          </a:p>
          <a:p>
            <a:r>
              <a:rPr lang="ru-RU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части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56916" y="-804"/>
            <a:ext cx="879580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14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206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 rot="16200000" flipV="1">
            <a:off x="4212355" y="211856"/>
            <a:ext cx="719287" cy="9143999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 rot="5400000">
            <a:off x="823106" y="557049"/>
            <a:ext cx="525276" cy="2171487"/>
          </a:xfrm>
          <a:prstGeom prst="rect">
            <a:avLst/>
          </a:prstGeom>
          <a:pattFill prst="ltUpDiag">
            <a:fgClr>
              <a:srgbClr val="97D2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0" y="0"/>
            <a:ext cx="9144000" cy="1203598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8156916" y="-804"/>
            <a:ext cx="879580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15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445512" y="1895567"/>
            <a:ext cx="6259256" cy="2532000"/>
            <a:chOff x="1783672" y="1895567"/>
            <a:chExt cx="6259256" cy="2532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83672" y="2555359"/>
              <a:ext cx="472533" cy="1872208"/>
            </a:xfrm>
            <a:prstGeom prst="rect">
              <a:avLst/>
            </a:prstGeom>
            <a:solidFill>
              <a:srgbClr val="F5E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748126" y="2291301"/>
              <a:ext cx="472533" cy="2136266"/>
            </a:xfrm>
            <a:prstGeom prst="rect">
              <a:avLst/>
            </a:prstGeom>
            <a:solidFill>
              <a:srgbClr val="E4D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12580" y="2111591"/>
              <a:ext cx="472533" cy="2315976"/>
            </a:xfrm>
            <a:prstGeom prst="rect">
              <a:avLst/>
            </a:prstGeom>
            <a:solidFill>
              <a:srgbClr val="37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77033" y="1895567"/>
              <a:ext cx="472533" cy="2532000"/>
            </a:xfrm>
            <a:prstGeom prst="rect">
              <a:avLst/>
            </a:prstGeom>
            <a:solidFill>
              <a:srgbClr val="007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41487" y="1967575"/>
              <a:ext cx="472533" cy="2459992"/>
            </a:xfrm>
            <a:prstGeom prst="rect">
              <a:avLst/>
            </a:prstGeom>
            <a:solidFill>
              <a:srgbClr val="008A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605941" y="2755471"/>
              <a:ext cx="472533" cy="1672096"/>
            </a:xfrm>
            <a:prstGeom prst="rect">
              <a:avLst/>
            </a:prstGeom>
            <a:solidFill>
              <a:srgbClr val="E4D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70395" y="2920181"/>
              <a:ext cx="472533" cy="1507386"/>
            </a:xfrm>
            <a:prstGeom prst="rect">
              <a:avLst/>
            </a:prstGeom>
            <a:solidFill>
              <a:srgbClr val="F5E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83552" y="4424213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3927" y="4424213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2019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4052" y="4424213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2020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84177" y="4424213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4304" y="4424213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2022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3802" y="4424213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43677" y="4424213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2017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45627" y="3962321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111%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97518" y="3962321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110%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54660" y="3962321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108%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32738" y="3962321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99%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01863" y="3962321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69%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99796" y="3920862"/>
            <a:ext cx="3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62228" y="3920862"/>
            <a:ext cx="3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24659" y="3920862"/>
            <a:ext cx="3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V="1">
            <a:off x="5013433" y="4120055"/>
            <a:ext cx="34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V="1">
            <a:off x="5969361" y="4135293"/>
            <a:ext cx="3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flipV="1">
            <a:off x="6931792" y="4135293"/>
            <a:ext cx="3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1456" y="215166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474 956,9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87114" y="182778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527 655,9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74554" y="166394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584 823,5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51920" y="141962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629 945,9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83509" y="153211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622 235,8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96817" y="230805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430 464,7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82011" y="247016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371 128,6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23120" y="3971976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86%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36243" y="3908086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1%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92575" y="3908086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31%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10276" y="3897816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14%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32240" y="4686992"/>
            <a:ext cx="152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План/прогноз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9428" y="147833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НДФЛ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stCxn id="41" idx="2"/>
            <a:endCxn id="41" idx="2"/>
          </p:cNvCxnSpPr>
          <p:nvPr/>
        </p:nvCxnSpPr>
        <p:spPr>
          <a:xfrm>
            <a:off x="1697540" y="24594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8" idx="0"/>
            <a:endCxn id="8" idx="0"/>
          </p:cNvCxnSpPr>
          <p:nvPr/>
        </p:nvCxnSpPr>
        <p:spPr>
          <a:xfrm>
            <a:off x="1681779" y="25553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1668780" y="1897380"/>
            <a:ext cx="5783580" cy="1028700"/>
          </a:xfrm>
          <a:custGeom>
            <a:avLst/>
            <a:gdLst>
              <a:gd name="connsiteX0" fmla="*/ 0 w 5783580"/>
              <a:gd name="connsiteY0" fmla="*/ 697230 h 1028700"/>
              <a:gd name="connsiteX1" fmla="*/ 1005840 w 5783580"/>
              <a:gd name="connsiteY1" fmla="*/ 377190 h 1028700"/>
              <a:gd name="connsiteX2" fmla="*/ 1943100 w 5783580"/>
              <a:gd name="connsiteY2" fmla="*/ 217170 h 1028700"/>
              <a:gd name="connsiteX3" fmla="*/ 2914650 w 5783580"/>
              <a:gd name="connsiteY3" fmla="*/ 0 h 1028700"/>
              <a:gd name="connsiteX4" fmla="*/ 3886200 w 5783580"/>
              <a:gd name="connsiteY4" fmla="*/ 91440 h 1028700"/>
              <a:gd name="connsiteX5" fmla="*/ 4846320 w 5783580"/>
              <a:gd name="connsiteY5" fmla="*/ 868680 h 1028700"/>
              <a:gd name="connsiteX6" fmla="*/ 5783580 w 5783580"/>
              <a:gd name="connsiteY6" fmla="*/ 1028700 h 1028700"/>
              <a:gd name="connsiteX7" fmla="*/ 5783580 w 5783580"/>
              <a:gd name="connsiteY7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3580" h="1028700">
                <a:moveTo>
                  <a:pt x="0" y="697230"/>
                </a:moveTo>
                <a:lnTo>
                  <a:pt x="1005840" y="377190"/>
                </a:lnTo>
                <a:lnTo>
                  <a:pt x="1943100" y="217170"/>
                </a:lnTo>
                <a:lnTo>
                  <a:pt x="2914650" y="0"/>
                </a:lnTo>
                <a:lnTo>
                  <a:pt x="3886200" y="91440"/>
                </a:lnTo>
                <a:lnTo>
                  <a:pt x="4846320" y="868680"/>
                </a:lnTo>
                <a:lnTo>
                  <a:pt x="5783580" y="1028700"/>
                </a:lnTo>
                <a:lnTo>
                  <a:pt x="5783580" y="1028700"/>
                </a:lnTo>
              </a:path>
            </a:pathLst>
          </a:cu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6281754" y="-417927"/>
            <a:ext cx="2048493" cy="189351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7557685" y="1129738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тыс. </a:t>
            </a:r>
            <a:r>
              <a:rPr lang="ru-RU" sz="1400" dirty="0" err="1">
                <a:latin typeface="Bahnschrift SemiBold" panose="020B0502040204020203" pitchFamily="34" charset="0"/>
              </a:rPr>
              <a:t>руб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0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0" y="0"/>
            <a:ext cx="9144000" cy="1203598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 rot="16200000" flipV="1">
            <a:off x="765013" y="1239299"/>
            <a:ext cx="407740" cy="1912091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 rot="16200000" flipV="1">
            <a:off x="708466" y="1912528"/>
            <a:ext cx="472533" cy="191437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 rot="16200000" flipV="1">
            <a:off x="722604" y="2493960"/>
            <a:ext cx="472533" cy="191776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 rot="16200000" flipV="1">
            <a:off x="725012" y="3679219"/>
            <a:ext cx="472533" cy="1922559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 rot="16200000" flipV="1">
            <a:off x="836599" y="2959368"/>
            <a:ext cx="472533" cy="2145738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 rot="5400000">
            <a:off x="4206859" y="-2960985"/>
            <a:ext cx="730285" cy="9144002"/>
          </a:xfrm>
          <a:prstGeom prst="rect">
            <a:avLst/>
          </a:prstGeom>
          <a:pattFill prst="ltUpDiag">
            <a:fgClr>
              <a:srgbClr val="97D2FF"/>
            </a:fgClr>
            <a:bgClr>
              <a:schemeClr val="bg1"/>
            </a:bgClr>
          </a:pattFill>
          <a:ln>
            <a:solidFill>
              <a:srgbClr val="007FD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3" name="TextBox 6"/>
          <p:cNvSpPr txBox="1"/>
          <p:nvPr/>
        </p:nvSpPr>
        <p:spPr>
          <a:xfrm>
            <a:off x="8204541" y="-20538"/>
            <a:ext cx="879580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16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9" y="1203599"/>
            <a:ext cx="561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Налоговые и неналоговые поступления в бюджет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268671" y="1491631"/>
            <a:ext cx="2599474" cy="471718"/>
            <a:chOff x="3726367" y="2123019"/>
            <a:chExt cx="2599474" cy="471718"/>
          </a:xfrm>
        </p:grpSpPr>
        <p:sp>
          <p:nvSpPr>
            <p:cNvPr id="6" name="TextBox 5"/>
            <p:cNvSpPr txBox="1"/>
            <p:nvPr/>
          </p:nvSpPr>
          <p:spPr>
            <a:xfrm>
              <a:off x="3726367" y="2133072"/>
              <a:ext cx="176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Bahnschrift SemiBold" panose="020B0502040204020203" pitchFamily="34" charset="0"/>
                </a:rPr>
                <a:t>1 045 008,0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flipV="1">
              <a:off x="5412794" y="2179238"/>
              <a:ext cx="353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Bahnschrift SemiBold" panose="020B0502040204020203" pitchFamily="34" charset="0"/>
                  <a:sym typeface="Wingdings" panose="05000000000000000000" pitchFamily="2" charset="2"/>
                </a:rPr>
                <a:t></a:t>
              </a:r>
              <a:endParaRPr lang="ru-RU" dirty="0">
                <a:latin typeface="Bahnschrift SemiBold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84641" y="2123019"/>
              <a:ext cx="64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Bahnschrift SemiBold" panose="020B0502040204020203" pitchFamily="34" charset="0"/>
                </a:rPr>
                <a:t>4%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 rot="16200000" flipV="1">
            <a:off x="2159043" y="2384312"/>
            <a:ext cx="472533" cy="979999"/>
          </a:xfrm>
          <a:prstGeom prst="rect">
            <a:avLst/>
          </a:prstGeom>
          <a:solidFill>
            <a:srgbClr val="2D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6200000" flipV="1">
            <a:off x="3494606" y="2223838"/>
            <a:ext cx="472533" cy="3616630"/>
          </a:xfrm>
          <a:prstGeom prst="rect">
            <a:avLst/>
          </a:prstGeom>
          <a:solidFill>
            <a:srgbClr val="008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6200000" flipV="1">
            <a:off x="2213692" y="2923884"/>
            <a:ext cx="472533" cy="1064412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912091" y="27064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hnschrift SemiBold" panose="020B0502040204020203" pitchFamily="34" charset="0"/>
              </a:rPr>
              <a:t>95 853,3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17751" y="326466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hnschrift SemiBold" panose="020B0502040204020203" pitchFamily="34" charset="0"/>
              </a:rPr>
              <a:t>100 339,0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22557" y="385280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hnschrift SemiBold" panose="020B0502040204020203" pitchFamily="34" charset="0"/>
              </a:rPr>
              <a:t>374 858,3</a:t>
            </a:r>
          </a:p>
        </p:txBody>
      </p:sp>
      <p:sp>
        <p:nvSpPr>
          <p:cNvPr id="27" name="Прямоугольник 26"/>
          <p:cNvSpPr/>
          <p:nvPr/>
        </p:nvSpPr>
        <p:spPr>
          <a:xfrm rot="16200000" flipV="1">
            <a:off x="5286694" y="1040098"/>
            <a:ext cx="472533" cy="7200803"/>
          </a:xfrm>
          <a:prstGeom prst="rect">
            <a:avLst/>
          </a:prstGeom>
          <a:solidFill>
            <a:srgbClr val="007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922561" y="444471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hnschrift SemiBold" panose="020B0502040204020203" pitchFamily="34" charset="0"/>
              </a:rPr>
              <a:t>430 464,7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35495" y="2083964"/>
            <a:ext cx="106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 19,7%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V="1">
            <a:off x="7636204" y="4507434"/>
            <a:ext cx="104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0901" y="2712077"/>
            <a:ext cx="109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 2,8%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94606" y="3271424"/>
            <a:ext cx="116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 48,9%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0113" y="3852803"/>
            <a:ext cx="144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 42,5%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39430" y="4507434"/>
            <a:ext cx="88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30,8%%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5417" y="2481158"/>
            <a:ext cx="1914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Доходы от использования</a:t>
            </a:r>
          </a:p>
          <a:p>
            <a:pPr algn="r"/>
            <a:r>
              <a:rPr lang="ru-RU" sz="1400" dirty="0"/>
              <a:t>имущества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12452" y="3200658"/>
            <a:ext cx="1914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Доходы от продажи</a:t>
            </a:r>
          </a:p>
          <a:p>
            <a:pPr algn="r"/>
            <a:r>
              <a:rPr lang="ru-RU" sz="1400" dirty="0"/>
              <a:t>активов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7086" y="3789964"/>
            <a:ext cx="192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Налоги на</a:t>
            </a:r>
          </a:p>
          <a:p>
            <a:pPr algn="r"/>
            <a:r>
              <a:rPr lang="ru-RU" sz="1400" dirty="0"/>
              <a:t>совокупный доход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1" y="4439545"/>
            <a:ext cx="192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НДФЛ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65367" y="2754908"/>
            <a:ext cx="176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Bahnschrift SemiBold" panose="020B0502040204020203" pitchFamily="34" charset="0"/>
              </a:rPr>
              <a:t>2021</a:t>
            </a:r>
          </a:p>
        </p:txBody>
      </p:sp>
      <p:sp>
        <p:nvSpPr>
          <p:cNvPr id="48" name="TextBox 47"/>
          <p:cNvSpPr txBox="1"/>
          <p:nvPr/>
        </p:nvSpPr>
        <p:spPr>
          <a:xfrm flipV="1">
            <a:off x="6559114" y="2130410"/>
            <a:ext cx="35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sz="1200" dirty="0">
              <a:latin typeface="Bahnschrift SemiBold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63235" y="2117801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 прирост к 2020</a:t>
            </a:r>
            <a:endParaRPr lang="ru-RU" sz="1200" dirty="0">
              <a:latin typeface="Bahnschrift SemiBold" panose="020B0502040204020203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6281754" y="-433969"/>
            <a:ext cx="2048493" cy="18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46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0" y="0"/>
            <a:ext cx="9144000" cy="120359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 rot="5400000">
            <a:off x="3337812" y="-282619"/>
            <a:ext cx="2477890" cy="7551327"/>
          </a:xfrm>
          <a:prstGeom prst="rect">
            <a:avLst/>
          </a:prstGeom>
          <a:pattFill prst="ltUpDiag">
            <a:fgClr>
              <a:srgbClr val="97D2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3" name="TextBox 6"/>
          <p:cNvSpPr txBox="1"/>
          <p:nvPr/>
        </p:nvSpPr>
        <p:spPr>
          <a:xfrm>
            <a:off x="8172400" y="-10391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17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838" y="2547793"/>
            <a:ext cx="176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7FDE"/>
                </a:solidFill>
                <a:latin typeface="Bahnschrift SemiBold" panose="020B0502040204020203" pitchFamily="34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838" y="3289127"/>
            <a:ext cx="176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E4D4C5"/>
                </a:solidFill>
                <a:latin typeface="Bahnschrift SemiBold" panose="020B0502040204020203" pitchFamily="34" charset="0"/>
              </a:rPr>
              <a:t>32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811" y="3443015"/>
            <a:ext cx="235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Заседаний комиссии МО Кировского МР 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810" y="2742680"/>
            <a:ext cx="235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Заседаний комиссии Кировского МР ЛО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5060" y="280423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Bahnschrift SemiBold" panose="020B0502040204020203" pitchFamily="34" charset="0"/>
              </a:rPr>
              <a:t>54 013,7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5060" y="344301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Bahnschrift SemiBold" panose="020B0502040204020203" pitchFamily="34" charset="0"/>
              </a:rPr>
              <a:t>20 525,2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1204" y="282069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 в 2,9 раза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34930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 в 2,9 раза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262" y="1890897"/>
            <a:ext cx="749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Результаты работы комиссии по неплатежам за 2021 год: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1368" y="1468290"/>
            <a:ext cx="1778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Всего недоимка: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7790" y="147551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Bahnschrift SemiBold" panose="020B0502040204020203" pitchFamily="34" charset="0"/>
              </a:rPr>
              <a:t>58 062,8</a:t>
            </a:r>
          </a:p>
        </p:txBody>
      </p:sp>
      <p:sp>
        <p:nvSpPr>
          <p:cNvPr id="15" name="TextBox 14"/>
          <p:cNvSpPr txBox="1"/>
          <p:nvPr/>
        </p:nvSpPr>
        <p:spPr>
          <a:xfrm flipV="1">
            <a:off x="7715156" y="1537529"/>
            <a:ext cx="46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3179" y="1475515"/>
            <a:ext cx="5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1%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45612" y="1302960"/>
            <a:ext cx="3247764" cy="25198"/>
          </a:xfrm>
          <a:prstGeom prst="line">
            <a:avLst/>
          </a:prstGeom>
          <a:ln w="38100">
            <a:solidFill>
              <a:srgbClr val="0077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6281754" y="-433969"/>
            <a:ext cx="2048493" cy="189351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117730" y="1188004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тыс. </a:t>
            </a:r>
            <a:r>
              <a:rPr lang="ru-RU" sz="1400" dirty="0" err="1">
                <a:latin typeface="Bahnschrift SemiBold" panose="020B0502040204020203" pitchFamily="34" charset="0"/>
              </a:rPr>
              <a:t>руб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3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3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2133167"/>
            <a:ext cx="409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Исполнение расходной</a:t>
            </a:r>
          </a:p>
          <a:p>
            <a:r>
              <a:rPr lang="ru-RU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части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8207569" y="-58615"/>
            <a:ext cx="9716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latin typeface="Yanonne Kaffeesatz Regular"/>
              </a:rPr>
              <a:t>18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51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0" y="0"/>
            <a:ext cx="9144000" cy="1203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4" t="61993" r="14958" b="1"/>
          <a:stretch/>
        </p:blipFill>
        <p:spPr>
          <a:xfrm rot="19898967" flipH="1" flipV="1">
            <a:off x="6098045" y="2799973"/>
            <a:ext cx="1658582" cy="75784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 rot="5400000">
            <a:off x="4364924" y="-2927408"/>
            <a:ext cx="414156" cy="9144002"/>
          </a:xfrm>
          <a:prstGeom prst="rect">
            <a:avLst/>
          </a:prstGeom>
          <a:pattFill prst="ltUpDiag">
            <a:fgClr>
              <a:srgbClr val="97D2FF"/>
            </a:fgClr>
            <a:bgClr>
              <a:schemeClr val="bg1"/>
            </a:bgClr>
          </a:pattFill>
          <a:ln>
            <a:solidFill>
              <a:srgbClr val="007FD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3" name="TextBox 6"/>
          <p:cNvSpPr txBox="1"/>
          <p:nvPr/>
        </p:nvSpPr>
        <p:spPr>
          <a:xfrm>
            <a:off x="8172400" y="0"/>
            <a:ext cx="86491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19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 flipV="1">
            <a:off x="4839791" y="866803"/>
            <a:ext cx="472533" cy="7200803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200000" flipV="1">
            <a:off x="1377959" y="3687376"/>
            <a:ext cx="472533" cy="277139"/>
          </a:xfrm>
          <a:prstGeom prst="rect">
            <a:avLst/>
          </a:prstGeom>
          <a:solidFill>
            <a:srgbClr val="008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 flipV="1">
            <a:off x="1262249" y="3161827"/>
            <a:ext cx="472533" cy="45719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6200000" flipV="1">
            <a:off x="1270947" y="2511869"/>
            <a:ext cx="472533" cy="63117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5195" y="4265543"/>
            <a:ext cx="137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Bahnschrift SemiBold" panose="020B0502040204020203" pitchFamily="34" charset="0"/>
              </a:rPr>
              <a:t>3 008 501</a:t>
            </a:r>
            <a:r>
              <a:rPr lang="ru-RU" b="1" dirty="0">
                <a:latin typeface="Bahnschrift SemiBold" panose="020B0502040204020203" pitchFamily="34" charset="0"/>
              </a:rPr>
              <a:t>,6</a:t>
            </a:r>
            <a:r>
              <a:rPr lang="en-US" b="1" dirty="0">
                <a:latin typeface="Bahnschrift SemiBold" panose="020B0502040204020203" pitchFamily="34" charset="0"/>
              </a:rPr>
              <a:t> </a:t>
            </a:r>
            <a:endParaRPr lang="ru-RU" b="1" dirty="0">
              <a:latin typeface="Bahnschrift SemiBold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644559"/>
            <a:ext cx="12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Bahnschrift SemiBold" panose="020B0502040204020203" pitchFamily="34" charset="0"/>
              </a:rPr>
              <a:t>71 094,0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097" y="3011915"/>
            <a:ext cx="12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Bahnschrift SemiBold" panose="020B0502040204020203" pitchFamily="34" charset="0"/>
              </a:rPr>
              <a:t>8 057,0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096" y="2344622"/>
            <a:ext cx="12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Bahnschrift SemiBold" panose="020B0502040204020203" pitchFamily="34" charset="0"/>
              </a:rPr>
              <a:t>12 843,1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80" y="4296320"/>
            <a:ext cx="5253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Bahnschrift SemiBold" panose="020B0502040204020203" pitchFamily="34" charset="0"/>
              </a:rPr>
              <a:t>Муниципальные программы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80" y="3666519"/>
            <a:ext cx="6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АИП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1680" y="3025009"/>
            <a:ext cx="325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Bahnschrift SemiBold" panose="020B0502040204020203" pitchFamily="34" charset="0"/>
              </a:rPr>
              <a:t>Реализация указа президента №204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1680" y="2384000"/>
            <a:ext cx="325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Bahnschrift SemiBold" panose="020B0502040204020203" pitchFamily="34" charset="0"/>
              </a:rPr>
              <a:t>Национальные проекты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2152" y="2575597"/>
            <a:ext cx="73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0,4%</a:t>
            </a:r>
            <a:endParaRPr lang="ru-RU" dirty="0">
              <a:solidFill>
                <a:schemeClr val="bg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152" y="3237819"/>
            <a:ext cx="73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0,2%</a:t>
            </a:r>
            <a:endParaRPr lang="ru-RU" dirty="0">
              <a:solidFill>
                <a:schemeClr val="bg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152" y="3837964"/>
            <a:ext cx="741623" cy="37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2,1%</a:t>
            </a:r>
            <a:endParaRPr lang="ru-RU" dirty="0">
              <a:solidFill>
                <a:schemeClr val="bg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2152" y="4506674"/>
            <a:ext cx="86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88,2%</a:t>
            </a:r>
            <a:endParaRPr lang="ru-RU" dirty="0">
              <a:solidFill>
                <a:schemeClr val="bg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7279" y="2275007"/>
            <a:ext cx="2567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Bahnschrift SemiBold" panose="020B0502040204020203" pitchFamily="34" charset="0"/>
              </a:rPr>
              <a:t>3 </a:t>
            </a:r>
            <a:r>
              <a:rPr lang="ru-RU" sz="3200" b="1" dirty="0">
                <a:latin typeface="Bahnschrift SemiBold" panose="020B0502040204020203" pitchFamily="34" charset="0"/>
              </a:rPr>
              <a:t>409 699,0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7574" y="2643758"/>
            <a:ext cx="137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ahnschrift SemiBold" panose="020B0502040204020203" pitchFamily="34" charset="0"/>
              </a:rPr>
              <a:t>из них: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557685" y="1129738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тыс. </a:t>
            </a:r>
            <a:r>
              <a:rPr lang="ru-RU" sz="1400" dirty="0" err="1">
                <a:latin typeface="Bahnschrift SemiBold" panose="020B0502040204020203" pitchFamily="34" charset="0"/>
              </a:rPr>
              <a:t>руб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38434" y="1390005"/>
            <a:ext cx="561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Расходы</a:t>
            </a:r>
            <a:endParaRPr lang="ru-RU" sz="2400" dirty="0">
              <a:latin typeface="Bahnschrift SemiBold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39952" y="1948868"/>
            <a:ext cx="561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Исполнено за 2021 год:</a:t>
            </a:r>
            <a:endParaRPr lang="ru-RU" sz="2400" dirty="0">
              <a:latin typeface="Bahnschrift SemiBold" panose="020B0502040204020203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284676" y="2380632"/>
            <a:ext cx="3247764" cy="25198"/>
          </a:xfrm>
          <a:prstGeom prst="line">
            <a:avLst/>
          </a:prstGeom>
          <a:ln w="38100">
            <a:solidFill>
              <a:srgbClr val="0077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51" b="34600"/>
          <a:stretch/>
        </p:blipFill>
        <p:spPr>
          <a:xfrm>
            <a:off x="6372200" y="-180596"/>
            <a:ext cx="1710183" cy="13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2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-16903" y="6237"/>
            <a:ext cx="9144000" cy="1203598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8316417" y="-25400"/>
            <a:ext cx="522784" cy="1179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2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189807" y="1255202"/>
            <a:ext cx="4666426" cy="3888298"/>
          </a:xfrm>
          <a:custGeom>
            <a:avLst/>
            <a:gdLst>
              <a:gd name="connsiteX0" fmla="*/ 1397000 w 7200900"/>
              <a:gd name="connsiteY0" fmla="*/ 0 h 5283200"/>
              <a:gd name="connsiteX1" fmla="*/ 1397000 w 7200900"/>
              <a:gd name="connsiteY1" fmla="*/ 0 h 5283200"/>
              <a:gd name="connsiteX2" fmla="*/ 1549400 w 7200900"/>
              <a:gd name="connsiteY2" fmla="*/ 101600 h 5283200"/>
              <a:gd name="connsiteX3" fmla="*/ 1587500 w 7200900"/>
              <a:gd name="connsiteY3" fmla="*/ 114300 h 5283200"/>
              <a:gd name="connsiteX4" fmla="*/ 1689100 w 7200900"/>
              <a:gd name="connsiteY4" fmla="*/ 203200 h 5283200"/>
              <a:gd name="connsiteX5" fmla="*/ 1892300 w 7200900"/>
              <a:gd name="connsiteY5" fmla="*/ 241300 h 5283200"/>
              <a:gd name="connsiteX6" fmla="*/ 1930400 w 7200900"/>
              <a:gd name="connsiteY6" fmla="*/ 254000 h 5283200"/>
              <a:gd name="connsiteX7" fmla="*/ 2006600 w 7200900"/>
              <a:gd name="connsiteY7" fmla="*/ 317500 h 5283200"/>
              <a:gd name="connsiteX8" fmla="*/ 2095500 w 7200900"/>
              <a:gd name="connsiteY8" fmla="*/ 330200 h 5283200"/>
              <a:gd name="connsiteX9" fmla="*/ 2146300 w 7200900"/>
              <a:gd name="connsiteY9" fmla="*/ 393700 h 5283200"/>
              <a:gd name="connsiteX10" fmla="*/ 2197100 w 7200900"/>
              <a:gd name="connsiteY10" fmla="*/ 469900 h 5283200"/>
              <a:gd name="connsiteX11" fmla="*/ 2209800 w 7200900"/>
              <a:gd name="connsiteY11" fmla="*/ 508000 h 5283200"/>
              <a:gd name="connsiteX12" fmla="*/ 2247900 w 7200900"/>
              <a:gd name="connsiteY12" fmla="*/ 546100 h 5283200"/>
              <a:gd name="connsiteX13" fmla="*/ 2273300 w 7200900"/>
              <a:gd name="connsiteY13" fmla="*/ 584200 h 5283200"/>
              <a:gd name="connsiteX14" fmla="*/ 2311400 w 7200900"/>
              <a:gd name="connsiteY14" fmla="*/ 596900 h 5283200"/>
              <a:gd name="connsiteX15" fmla="*/ 2349500 w 7200900"/>
              <a:gd name="connsiteY15" fmla="*/ 622300 h 5283200"/>
              <a:gd name="connsiteX16" fmla="*/ 2387600 w 7200900"/>
              <a:gd name="connsiteY16" fmla="*/ 698500 h 5283200"/>
              <a:gd name="connsiteX17" fmla="*/ 2413000 w 7200900"/>
              <a:gd name="connsiteY17" fmla="*/ 774700 h 5283200"/>
              <a:gd name="connsiteX18" fmla="*/ 2463800 w 7200900"/>
              <a:gd name="connsiteY18" fmla="*/ 850900 h 5283200"/>
              <a:gd name="connsiteX19" fmla="*/ 2501900 w 7200900"/>
              <a:gd name="connsiteY19" fmla="*/ 965200 h 5283200"/>
              <a:gd name="connsiteX20" fmla="*/ 2514600 w 7200900"/>
              <a:gd name="connsiteY20" fmla="*/ 1003300 h 5283200"/>
              <a:gd name="connsiteX21" fmla="*/ 2527300 w 7200900"/>
              <a:gd name="connsiteY21" fmla="*/ 1041400 h 5283200"/>
              <a:gd name="connsiteX22" fmla="*/ 2540000 w 7200900"/>
              <a:gd name="connsiteY22" fmla="*/ 1282700 h 5283200"/>
              <a:gd name="connsiteX23" fmla="*/ 2552700 w 7200900"/>
              <a:gd name="connsiteY23" fmla="*/ 1320800 h 5283200"/>
              <a:gd name="connsiteX24" fmla="*/ 2590800 w 7200900"/>
              <a:gd name="connsiteY24" fmla="*/ 1346200 h 5283200"/>
              <a:gd name="connsiteX25" fmla="*/ 2654300 w 7200900"/>
              <a:gd name="connsiteY25" fmla="*/ 1409700 h 5283200"/>
              <a:gd name="connsiteX26" fmla="*/ 2679700 w 7200900"/>
              <a:gd name="connsiteY26" fmla="*/ 1447800 h 5283200"/>
              <a:gd name="connsiteX27" fmla="*/ 2743200 w 7200900"/>
              <a:gd name="connsiteY27" fmla="*/ 1524000 h 5283200"/>
              <a:gd name="connsiteX28" fmla="*/ 2768600 w 7200900"/>
              <a:gd name="connsiteY28" fmla="*/ 1600200 h 5283200"/>
              <a:gd name="connsiteX29" fmla="*/ 2781300 w 7200900"/>
              <a:gd name="connsiteY29" fmla="*/ 1638300 h 5283200"/>
              <a:gd name="connsiteX30" fmla="*/ 2794000 w 7200900"/>
              <a:gd name="connsiteY30" fmla="*/ 1676400 h 5283200"/>
              <a:gd name="connsiteX31" fmla="*/ 2819400 w 7200900"/>
              <a:gd name="connsiteY31" fmla="*/ 1714500 h 5283200"/>
              <a:gd name="connsiteX32" fmla="*/ 2844800 w 7200900"/>
              <a:gd name="connsiteY32" fmla="*/ 1790700 h 5283200"/>
              <a:gd name="connsiteX33" fmla="*/ 2857500 w 7200900"/>
              <a:gd name="connsiteY33" fmla="*/ 1828800 h 5283200"/>
              <a:gd name="connsiteX34" fmla="*/ 2895600 w 7200900"/>
              <a:gd name="connsiteY34" fmla="*/ 1943100 h 5283200"/>
              <a:gd name="connsiteX35" fmla="*/ 2908300 w 7200900"/>
              <a:gd name="connsiteY35" fmla="*/ 1981200 h 5283200"/>
              <a:gd name="connsiteX36" fmla="*/ 2933700 w 7200900"/>
              <a:gd name="connsiteY36" fmla="*/ 2070100 h 5283200"/>
              <a:gd name="connsiteX37" fmla="*/ 2971800 w 7200900"/>
              <a:gd name="connsiteY37" fmla="*/ 2108200 h 5283200"/>
              <a:gd name="connsiteX38" fmla="*/ 2984500 w 7200900"/>
              <a:gd name="connsiteY38" fmla="*/ 2146300 h 5283200"/>
              <a:gd name="connsiteX39" fmla="*/ 3009900 w 7200900"/>
              <a:gd name="connsiteY39" fmla="*/ 2184400 h 5283200"/>
              <a:gd name="connsiteX40" fmla="*/ 2997200 w 7200900"/>
              <a:gd name="connsiteY40" fmla="*/ 2247900 h 5283200"/>
              <a:gd name="connsiteX41" fmla="*/ 3022600 w 7200900"/>
              <a:gd name="connsiteY41" fmla="*/ 2374900 h 5283200"/>
              <a:gd name="connsiteX42" fmla="*/ 3048000 w 7200900"/>
              <a:gd name="connsiteY42" fmla="*/ 2413000 h 5283200"/>
              <a:gd name="connsiteX43" fmla="*/ 3048000 w 7200900"/>
              <a:gd name="connsiteY43" fmla="*/ 2489200 h 5283200"/>
              <a:gd name="connsiteX44" fmla="*/ 3124200 w 7200900"/>
              <a:gd name="connsiteY44" fmla="*/ 2476500 h 5283200"/>
              <a:gd name="connsiteX45" fmla="*/ 3175000 w 7200900"/>
              <a:gd name="connsiteY45" fmla="*/ 2489200 h 5283200"/>
              <a:gd name="connsiteX46" fmla="*/ 3200400 w 7200900"/>
              <a:gd name="connsiteY46" fmla="*/ 2527300 h 5283200"/>
              <a:gd name="connsiteX47" fmla="*/ 3276600 w 7200900"/>
              <a:gd name="connsiteY47" fmla="*/ 2552700 h 5283200"/>
              <a:gd name="connsiteX48" fmla="*/ 3365500 w 7200900"/>
              <a:gd name="connsiteY48" fmla="*/ 2527300 h 5283200"/>
              <a:gd name="connsiteX49" fmla="*/ 3441700 w 7200900"/>
              <a:gd name="connsiteY49" fmla="*/ 2463800 h 5283200"/>
              <a:gd name="connsiteX50" fmla="*/ 3429000 w 7200900"/>
              <a:gd name="connsiteY50" fmla="*/ 2400300 h 5283200"/>
              <a:gd name="connsiteX51" fmla="*/ 3416300 w 7200900"/>
              <a:gd name="connsiteY51" fmla="*/ 2362200 h 5283200"/>
              <a:gd name="connsiteX52" fmla="*/ 3429000 w 7200900"/>
              <a:gd name="connsiteY52" fmla="*/ 2286000 h 5283200"/>
              <a:gd name="connsiteX53" fmla="*/ 3454400 w 7200900"/>
              <a:gd name="connsiteY53" fmla="*/ 2247900 h 5283200"/>
              <a:gd name="connsiteX54" fmla="*/ 3492500 w 7200900"/>
              <a:gd name="connsiteY54" fmla="*/ 2235200 h 5283200"/>
              <a:gd name="connsiteX55" fmla="*/ 3505200 w 7200900"/>
              <a:gd name="connsiteY55" fmla="*/ 2197100 h 5283200"/>
              <a:gd name="connsiteX56" fmla="*/ 3454400 w 7200900"/>
              <a:gd name="connsiteY56" fmla="*/ 2120900 h 5283200"/>
              <a:gd name="connsiteX57" fmla="*/ 3467100 w 7200900"/>
              <a:gd name="connsiteY57" fmla="*/ 2082800 h 5283200"/>
              <a:gd name="connsiteX58" fmla="*/ 3543300 w 7200900"/>
              <a:gd name="connsiteY58" fmla="*/ 2019300 h 5283200"/>
              <a:gd name="connsiteX59" fmla="*/ 3556000 w 7200900"/>
              <a:gd name="connsiteY59" fmla="*/ 1981200 h 5283200"/>
              <a:gd name="connsiteX60" fmla="*/ 3632200 w 7200900"/>
              <a:gd name="connsiteY60" fmla="*/ 1930400 h 5283200"/>
              <a:gd name="connsiteX61" fmla="*/ 3708400 w 7200900"/>
              <a:gd name="connsiteY61" fmla="*/ 1968500 h 5283200"/>
              <a:gd name="connsiteX62" fmla="*/ 3746500 w 7200900"/>
              <a:gd name="connsiteY62" fmla="*/ 1981200 h 5283200"/>
              <a:gd name="connsiteX63" fmla="*/ 3860800 w 7200900"/>
              <a:gd name="connsiteY63" fmla="*/ 1917700 h 5283200"/>
              <a:gd name="connsiteX64" fmla="*/ 3911600 w 7200900"/>
              <a:gd name="connsiteY64" fmla="*/ 1993900 h 5283200"/>
              <a:gd name="connsiteX65" fmla="*/ 3949700 w 7200900"/>
              <a:gd name="connsiteY65" fmla="*/ 2070100 h 5283200"/>
              <a:gd name="connsiteX66" fmla="*/ 3987800 w 7200900"/>
              <a:gd name="connsiteY66" fmla="*/ 2108200 h 5283200"/>
              <a:gd name="connsiteX67" fmla="*/ 4064000 w 7200900"/>
              <a:gd name="connsiteY67" fmla="*/ 2133600 h 5283200"/>
              <a:gd name="connsiteX68" fmla="*/ 4140200 w 7200900"/>
              <a:gd name="connsiteY68" fmla="*/ 2108200 h 5283200"/>
              <a:gd name="connsiteX69" fmla="*/ 4216400 w 7200900"/>
              <a:gd name="connsiteY69" fmla="*/ 2057400 h 5283200"/>
              <a:gd name="connsiteX70" fmla="*/ 4292600 w 7200900"/>
              <a:gd name="connsiteY70" fmla="*/ 1993900 h 5283200"/>
              <a:gd name="connsiteX71" fmla="*/ 4330700 w 7200900"/>
              <a:gd name="connsiteY71" fmla="*/ 1917700 h 5283200"/>
              <a:gd name="connsiteX72" fmla="*/ 4343400 w 7200900"/>
              <a:gd name="connsiteY72" fmla="*/ 1879600 h 5283200"/>
              <a:gd name="connsiteX73" fmla="*/ 4356100 w 7200900"/>
              <a:gd name="connsiteY73" fmla="*/ 1790700 h 5283200"/>
              <a:gd name="connsiteX74" fmla="*/ 4432300 w 7200900"/>
              <a:gd name="connsiteY74" fmla="*/ 1752600 h 5283200"/>
              <a:gd name="connsiteX75" fmla="*/ 4470400 w 7200900"/>
              <a:gd name="connsiteY75" fmla="*/ 1727200 h 5283200"/>
              <a:gd name="connsiteX76" fmla="*/ 4483100 w 7200900"/>
              <a:gd name="connsiteY76" fmla="*/ 1651000 h 5283200"/>
              <a:gd name="connsiteX77" fmla="*/ 4406900 w 7200900"/>
              <a:gd name="connsiteY77" fmla="*/ 1600200 h 5283200"/>
              <a:gd name="connsiteX78" fmla="*/ 4394200 w 7200900"/>
              <a:gd name="connsiteY78" fmla="*/ 1562100 h 5283200"/>
              <a:gd name="connsiteX79" fmla="*/ 4368800 w 7200900"/>
              <a:gd name="connsiteY79" fmla="*/ 1524000 h 5283200"/>
              <a:gd name="connsiteX80" fmla="*/ 4432300 w 7200900"/>
              <a:gd name="connsiteY80" fmla="*/ 1435100 h 5283200"/>
              <a:gd name="connsiteX81" fmla="*/ 4521200 w 7200900"/>
              <a:gd name="connsiteY81" fmla="*/ 1447800 h 5283200"/>
              <a:gd name="connsiteX82" fmla="*/ 4597400 w 7200900"/>
              <a:gd name="connsiteY82" fmla="*/ 1473200 h 5283200"/>
              <a:gd name="connsiteX83" fmla="*/ 4673600 w 7200900"/>
              <a:gd name="connsiteY83" fmla="*/ 1435100 h 5283200"/>
              <a:gd name="connsiteX84" fmla="*/ 4699000 w 7200900"/>
              <a:gd name="connsiteY84" fmla="*/ 1397000 h 5283200"/>
              <a:gd name="connsiteX85" fmla="*/ 4686300 w 7200900"/>
              <a:gd name="connsiteY85" fmla="*/ 1282700 h 5283200"/>
              <a:gd name="connsiteX86" fmla="*/ 4673600 w 7200900"/>
              <a:gd name="connsiteY86" fmla="*/ 1244600 h 5283200"/>
              <a:gd name="connsiteX87" fmla="*/ 4686300 w 7200900"/>
              <a:gd name="connsiteY87" fmla="*/ 1079500 h 5283200"/>
              <a:gd name="connsiteX88" fmla="*/ 4711700 w 7200900"/>
              <a:gd name="connsiteY88" fmla="*/ 1041400 h 5283200"/>
              <a:gd name="connsiteX89" fmla="*/ 4902200 w 7200900"/>
              <a:gd name="connsiteY89" fmla="*/ 1028700 h 5283200"/>
              <a:gd name="connsiteX90" fmla="*/ 4953000 w 7200900"/>
              <a:gd name="connsiteY90" fmla="*/ 977900 h 5283200"/>
              <a:gd name="connsiteX91" fmla="*/ 4927600 w 7200900"/>
              <a:gd name="connsiteY91" fmla="*/ 901700 h 5283200"/>
              <a:gd name="connsiteX92" fmla="*/ 4940300 w 7200900"/>
              <a:gd name="connsiteY92" fmla="*/ 863600 h 5283200"/>
              <a:gd name="connsiteX93" fmla="*/ 5016500 w 7200900"/>
              <a:gd name="connsiteY93" fmla="*/ 825500 h 5283200"/>
              <a:gd name="connsiteX94" fmla="*/ 5092700 w 7200900"/>
              <a:gd name="connsiteY94" fmla="*/ 774700 h 5283200"/>
              <a:gd name="connsiteX95" fmla="*/ 5105400 w 7200900"/>
              <a:gd name="connsiteY95" fmla="*/ 736600 h 5283200"/>
              <a:gd name="connsiteX96" fmla="*/ 5118100 w 7200900"/>
              <a:gd name="connsiteY96" fmla="*/ 635000 h 5283200"/>
              <a:gd name="connsiteX97" fmla="*/ 5194300 w 7200900"/>
              <a:gd name="connsiteY97" fmla="*/ 596900 h 5283200"/>
              <a:gd name="connsiteX98" fmla="*/ 5232400 w 7200900"/>
              <a:gd name="connsiteY98" fmla="*/ 609600 h 5283200"/>
              <a:gd name="connsiteX99" fmla="*/ 5321300 w 7200900"/>
              <a:gd name="connsiteY99" fmla="*/ 698500 h 5283200"/>
              <a:gd name="connsiteX100" fmla="*/ 5448300 w 7200900"/>
              <a:gd name="connsiteY100" fmla="*/ 673100 h 5283200"/>
              <a:gd name="connsiteX101" fmla="*/ 5486400 w 7200900"/>
              <a:gd name="connsiteY101" fmla="*/ 660400 h 5283200"/>
              <a:gd name="connsiteX102" fmla="*/ 5562600 w 7200900"/>
              <a:gd name="connsiteY102" fmla="*/ 596900 h 5283200"/>
              <a:gd name="connsiteX103" fmla="*/ 5588000 w 7200900"/>
              <a:gd name="connsiteY103" fmla="*/ 558800 h 5283200"/>
              <a:gd name="connsiteX104" fmla="*/ 5600700 w 7200900"/>
              <a:gd name="connsiteY104" fmla="*/ 520700 h 5283200"/>
              <a:gd name="connsiteX105" fmla="*/ 5588000 w 7200900"/>
              <a:gd name="connsiteY105" fmla="*/ 469900 h 5283200"/>
              <a:gd name="connsiteX106" fmla="*/ 5511800 w 7200900"/>
              <a:gd name="connsiteY106" fmla="*/ 431800 h 5283200"/>
              <a:gd name="connsiteX107" fmla="*/ 5473700 w 7200900"/>
              <a:gd name="connsiteY107" fmla="*/ 406400 h 5283200"/>
              <a:gd name="connsiteX108" fmla="*/ 5384800 w 7200900"/>
              <a:gd name="connsiteY108" fmla="*/ 431800 h 5283200"/>
              <a:gd name="connsiteX109" fmla="*/ 5308600 w 7200900"/>
              <a:gd name="connsiteY109" fmla="*/ 482600 h 5283200"/>
              <a:gd name="connsiteX110" fmla="*/ 5270500 w 7200900"/>
              <a:gd name="connsiteY110" fmla="*/ 469900 h 5283200"/>
              <a:gd name="connsiteX111" fmla="*/ 5207000 w 7200900"/>
              <a:gd name="connsiteY111" fmla="*/ 406400 h 5283200"/>
              <a:gd name="connsiteX112" fmla="*/ 5181600 w 7200900"/>
              <a:gd name="connsiteY112" fmla="*/ 330200 h 5283200"/>
              <a:gd name="connsiteX113" fmla="*/ 5194300 w 7200900"/>
              <a:gd name="connsiteY113" fmla="*/ 228600 h 5283200"/>
              <a:gd name="connsiteX114" fmla="*/ 5232400 w 7200900"/>
              <a:gd name="connsiteY114" fmla="*/ 190500 h 5283200"/>
              <a:gd name="connsiteX115" fmla="*/ 5270500 w 7200900"/>
              <a:gd name="connsiteY115" fmla="*/ 165100 h 5283200"/>
              <a:gd name="connsiteX116" fmla="*/ 5384800 w 7200900"/>
              <a:gd name="connsiteY116" fmla="*/ 139700 h 5283200"/>
              <a:gd name="connsiteX117" fmla="*/ 5473700 w 7200900"/>
              <a:gd name="connsiteY117" fmla="*/ 152400 h 5283200"/>
              <a:gd name="connsiteX118" fmla="*/ 5549900 w 7200900"/>
              <a:gd name="connsiteY118" fmla="*/ 177800 h 5283200"/>
              <a:gd name="connsiteX119" fmla="*/ 5638800 w 7200900"/>
              <a:gd name="connsiteY119" fmla="*/ 165100 h 5283200"/>
              <a:gd name="connsiteX120" fmla="*/ 5765800 w 7200900"/>
              <a:gd name="connsiteY120" fmla="*/ 88900 h 5283200"/>
              <a:gd name="connsiteX121" fmla="*/ 5803900 w 7200900"/>
              <a:gd name="connsiteY121" fmla="*/ 76200 h 5283200"/>
              <a:gd name="connsiteX122" fmla="*/ 5854700 w 7200900"/>
              <a:gd name="connsiteY122" fmla="*/ 88900 h 5283200"/>
              <a:gd name="connsiteX123" fmla="*/ 5905500 w 7200900"/>
              <a:gd name="connsiteY123" fmla="*/ 165100 h 5283200"/>
              <a:gd name="connsiteX124" fmla="*/ 5930900 w 7200900"/>
              <a:gd name="connsiteY124" fmla="*/ 203200 h 5283200"/>
              <a:gd name="connsiteX125" fmla="*/ 5956300 w 7200900"/>
              <a:gd name="connsiteY125" fmla="*/ 279400 h 5283200"/>
              <a:gd name="connsiteX126" fmla="*/ 5969000 w 7200900"/>
              <a:gd name="connsiteY126" fmla="*/ 317500 h 5283200"/>
              <a:gd name="connsiteX127" fmla="*/ 6007100 w 7200900"/>
              <a:gd name="connsiteY127" fmla="*/ 330200 h 5283200"/>
              <a:gd name="connsiteX128" fmla="*/ 6083300 w 7200900"/>
              <a:gd name="connsiteY128" fmla="*/ 279400 h 5283200"/>
              <a:gd name="connsiteX129" fmla="*/ 6108700 w 7200900"/>
              <a:gd name="connsiteY129" fmla="*/ 203200 h 5283200"/>
              <a:gd name="connsiteX130" fmla="*/ 6096000 w 7200900"/>
              <a:gd name="connsiteY130" fmla="*/ 165100 h 5283200"/>
              <a:gd name="connsiteX131" fmla="*/ 6108700 w 7200900"/>
              <a:gd name="connsiteY131" fmla="*/ 127000 h 5283200"/>
              <a:gd name="connsiteX132" fmla="*/ 6146800 w 7200900"/>
              <a:gd name="connsiteY132" fmla="*/ 88900 h 5283200"/>
              <a:gd name="connsiteX133" fmla="*/ 6184900 w 7200900"/>
              <a:gd name="connsiteY133" fmla="*/ 76200 h 5283200"/>
              <a:gd name="connsiteX134" fmla="*/ 6350000 w 7200900"/>
              <a:gd name="connsiteY134" fmla="*/ 63500 h 5283200"/>
              <a:gd name="connsiteX135" fmla="*/ 6438900 w 7200900"/>
              <a:gd name="connsiteY135" fmla="*/ 38100 h 5283200"/>
              <a:gd name="connsiteX136" fmla="*/ 6527800 w 7200900"/>
              <a:gd name="connsiteY136" fmla="*/ 25400 h 5283200"/>
              <a:gd name="connsiteX137" fmla="*/ 6629400 w 7200900"/>
              <a:gd name="connsiteY137" fmla="*/ 25400 h 5283200"/>
              <a:gd name="connsiteX138" fmla="*/ 6654800 w 7200900"/>
              <a:gd name="connsiteY138" fmla="*/ 63500 h 5283200"/>
              <a:gd name="connsiteX139" fmla="*/ 6692900 w 7200900"/>
              <a:gd name="connsiteY139" fmla="*/ 88900 h 5283200"/>
              <a:gd name="connsiteX140" fmla="*/ 6769100 w 7200900"/>
              <a:gd name="connsiteY140" fmla="*/ 114300 h 5283200"/>
              <a:gd name="connsiteX141" fmla="*/ 6858000 w 7200900"/>
              <a:gd name="connsiteY141" fmla="*/ 101600 h 5283200"/>
              <a:gd name="connsiteX142" fmla="*/ 6870700 w 7200900"/>
              <a:gd name="connsiteY142" fmla="*/ 139700 h 5283200"/>
              <a:gd name="connsiteX143" fmla="*/ 6845300 w 7200900"/>
              <a:gd name="connsiteY143" fmla="*/ 215900 h 5283200"/>
              <a:gd name="connsiteX144" fmla="*/ 6908800 w 7200900"/>
              <a:gd name="connsiteY144" fmla="*/ 304800 h 5283200"/>
              <a:gd name="connsiteX145" fmla="*/ 7010400 w 7200900"/>
              <a:gd name="connsiteY145" fmla="*/ 279400 h 5283200"/>
              <a:gd name="connsiteX146" fmla="*/ 7086600 w 7200900"/>
              <a:gd name="connsiteY146" fmla="*/ 241300 h 5283200"/>
              <a:gd name="connsiteX147" fmla="*/ 7137400 w 7200900"/>
              <a:gd name="connsiteY147" fmla="*/ 254000 h 5283200"/>
              <a:gd name="connsiteX148" fmla="*/ 7162800 w 7200900"/>
              <a:gd name="connsiteY148" fmla="*/ 330200 h 5283200"/>
              <a:gd name="connsiteX149" fmla="*/ 7188200 w 7200900"/>
              <a:gd name="connsiteY149" fmla="*/ 419100 h 5283200"/>
              <a:gd name="connsiteX150" fmla="*/ 7200900 w 7200900"/>
              <a:gd name="connsiteY150" fmla="*/ 546100 h 5283200"/>
              <a:gd name="connsiteX151" fmla="*/ 7162800 w 7200900"/>
              <a:gd name="connsiteY151" fmla="*/ 685800 h 5283200"/>
              <a:gd name="connsiteX152" fmla="*/ 7112000 w 7200900"/>
              <a:gd name="connsiteY152" fmla="*/ 723900 h 5283200"/>
              <a:gd name="connsiteX153" fmla="*/ 6997700 w 7200900"/>
              <a:gd name="connsiteY153" fmla="*/ 787400 h 5283200"/>
              <a:gd name="connsiteX154" fmla="*/ 6959600 w 7200900"/>
              <a:gd name="connsiteY154" fmla="*/ 812800 h 5283200"/>
              <a:gd name="connsiteX155" fmla="*/ 6883400 w 7200900"/>
              <a:gd name="connsiteY155" fmla="*/ 838200 h 5283200"/>
              <a:gd name="connsiteX156" fmla="*/ 6845300 w 7200900"/>
              <a:gd name="connsiteY156" fmla="*/ 850900 h 5283200"/>
              <a:gd name="connsiteX157" fmla="*/ 6819900 w 7200900"/>
              <a:gd name="connsiteY157" fmla="*/ 889000 h 5283200"/>
              <a:gd name="connsiteX158" fmla="*/ 6845300 w 7200900"/>
              <a:gd name="connsiteY158" fmla="*/ 1028700 h 5283200"/>
              <a:gd name="connsiteX159" fmla="*/ 6832600 w 7200900"/>
              <a:gd name="connsiteY159" fmla="*/ 1460500 h 5283200"/>
              <a:gd name="connsiteX160" fmla="*/ 6807200 w 7200900"/>
              <a:gd name="connsiteY160" fmla="*/ 1549400 h 5283200"/>
              <a:gd name="connsiteX161" fmla="*/ 6794500 w 7200900"/>
              <a:gd name="connsiteY161" fmla="*/ 1625600 h 5283200"/>
              <a:gd name="connsiteX162" fmla="*/ 6743700 w 7200900"/>
              <a:gd name="connsiteY162" fmla="*/ 1739900 h 5283200"/>
              <a:gd name="connsiteX163" fmla="*/ 6718300 w 7200900"/>
              <a:gd name="connsiteY163" fmla="*/ 1816100 h 5283200"/>
              <a:gd name="connsiteX164" fmla="*/ 6692900 w 7200900"/>
              <a:gd name="connsiteY164" fmla="*/ 1892300 h 5283200"/>
              <a:gd name="connsiteX165" fmla="*/ 6680200 w 7200900"/>
              <a:gd name="connsiteY165" fmla="*/ 1930400 h 5283200"/>
              <a:gd name="connsiteX166" fmla="*/ 6692900 w 7200900"/>
              <a:gd name="connsiteY166" fmla="*/ 2082800 h 5283200"/>
              <a:gd name="connsiteX167" fmla="*/ 6705600 w 7200900"/>
              <a:gd name="connsiteY167" fmla="*/ 2159000 h 5283200"/>
              <a:gd name="connsiteX168" fmla="*/ 6692900 w 7200900"/>
              <a:gd name="connsiteY168" fmla="*/ 2222500 h 5283200"/>
              <a:gd name="connsiteX169" fmla="*/ 6667500 w 7200900"/>
              <a:gd name="connsiteY169" fmla="*/ 2298700 h 5283200"/>
              <a:gd name="connsiteX170" fmla="*/ 6680200 w 7200900"/>
              <a:gd name="connsiteY170" fmla="*/ 2336800 h 5283200"/>
              <a:gd name="connsiteX171" fmla="*/ 6769100 w 7200900"/>
              <a:gd name="connsiteY171" fmla="*/ 2374900 h 5283200"/>
              <a:gd name="connsiteX172" fmla="*/ 6807200 w 7200900"/>
              <a:gd name="connsiteY172" fmla="*/ 2387600 h 5283200"/>
              <a:gd name="connsiteX173" fmla="*/ 6908800 w 7200900"/>
              <a:gd name="connsiteY173" fmla="*/ 2501900 h 5283200"/>
              <a:gd name="connsiteX174" fmla="*/ 6883400 w 7200900"/>
              <a:gd name="connsiteY174" fmla="*/ 2590800 h 5283200"/>
              <a:gd name="connsiteX175" fmla="*/ 6845300 w 7200900"/>
              <a:gd name="connsiteY175" fmla="*/ 2667000 h 5283200"/>
              <a:gd name="connsiteX176" fmla="*/ 6858000 w 7200900"/>
              <a:gd name="connsiteY176" fmla="*/ 2717800 h 5283200"/>
              <a:gd name="connsiteX177" fmla="*/ 6934200 w 7200900"/>
              <a:gd name="connsiteY177" fmla="*/ 2870200 h 5283200"/>
              <a:gd name="connsiteX178" fmla="*/ 7048500 w 7200900"/>
              <a:gd name="connsiteY178" fmla="*/ 2959100 h 5283200"/>
              <a:gd name="connsiteX179" fmla="*/ 7061200 w 7200900"/>
              <a:gd name="connsiteY179" fmla="*/ 3073400 h 5283200"/>
              <a:gd name="connsiteX180" fmla="*/ 7035800 w 7200900"/>
              <a:gd name="connsiteY180" fmla="*/ 3111500 h 5283200"/>
              <a:gd name="connsiteX181" fmla="*/ 6997700 w 7200900"/>
              <a:gd name="connsiteY181" fmla="*/ 3136900 h 5283200"/>
              <a:gd name="connsiteX182" fmla="*/ 6959600 w 7200900"/>
              <a:gd name="connsiteY182" fmla="*/ 3124200 h 5283200"/>
              <a:gd name="connsiteX183" fmla="*/ 6908800 w 7200900"/>
              <a:gd name="connsiteY183" fmla="*/ 3213100 h 5283200"/>
              <a:gd name="connsiteX184" fmla="*/ 6896100 w 7200900"/>
              <a:gd name="connsiteY184" fmla="*/ 3251200 h 5283200"/>
              <a:gd name="connsiteX185" fmla="*/ 6819900 w 7200900"/>
              <a:gd name="connsiteY185" fmla="*/ 3276600 h 5283200"/>
              <a:gd name="connsiteX186" fmla="*/ 6819900 w 7200900"/>
              <a:gd name="connsiteY186" fmla="*/ 3378200 h 5283200"/>
              <a:gd name="connsiteX187" fmla="*/ 6858000 w 7200900"/>
              <a:gd name="connsiteY187" fmla="*/ 3403600 h 5283200"/>
              <a:gd name="connsiteX188" fmla="*/ 6870700 w 7200900"/>
              <a:gd name="connsiteY188" fmla="*/ 3441700 h 5283200"/>
              <a:gd name="connsiteX189" fmla="*/ 6832600 w 7200900"/>
              <a:gd name="connsiteY189" fmla="*/ 3530600 h 5283200"/>
              <a:gd name="connsiteX190" fmla="*/ 6756400 w 7200900"/>
              <a:gd name="connsiteY190" fmla="*/ 3556000 h 5283200"/>
              <a:gd name="connsiteX191" fmla="*/ 6743700 w 7200900"/>
              <a:gd name="connsiteY191" fmla="*/ 3594100 h 5283200"/>
              <a:gd name="connsiteX192" fmla="*/ 6743700 w 7200900"/>
              <a:gd name="connsiteY192" fmla="*/ 3695700 h 5283200"/>
              <a:gd name="connsiteX193" fmla="*/ 6629400 w 7200900"/>
              <a:gd name="connsiteY193" fmla="*/ 3759200 h 5283200"/>
              <a:gd name="connsiteX194" fmla="*/ 6591300 w 7200900"/>
              <a:gd name="connsiteY194" fmla="*/ 3771900 h 5283200"/>
              <a:gd name="connsiteX195" fmla="*/ 6553200 w 7200900"/>
              <a:gd name="connsiteY195" fmla="*/ 3797300 h 5283200"/>
              <a:gd name="connsiteX196" fmla="*/ 6438900 w 7200900"/>
              <a:gd name="connsiteY196" fmla="*/ 3822700 h 5283200"/>
              <a:gd name="connsiteX197" fmla="*/ 6362700 w 7200900"/>
              <a:gd name="connsiteY197" fmla="*/ 3848100 h 5283200"/>
              <a:gd name="connsiteX198" fmla="*/ 6311900 w 7200900"/>
              <a:gd name="connsiteY198" fmla="*/ 3924300 h 5283200"/>
              <a:gd name="connsiteX199" fmla="*/ 6299200 w 7200900"/>
              <a:gd name="connsiteY199" fmla="*/ 3962400 h 5283200"/>
              <a:gd name="connsiteX200" fmla="*/ 6184900 w 7200900"/>
              <a:gd name="connsiteY200" fmla="*/ 4025900 h 5283200"/>
              <a:gd name="connsiteX201" fmla="*/ 6108700 w 7200900"/>
              <a:gd name="connsiteY201" fmla="*/ 3987800 h 5283200"/>
              <a:gd name="connsiteX202" fmla="*/ 6019800 w 7200900"/>
              <a:gd name="connsiteY202" fmla="*/ 3962400 h 5283200"/>
              <a:gd name="connsiteX203" fmla="*/ 5905500 w 7200900"/>
              <a:gd name="connsiteY203" fmla="*/ 3886200 h 5283200"/>
              <a:gd name="connsiteX204" fmla="*/ 5867400 w 7200900"/>
              <a:gd name="connsiteY204" fmla="*/ 3860800 h 5283200"/>
              <a:gd name="connsiteX205" fmla="*/ 5778500 w 7200900"/>
              <a:gd name="connsiteY205" fmla="*/ 3886200 h 5283200"/>
              <a:gd name="connsiteX206" fmla="*/ 5702300 w 7200900"/>
              <a:gd name="connsiteY206" fmla="*/ 3924300 h 5283200"/>
              <a:gd name="connsiteX207" fmla="*/ 5613400 w 7200900"/>
              <a:gd name="connsiteY207" fmla="*/ 3886200 h 5283200"/>
              <a:gd name="connsiteX208" fmla="*/ 5562600 w 7200900"/>
              <a:gd name="connsiteY208" fmla="*/ 3822700 h 5283200"/>
              <a:gd name="connsiteX209" fmla="*/ 5422900 w 7200900"/>
              <a:gd name="connsiteY209" fmla="*/ 3822700 h 5283200"/>
              <a:gd name="connsiteX210" fmla="*/ 5384800 w 7200900"/>
              <a:gd name="connsiteY210" fmla="*/ 3797300 h 5283200"/>
              <a:gd name="connsiteX211" fmla="*/ 5359400 w 7200900"/>
              <a:gd name="connsiteY211" fmla="*/ 3721100 h 5283200"/>
              <a:gd name="connsiteX212" fmla="*/ 5346700 w 7200900"/>
              <a:gd name="connsiteY212" fmla="*/ 3683000 h 5283200"/>
              <a:gd name="connsiteX213" fmla="*/ 5308600 w 7200900"/>
              <a:gd name="connsiteY213" fmla="*/ 3657600 h 5283200"/>
              <a:gd name="connsiteX214" fmla="*/ 5245100 w 7200900"/>
              <a:gd name="connsiteY214" fmla="*/ 3581400 h 5283200"/>
              <a:gd name="connsiteX215" fmla="*/ 5219700 w 7200900"/>
              <a:gd name="connsiteY215" fmla="*/ 3543300 h 5283200"/>
              <a:gd name="connsiteX216" fmla="*/ 5143500 w 7200900"/>
              <a:gd name="connsiteY216" fmla="*/ 3505200 h 5283200"/>
              <a:gd name="connsiteX217" fmla="*/ 5105400 w 7200900"/>
              <a:gd name="connsiteY217" fmla="*/ 3517900 h 5283200"/>
              <a:gd name="connsiteX218" fmla="*/ 5029200 w 7200900"/>
              <a:gd name="connsiteY218" fmla="*/ 3581400 h 5283200"/>
              <a:gd name="connsiteX219" fmla="*/ 4991100 w 7200900"/>
              <a:gd name="connsiteY219" fmla="*/ 3568700 h 5283200"/>
              <a:gd name="connsiteX220" fmla="*/ 4914900 w 7200900"/>
              <a:gd name="connsiteY220" fmla="*/ 3517900 h 5283200"/>
              <a:gd name="connsiteX221" fmla="*/ 4787900 w 7200900"/>
              <a:gd name="connsiteY221" fmla="*/ 3479800 h 5283200"/>
              <a:gd name="connsiteX222" fmla="*/ 4711700 w 7200900"/>
              <a:gd name="connsiteY222" fmla="*/ 3441700 h 5283200"/>
              <a:gd name="connsiteX223" fmla="*/ 4673600 w 7200900"/>
              <a:gd name="connsiteY223" fmla="*/ 3467100 h 5283200"/>
              <a:gd name="connsiteX224" fmla="*/ 4622800 w 7200900"/>
              <a:gd name="connsiteY224" fmla="*/ 3581400 h 5283200"/>
              <a:gd name="connsiteX225" fmla="*/ 4546600 w 7200900"/>
              <a:gd name="connsiteY225" fmla="*/ 3632200 h 5283200"/>
              <a:gd name="connsiteX226" fmla="*/ 4508500 w 7200900"/>
              <a:gd name="connsiteY226" fmla="*/ 3657600 h 5283200"/>
              <a:gd name="connsiteX227" fmla="*/ 4470400 w 7200900"/>
              <a:gd name="connsiteY227" fmla="*/ 3695700 h 5283200"/>
              <a:gd name="connsiteX228" fmla="*/ 4483100 w 7200900"/>
              <a:gd name="connsiteY228" fmla="*/ 3759200 h 5283200"/>
              <a:gd name="connsiteX229" fmla="*/ 4533900 w 7200900"/>
              <a:gd name="connsiteY229" fmla="*/ 3835400 h 5283200"/>
              <a:gd name="connsiteX230" fmla="*/ 4508500 w 7200900"/>
              <a:gd name="connsiteY230" fmla="*/ 3873500 h 5283200"/>
              <a:gd name="connsiteX231" fmla="*/ 4394200 w 7200900"/>
              <a:gd name="connsiteY231" fmla="*/ 3962400 h 5283200"/>
              <a:gd name="connsiteX232" fmla="*/ 4318000 w 7200900"/>
              <a:gd name="connsiteY232" fmla="*/ 3987800 h 5283200"/>
              <a:gd name="connsiteX233" fmla="*/ 4267200 w 7200900"/>
              <a:gd name="connsiteY233" fmla="*/ 3975100 h 5283200"/>
              <a:gd name="connsiteX234" fmla="*/ 4241800 w 7200900"/>
              <a:gd name="connsiteY234" fmla="*/ 3937000 h 5283200"/>
              <a:gd name="connsiteX235" fmla="*/ 4203700 w 7200900"/>
              <a:gd name="connsiteY235" fmla="*/ 3898900 h 5283200"/>
              <a:gd name="connsiteX236" fmla="*/ 4165600 w 7200900"/>
              <a:gd name="connsiteY236" fmla="*/ 3886200 h 5283200"/>
              <a:gd name="connsiteX237" fmla="*/ 4127500 w 7200900"/>
              <a:gd name="connsiteY237" fmla="*/ 3860800 h 5283200"/>
              <a:gd name="connsiteX238" fmla="*/ 4102100 w 7200900"/>
              <a:gd name="connsiteY238" fmla="*/ 3822700 h 5283200"/>
              <a:gd name="connsiteX239" fmla="*/ 4076700 w 7200900"/>
              <a:gd name="connsiteY239" fmla="*/ 3721100 h 5283200"/>
              <a:gd name="connsiteX240" fmla="*/ 4051300 w 7200900"/>
              <a:gd name="connsiteY240" fmla="*/ 3644900 h 5283200"/>
              <a:gd name="connsiteX241" fmla="*/ 3975100 w 7200900"/>
              <a:gd name="connsiteY241" fmla="*/ 3594100 h 5283200"/>
              <a:gd name="connsiteX242" fmla="*/ 3937000 w 7200900"/>
              <a:gd name="connsiteY242" fmla="*/ 3568700 h 5283200"/>
              <a:gd name="connsiteX243" fmla="*/ 3898900 w 7200900"/>
              <a:gd name="connsiteY243" fmla="*/ 3492500 h 5283200"/>
              <a:gd name="connsiteX244" fmla="*/ 3860800 w 7200900"/>
              <a:gd name="connsiteY244" fmla="*/ 3467100 h 5283200"/>
              <a:gd name="connsiteX245" fmla="*/ 3784600 w 7200900"/>
              <a:gd name="connsiteY245" fmla="*/ 3505200 h 5283200"/>
              <a:gd name="connsiteX246" fmla="*/ 3746500 w 7200900"/>
              <a:gd name="connsiteY246" fmla="*/ 3543300 h 5283200"/>
              <a:gd name="connsiteX247" fmla="*/ 3670300 w 7200900"/>
              <a:gd name="connsiteY247" fmla="*/ 3594100 h 5283200"/>
              <a:gd name="connsiteX248" fmla="*/ 3632200 w 7200900"/>
              <a:gd name="connsiteY248" fmla="*/ 3619500 h 5283200"/>
              <a:gd name="connsiteX249" fmla="*/ 3467100 w 7200900"/>
              <a:gd name="connsiteY249" fmla="*/ 3644900 h 5283200"/>
              <a:gd name="connsiteX250" fmla="*/ 3429000 w 7200900"/>
              <a:gd name="connsiteY250" fmla="*/ 3721100 h 5283200"/>
              <a:gd name="connsiteX251" fmla="*/ 3416300 w 7200900"/>
              <a:gd name="connsiteY251" fmla="*/ 3810000 h 5283200"/>
              <a:gd name="connsiteX252" fmla="*/ 3403600 w 7200900"/>
              <a:gd name="connsiteY252" fmla="*/ 3848100 h 5283200"/>
              <a:gd name="connsiteX253" fmla="*/ 3365500 w 7200900"/>
              <a:gd name="connsiteY253" fmla="*/ 3873500 h 5283200"/>
              <a:gd name="connsiteX254" fmla="*/ 3327400 w 7200900"/>
              <a:gd name="connsiteY254" fmla="*/ 3949700 h 5283200"/>
              <a:gd name="connsiteX255" fmla="*/ 3352800 w 7200900"/>
              <a:gd name="connsiteY255" fmla="*/ 4025900 h 5283200"/>
              <a:gd name="connsiteX256" fmla="*/ 3314700 w 7200900"/>
              <a:gd name="connsiteY256" fmla="*/ 4102100 h 5283200"/>
              <a:gd name="connsiteX257" fmla="*/ 3238500 w 7200900"/>
              <a:gd name="connsiteY257" fmla="*/ 4140200 h 5283200"/>
              <a:gd name="connsiteX258" fmla="*/ 3162300 w 7200900"/>
              <a:gd name="connsiteY258" fmla="*/ 4203700 h 5283200"/>
              <a:gd name="connsiteX259" fmla="*/ 3124200 w 7200900"/>
              <a:gd name="connsiteY259" fmla="*/ 4165600 h 5283200"/>
              <a:gd name="connsiteX260" fmla="*/ 3086100 w 7200900"/>
              <a:gd name="connsiteY260" fmla="*/ 4089400 h 5283200"/>
              <a:gd name="connsiteX261" fmla="*/ 3009900 w 7200900"/>
              <a:gd name="connsiteY261" fmla="*/ 4064000 h 5283200"/>
              <a:gd name="connsiteX262" fmla="*/ 2971800 w 7200900"/>
              <a:gd name="connsiteY262" fmla="*/ 4076700 h 5283200"/>
              <a:gd name="connsiteX263" fmla="*/ 2946400 w 7200900"/>
              <a:gd name="connsiteY263" fmla="*/ 4114800 h 5283200"/>
              <a:gd name="connsiteX264" fmla="*/ 2908300 w 7200900"/>
              <a:gd name="connsiteY264" fmla="*/ 4140200 h 5283200"/>
              <a:gd name="connsiteX265" fmla="*/ 2895600 w 7200900"/>
              <a:gd name="connsiteY265" fmla="*/ 4178300 h 5283200"/>
              <a:gd name="connsiteX266" fmla="*/ 2921000 w 7200900"/>
              <a:gd name="connsiteY266" fmla="*/ 4254500 h 5283200"/>
              <a:gd name="connsiteX267" fmla="*/ 2882900 w 7200900"/>
              <a:gd name="connsiteY267" fmla="*/ 4330700 h 5283200"/>
              <a:gd name="connsiteX268" fmla="*/ 2806700 w 7200900"/>
              <a:gd name="connsiteY268" fmla="*/ 4381500 h 5283200"/>
              <a:gd name="connsiteX269" fmla="*/ 2768600 w 7200900"/>
              <a:gd name="connsiteY269" fmla="*/ 4406900 h 5283200"/>
              <a:gd name="connsiteX270" fmla="*/ 2705100 w 7200900"/>
              <a:gd name="connsiteY270" fmla="*/ 4483100 h 5283200"/>
              <a:gd name="connsiteX271" fmla="*/ 2692400 w 7200900"/>
              <a:gd name="connsiteY271" fmla="*/ 4521200 h 5283200"/>
              <a:gd name="connsiteX272" fmla="*/ 2705100 w 7200900"/>
              <a:gd name="connsiteY272" fmla="*/ 4559300 h 5283200"/>
              <a:gd name="connsiteX273" fmla="*/ 2667000 w 7200900"/>
              <a:gd name="connsiteY273" fmla="*/ 4660900 h 5283200"/>
              <a:gd name="connsiteX274" fmla="*/ 2590800 w 7200900"/>
              <a:gd name="connsiteY274" fmla="*/ 4737100 h 5283200"/>
              <a:gd name="connsiteX275" fmla="*/ 2540000 w 7200900"/>
              <a:gd name="connsiteY275" fmla="*/ 4749800 h 5283200"/>
              <a:gd name="connsiteX276" fmla="*/ 2463800 w 7200900"/>
              <a:gd name="connsiteY276" fmla="*/ 4775200 h 5283200"/>
              <a:gd name="connsiteX277" fmla="*/ 2374900 w 7200900"/>
              <a:gd name="connsiteY277" fmla="*/ 4749800 h 5283200"/>
              <a:gd name="connsiteX278" fmla="*/ 2336800 w 7200900"/>
              <a:gd name="connsiteY278" fmla="*/ 4711700 h 5283200"/>
              <a:gd name="connsiteX279" fmla="*/ 2260600 w 7200900"/>
              <a:gd name="connsiteY279" fmla="*/ 4686300 h 5283200"/>
              <a:gd name="connsiteX280" fmla="*/ 2171700 w 7200900"/>
              <a:gd name="connsiteY280" fmla="*/ 4711700 h 5283200"/>
              <a:gd name="connsiteX281" fmla="*/ 2108200 w 7200900"/>
              <a:gd name="connsiteY281" fmla="*/ 4826000 h 5283200"/>
              <a:gd name="connsiteX282" fmla="*/ 2133600 w 7200900"/>
              <a:gd name="connsiteY282" fmla="*/ 5016500 h 5283200"/>
              <a:gd name="connsiteX283" fmla="*/ 2146300 w 7200900"/>
              <a:gd name="connsiteY283" fmla="*/ 5080000 h 5283200"/>
              <a:gd name="connsiteX284" fmla="*/ 2120900 w 7200900"/>
              <a:gd name="connsiteY284" fmla="*/ 5181600 h 5283200"/>
              <a:gd name="connsiteX285" fmla="*/ 2082800 w 7200900"/>
              <a:gd name="connsiteY285" fmla="*/ 5219700 h 5283200"/>
              <a:gd name="connsiteX286" fmla="*/ 1968500 w 7200900"/>
              <a:gd name="connsiteY286" fmla="*/ 5283200 h 5283200"/>
              <a:gd name="connsiteX287" fmla="*/ 1803400 w 7200900"/>
              <a:gd name="connsiteY287" fmla="*/ 5270500 h 5283200"/>
              <a:gd name="connsiteX288" fmla="*/ 1752600 w 7200900"/>
              <a:gd name="connsiteY288" fmla="*/ 5257800 h 5283200"/>
              <a:gd name="connsiteX289" fmla="*/ 1676400 w 7200900"/>
              <a:gd name="connsiteY289" fmla="*/ 5105400 h 5283200"/>
              <a:gd name="connsiteX290" fmla="*/ 1651000 w 7200900"/>
              <a:gd name="connsiteY290" fmla="*/ 5067300 h 5283200"/>
              <a:gd name="connsiteX291" fmla="*/ 1638300 w 7200900"/>
              <a:gd name="connsiteY291" fmla="*/ 5029200 h 5283200"/>
              <a:gd name="connsiteX292" fmla="*/ 1600200 w 7200900"/>
              <a:gd name="connsiteY292" fmla="*/ 5003800 h 5283200"/>
              <a:gd name="connsiteX293" fmla="*/ 1524000 w 7200900"/>
              <a:gd name="connsiteY293" fmla="*/ 4940300 h 5283200"/>
              <a:gd name="connsiteX294" fmla="*/ 1460500 w 7200900"/>
              <a:gd name="connsiteY294" fmla="*/ 4889500 h 5283200"/>
              <a:gd name="connsiteX295" fmla="*/ 1384300 w 7200900"/>
              <a:gd name="connsiteY295" fmla="*/ 4813300 h 5283200"/>
              <a:gd name="connsiteX296" fmla="*/ 1371600 w 7200900"/>
              <a:gd name="connsiteY296" fmla="*/ 4775200 h 5283200"/>
              <a:gd name="connsiteX297" fmla="*/ 1371600 w 7200900"/>
              <a:gd name="connsiteY297" fmla="*/ 4673600 h 5283200"/>
              <a:gd name="connsiteX298" fmla="*/ 1333500 w 7200900"/>
              <a:gd name="connsiteY298" fmla="*/ 4660900 h 5283200"/>
              <a:gd name="connsiteX299" fmla="*/ 1257300 w 7200900"/>
              <a:gd name="connsiteY299" fmla="*/ 4622800 h 5283200"/>
              <a:gd name="connsiteX300" fmla="*/ 1219200 w 7200900"/>
              <a:gd name="connsiteY300" fmla="*/ 4584700 h 5283200"/>
              <a:gd name="connsiteX301" fmla="*/ 1155700 w 7200900"/>
              <a:gd name="connsiteY301" fmla="*/ 4521200 h 5283200"/>
              <a:gd name="connsiteX302" fmla="*/ 965200 w 7200900"/>
              <a:gd name="connsiteY302" fmla="*/ 4508500 h 5283200"/>
              <a:gd name="connsiteX303" fmla="*/ 889000 w 7200900"/>
              <a:gd name="connsiteY303" fmla="*/ 4483100 h 5283200"/>
              <a:gd name="connsiteX304" fmla="*/ 850900 w 7200900"/>
              <a:gd name="connsiteY304" fmla="*/ 4445000 h 5283200"/>
              <a:gd name="connsiteX305" fmla="*/ 825500 w 7200900"/>
              <a:gd name="connsiteY305" fmla="*/ 4406900 h 5283200"/>
              <a:gd name="connsiteX306" fmla="*/ 787400 w 7200900"/>
              <a:gd name="connsiteY306" fmla="*/ 4394200 h 5283200"/>
              <a:gd name="connsiteX307" fmla="*/ 609600 w 7200900"/>
              <a:gd name="connsiteY307" fmla="*/ 4432300 h 5283200"/>
              <a:gd name="connsiteX308" fmla="*/ 571500 w 7200900"/>
              <a:gd name="connsiteY308" fmla="*/ 4457700 h 5283200"/>
              <a:gd name="connsiteX309" fmla="*/ 508000 w 7200900"/>
              <a:gd name="connsiteY309" fmla="*/ 4445000 h 5283200"/>
              <a:gd name="connsiteX310" fmla="*/ 457200 w 7200900"/>
              <a:gd name="connsiteY310" fmla="*/ 4368800 h 5283200"/>
              <a:gd name="connsiteX311" fmla="*/ 419100 w 7200900"/>
              <a:gd name="connsiteY311" fmla="*/ 4292600 h 5283200"/>
              <a:gd name="connsiteX312" fmla="*/ 342900 w 7200900"/>
              <a:gd name="connsiteY312" fmla="*/ 4267200 h 5283200"/>
              <a:gd name="connsiteX313" fmla="*/ 292100 w 7200900"/>
              <a:gd name="connsiteY313" fmla="*/ 4279900 h 5283200"/>
              <a:gd name="connsiteX314" fmla="*/ 190500 w 7200900"/>
              <a:gd name="connsiteY314" fmla="*/ 4267200 h 5283200"/>
              <a:gd name="connsiteX315" fmla="*/ 63500 w 7200900"/>
              <a:gd name="connsiteY315" fmla="*/ 4241800 h 5283200"/>
              <a:gd name="connsiteX316" fmla="*/ 25400 w 7200900"/>
              <a:gd name="connsiteY316" fmla="*/ 4229100 h 5283200"/>
              <a:gd name="connsiteX317" fmla="*/ 0 w 7200900"/>
              <a:gd name="connsiteY317" fmla="*/ 4191000 h 5283200"/>
              <a:gd name="connsiteX318" fmla="*/ 50800 w 7200900"/>
              <a:gd name="connsiteY318" fmla="*/ 4076700 h 5283200"/>
              <a:gd name="connsiteX319" fmla="*/ 76200 w 7200900"/>
              <a:gd name="connsiteY319" fmla="*/ 4000500 h 5283200"/>
              <a:gd name="connsiteX320" fmla="*/ 88900 w 7200900"/>
              <a:gd name="connsiteY320" fmla="*/ 3962400 h 5283200"/>
              <a:gd name="connsiteX321" fmla="*/ 114300 w 7200900"/>
              <a:gd name="connsiteY321" fmla="*/ 3860800 h 5283200"/>
              <a:gd name="connsiteX322" fmla="*/ 139700 w 7200900"/>
              <a:gd name="connsiteY322" fmla="*/ 3784600 h 5283200"/>
              <a:gd name="connsiteX323" fmla="*/ 190500 w 7200900"/>
              <a:gd name="connsiteY323" fmla="*/ 3708400 h 5283200"/>
              <a:gd name="connsiteX324" fmla="*/ 266700 w 7200900"/>
              <a:gd name="connsiteY324" fmla="*/ 3657600 h 5283200"/>
              <a:gd name="connsiteX325" fmla="*/ 304800 w 7200900"/>
              <a:gd name="connsiteY325" fmla="*/ 3644900 h 5283200"/>
              <a:gd name="connsiteX326" fmla="*/ 393700 w 7200900"/>
              <a:gd name="connsiteY326" fmla="*/ 3594100 h 5283200"/>
              <a:gd name="connsiteX327" fmla="*/ 431800 w 7200900"/>
              <a:gd name="connsiteY327" fmla="*/ 3517900 h 5283200"/>
              <a:gd name="connsiteX328" fmla="*/ 393700 w 7200900"/>
              <a:gd name="connsiteY328" fmla="*/ 3365500 h 5283200"/>
              <a:gd name="connsiteX329" fmla="*/ 355600 w 7200900"/>
              <a:gd name="connsiteY329" fmla="*/ 3289300 h 5283200"/>
              <a:gd name="connsiteX330" fmla="*/ 368300 w 7200900"/>
              <a:gd name="connsiteY330" fmla="*/ 3251200 h 5283200"/>
              <a:gd name="connsiteX331" fmla="*/ 419100 w 7200900"/>
              <a:gd name="connsiteY331" fmla="*/ 3175000 h 5283200"/>
              <a:gd name="connsiteX332" fmla="*/ 406400 w 7200900"/>
              <a:gd name="connsiteY332" fmla="*/ 3111500 h 5283200"/>
              <a:gd name="connsiteX333" fmla="*/ 304800 w 7200900"/>
              <a:gd name="connsiteY333" fmla="*/ 2997200 h 5283200"/>
              <a:gd name="connsiteX334" fmla="*/ 266700 w 7200900"/>
              <a:gd name="connsiteY334" fmla="*/ 2921000 h 5283200"/>
              <a:gd name="connsiteX335" fmla="*/ 279400 w 7200900"/>
              <a:gd name="connsiteY335" fmla="*/ 2870200 h 5283200"/>
              <a:gd name="connsiteX336" fmla="*/ 342900 w 7200900"/>
              <a:gd name="connsiteY336" fmla="*/ 2755900 h 5283200"/>
              <a:gd name="connsiteX337" fmla="*/ 393700 w 7200900"/>
              <a:gd name="connsiteY337" fmla="*/ 2768600 h 5283200"/>
              <a:gd name="connsiteX338" fmla="*/ 431800 w 7200900"/>
              <a:gd name="connsiteY338" fmla="*/ 2908300 h 5283200"/>
              <a:gd name="connsiteX339" fmla="*/ 457200 w 7200900"/>
              <a:gd name="connsiteY339" fmla="*/ 2997200 h 5283200"/>
              <a:gd name="connsiteX340" fmla="*/ 495300 w 7200900"/>
              <a:gd name="connsiteY340" fmla="*/ 3022600 h 5283200"/>
              <a:gd name="connsiteX341" fmla="*/ 533400 w 7200900"/>
              <a:gd name="connsiteY341" fmla="*/ 3009900 h 5283200"/>
              <a:gd name="connsiteX342" fmla="*/ 558800 w 7200900"/>
              <a:gd name="connsiteY342" fmla="*/ 2971800 h 5283200"/>
              <a:gd name="connsiteX343" fmla="*/ 596900 w 7200900"/>
              <a:gd name="connsiteY343" fmla="*/ 2946400 h 5283200"/>
              <a:gd name="connsiteX344" fmla="*/ 609600 w 7200900"/>
              <a:gd name="connsiteY344" fmla="*/ 2895600 h 5283200"/>
              <a:gd name="connsiteX345" fmla="*/ 622300 w 7200900"/>
              <a:gd name="connsiteY345" fmla="*/ 2717800 h 5283200"/>
              <a:gd name="connsiteX346" fmla="*/ 647700 w 7200900"/>
              <a:gd name="connsiteY346" fmla="*/ 2679700 h 5283200"/>
              <a:gd name="connsiteX347" fmla="*/ 736600 w 7200900"/>
              <a:gd name="connsiteY347" fmla="*/ 2692400 h 5283200"/>
              <a:gd name="connsiteX348" fmla="*/ 787400 w 7200900"/>
              <a:gd name="connsiteY348" fmla="*/ 2705100 h 5283200"/>
              <a:gd name="connsiteX349" fmla="*/ 876300 w 7200900"/>
              <a:gd name="connsiteY349" fmla="*/ 2794000 h 5283200"/>
              <a:gd name="connsiteX350" fmla="*/ 901700 w 7200900"/>
              <a:gd name="connsiteY350" fmla="*/ 2832100 h 5283200"/>
              <a:gd name="connsiteX351" fmla="*/ 977900 w 7200900"/>
              <a:gd name="connsiteY351" fmla="*/ 2870200 h 5283200"/>
              <a:gd name="connsiteX352" fmla="*/ 1066800 w 7200900"/>
              <a:gd name="connsiteY352" fmla="*/ 2844800 h 5283200"/>
              <a:gd name="connsiteX353" fmla="*/ 1104900 w 7200900"/>
              <a:gd name="connsiteY353" fmla="*/ 2806700 h 5283200"/>
              <a:gd name="connsiteX354" fmla="*/ 1117600 w 7200900"/>
              <a:gd name="connsiteY354" fmla="*/ 2755900 h 5283200"/>
              <a:gd name="connsiteX355" fmla="*/ 1181100 w 7200900"/>
              <a:gd name="connsiteY355" fmla="*/ 2654300 h 5283200"/>
              <a:gd name="connsiteX356" fmla="*/ 1219200 w 7200900"/>
              <a:gd name="connsiteY356" fmla="*/ 2641600 h 5283200"/>
              <a:gd name="connsiteX357" fmla="*/ 1257300 w 7200900"/>
              <a:gd name="connsiteY357" fmla="*/ 2603500 h 5283200"/>
              <a:gd name="connsiteX358" fmla="*/ 1244600 w 7200900"/>
              <a:gd name="connsiteY358" fmla="*/ 2565400 h 5283200"/>
              <a:gd name="connsiteX359" fmla="*/ 1257300 w 7200900"/>
              <a:gd name="connsiteY359" fmla="*/ 2476500 h 5283200"/>
              <a:gd name="connsiteX360" fmla="*/ 1282700 w 7200900"/>
              <a:gd name="connsiteY360" fmla="*/ 2438400 h 5283200"/>
              <a:gd name="connsiteX361" fmla="*/ 1358900 w 7200900"/>
              <a:gd name="connsiteY361" fmla="*/ 2413000 h 5283200"/>
              <a:gd name="connsiteX362" fmla="*/ 1473200 w 7200900"/>
              <a:gd name="connsiteY362" fmla="*/ 2451100 h 5283200"/>
              <a:gd name="connsiteX363" fmla="*/ 1511300 w 7200900"/>
              <a:gd name="connsiteY363" fmla="*/ 2463800 h 5283200"/>
              <a:gd name="connsiteX364" fmla="*/ 1549400 w 7200900"/>
              <a:gd name="connsiteY364" fmla="*/ 2489200 h 5283200"/>
              <a:gd name="connsiteX365" fmla="*/ 1638300 w 7200900"/>
              <a:gd name="connsiteY365" fmla="*/ 2514600 h 5283200"/>
              <a:gd name="connsiteX366" fmla="*/ 1778000 w 7200900"/>
              <a:gd name="connsiteY366" fmla="*/ 2501900 h 5283200"/>
              <a:gd name="connsiteX367" fmla="*/ 1816100 w 7200900"/>
              <a:gd name="connsiteY367" fmla="*/ 2489200 h 5283200"/>
              <a:gd name="connsiteX368" fmla="*/ 1905000 w 7200900"/>
              <a:gd name="connsiteY368" fmla="*/ 2400300 h 5283200"/>
              <a:gd name="connsiteX369" fmla="*/ 1955800 w 7200900"/>
              <a:gd name="connsiteY369" fmla="*/ 2387600 h 5283200"/>
              <a:gd name="connsiteX370" fmla="*/ 1993900 w 7200900"/>
              <a:gd name="connsiteY370" fmla="*/ 2362200 h 5283200"/>
              <a:gd name="connsiteX371" fmla="*/ 2019300 w 7200900"/>
              <a:gd name="connsiteY371" fmla="*/ 2286000 h 5283200"/>
              <a:gd name="connsiteX372" fmla="*/ 1993900 w 7200900"/>
              <a:gd name="connsiteY372" fmla="*/ 2171700 h 5283200"/>
              <a:gd name="connsiteX373" fmla="*/ 1968500 w 7200900"/>
              <a:gd name="connsiteY373" fmla="*/ 2095500 h 5283200"/>
              <a:gd name="connsiteX374" fmla="*/ 1943100 w 7200900"/>
              <a:gd name="connsiteY374" fmla="*/ 2057400 h 5283200"/>
              <a:gd name="connsiteX375" fmla="*/ 1905000 w 7200900"/>
              <a:gd name="connsiteY375" fmla="*/ 2044700 h 5283200"/>
              <a:gd name="connsiteX376" fmla="*/ 1866900 w 7200900"/>
              <a:gd name="connsiteY376" fmla="*/ 2019300 h 5283200"/>
              <a:gd name="connsiteX377" fmla="*/ 1790700 w 7200900"/>
              <a:gd name="connsiteY377" fmla="*/ 1993900 h 5283200"/>
              <a:gd name="connsiteX378" fmla="*/ 1651000 w 7200900"/>
              <a:gd name="connsiteY378" fmla="*/ 2006600 h 5283200"/>
              <a:gd name="connsiteX379" fmla="*/ 1587500 w 7200900"/>
              <a:gd name="connsiteY379" fmla="*/ 2108200 h 5283200"/>
              <a:gd name="connsiteX380" fmla="*/ 1511300 w 7200900"/>
              <a:gd name="connsiteY380" fmla="*/ 2146300 h 5283200"/>
              <a:gd name="connsiteX381" fmla="*/ 1409700 w 7200900"/>
              <a:gd name="connsiteY381" fmla="*/ 2120900 h 5283200"/>
              <a:gd name="connsiteX382" fmla="*/ 1333500 w 7200900"/>
              <a:gd name="connsiteY382" fmla="*/ 2095500 h 5283200"/>
              <a:gd name="connsiteX383" fmla="*/ 1270000 w 7200900"/>
              <a:gd name="connsiteY383" fmla="*/ 2082800 h 5283200"/>
              <a:gd name="connsiteX384" fmla="*/ 1193800 w 7200900"/>
              <a:gd name="connsiteY384" fmla="*/ 2057400 h 5283200"/>
              <a:gd name="connsiteX385" fmla="*/ 1155700 w 7200900"/>
              <a:gd name="connsiteY385" fmla="*/ 2044700 h 5283200"/>
              <a:gd name="connsiteX386" fmla="*/ 1130300 w 7200900"/>
              <a:gd name="connsiteY386" fmla="*/ 2006600 h 5283200"/>
              <a:gd name="connsiteX387" fmla="*/ 1066800 w 7200900"/>
              <a:gd name="connsiteY387" fmla="*/ 1892300 h 5283200"/>
              <a:gd name="connsiteX388" fmla="*/ 990600 w 7200900"/>
              <a:gd name="connsiteY388" fmla="*/ 1854200 h 5283200"/>
              <a:gd name="connsiteX389" fmla="*/ 863600 w 7200900"/>
              <a:gd name="connsiteY389" fmla="*/ 1917700 h 5283200"/>
              <a:gd name="connsiteX390" fmla="*/ 863600 w 7200900"/>
              <a:gd name="connsiteY390" fmla="*/ 1917700 h 5283200"/>
              <a:gd name="connsiteX391" fmla="*/ 787400 w 7200900"/>
              <a:gd name="connsiteY391" fmla="*/ 1943100 h 5283200"/>
              <a:gd name="connsiteX392" fmla="*/ 749300 w 7200900"/>
              <a:gd name="connsiteY392" fmla="*/ 1930400 h 5283200"/>
              <a:gd name="connsiteX393" fmla="*/ 698500 w 7200900"/>
              <a:gd name="connsiteY393" fmla="*/ 1816100 h 5283200"/>
              <a:gd name="connsiteX394" fmla="*/ 685800 w 7200900"/>
              <a:gd name="connsiteY394" fmla="*/ 1778000 h 5283200"/>
              <a:gd name="connsiteX395" fmla="*/ 660400 w 7200900"/>
              <a:gd name="connsiteY395" fmla="*/ 1638300 h 5283200"/>
              <a:gd name="connsiteX396" fmla="*/ 711200 w 7200900"/>
              <a:gd name="connsiteY396" fmla="*/ 1435100 h 5283200"/>
              <a:gd name="connsiteX397" fmla="*/ 762000 w 7200900"/>
              <a:gd name="connsiteY397" fmla="*/ 1422400 h 5283200"/>
              <a:gd name="connsiteX398" fmla="*/ 774700 w 7200900"/>
              <a:gd name="connsiteY398" fmla="*/ 1320800 h 5283200"/>
              <a:gd name="connsiteX399" fmla="*/ 838200 w 7200900"/>
              <a:gd name="connsiteY399" fmla="*/ 1206500 h 5283200"/>
              <a:gd name="connsiteX400" fmla="*/ 850900 w 7200900"/>
              <a:gd name="connsiteY400" fmla="*/ 1168400 h 5283200"/>
              <a:gd name="connsiteX401" fmla="*/ 762000 w 7200900"/>
              <a:gd name="connsiteY401" fmla="*/ 1155700 h 5283200"/>
              <a:gd name="connsiteX402" fmla="*/ 685800 w 7200900"/>
              <a:gd name="connsiteY402" fmla="*/ 1181100 h 5283200"/>
              <a:gd name="connsiteX403" fmla="*/ 609600 w 7200900"/>
              <a:gd name="connsiteY403" fmla="*/ 1231900 h 5283200"/>
              <a:gd name="connsiteX404" fmla="*/ 571500 w 7200900"/>
              <a:gd name="connsiteY404" fmla="*/ 1257300 h 5283200"/>
              <a:gd name="connsiteX405" fmla="*/ 533400 w 7200900"/>
              <a:gd name="connsiteY405" fmla="*/ 1295400 h 5283200"/>
              <a:gd name="connsiteX406" fmla="*/ 508000 w 7200900"/>
              <a:gd name="connsiteY406" fmla="*/ 1397000 h 5283200"/>
              <a:gd name="connsiteX407" fmla="*/ 495300 w 7200900"/>
              <a:gd name="connsiteY407" fmla="*/ 1435100 h 5283200"/>
              <a:gd name="connsiteX408" fmla="*/ 469900 w 7200900"/>
              <a:gd name="connsiteY408" fmla="*/ 1473200 h 5283200"/>
              <a:gd name="connsiteX409" fmla="*/ 381000 w 7200900"/>
              <a:gd name="connsiteY409" fmla="*/ 1498600 h 5283200"/>
              <a:gd name="connsiteX410" fmla="*/ 228600 w 7200900"/>
              <a:gd name="connsiteY410" fmla="*/ 1485900 h 5283200"/>
              <a:gd name="connsiteX411" fmla="*/ 165100 w 7200900"/>
              <a:gd name="connsiteY411" fmla="*/ 1473200 h 5283200"/>
              <a:gd name="connsiteX412" fmla="*/ 127000 w 7200900"/>
              <a:gd name="connsiteY412" fmla="*/ 1435100 h 5283200"/>
              <a:gd name="connsiteX413" fmla="*/ 152400 w 7200900"/>
              <a:gd name="connsiteY413" fmla="*/ 1295400 h 5283200"/>
              <a:gd name="connsiteX414" fmla="*/ 241300 w 7200900"/>
              <a:gd name="connsiteY414" fmla="*/ 1206500 h 5283200"/>
              <a:gd name="connsiteX415" fmla="*/ 317500 w 7200900"/>
              <a:gd name="connsiteY415" fmla="*/ 1130300 h 5283200"/>
              <a:gd name="connsiteX416" fmla="*/ 355600 w 7200900"/>
              <a:gd name="connsiteY416" fmla="*/ 1104900 h 5283200"/>
              <a:gd name="connsiteX417" fmla="*/ 469900 w 7200900"/>
              <a:gd name="connsiteY417" fmla="*/ 990600 h 5283200"/>
              <a:gd name="connsiteX418" fmla="*/ 508000 w 7200900"/>
              <a:gd name="connsiteY418" fmla="*/ 952500 h 5283200"/>
              <a:gd name="connsiteX419" fmla="*/ 533400 w 7200900"/>
              <a:gd name="connsiteY419" fmla="*/ 914400 h 5283200"/>
              <a:gd name="connsiteX420" fmla="*/ 571500 w 7200900"/>
              <a:gd name="connsiteY420" fmla="*/ 889000 h 5283200"/>
              <a:gd name="connsiteX421" fmla="*/ 609600 w 7200900"/>
              <a:gd name="connsiteY421" fmla="*/ 838200 h 5283200"/>
              <a:gd name="connsiteX422" fmla="*/ 647700 w 7200900"/>
              <a:gd name="connsiteY422" fmla="*/ 812800 h 5283200"/>
              <a:gd name="connsiteX423" fmla="*/ 685800 w 7200900"/>
              <a:gd name="connsiteY423" fmla="*/ 762000 h 5283200"/>
              <a:gd name="connsiteX424" fmla="*/ 774700 w 7200900"/>
              <a:gd name="connsiteY424" fmla="*/ 673100 h 5283200"/>
              <a:gd name="connsiteX425" fmla="*/ 812800 w 7200900"/>
              <a:gd name="connsiteY425" fmla="*/ 635000 h 5283200"/>
              <a:gd name="connsiteX426" fmla="*/ 863600 w 7200900"/>
              <a:gd name="connsiteY426" fmla="*/ 596900 h 5283200"/>
              <a:gd name="connsiteX427" fmla="*/ 914400 w 7200900"/>
              <a:gd name="connsiteY427" fmla="*/ 520700 h 5283200"/>
              <a:gd name="connsiteX428" fmla="*/ 977900 w 7200900"/>
              <a:gd name="connsiteY428" fmla="*/ 444500 h 5283200"/>
              <a:gd name="connsiteX429" fmla="*/ 1054100 w 7200900"/>
              <a:gd name="connsiteY429" fmla="*/ 355600 h 5283200"/>
              <a:gd name="connsiteX430" fmla="*/ 1092200 w 7200900"/>
              <a:gd name="connsiteY430" fmla="*/ 279400 h 5283200"/>
              <a:gd name="connsiteX431" fmla="*/ 1168400 w 7200900"/>
              <a:gd name="connsiteY431" fmla="*/ 203200 h 5283200"/>
              <a:gd name="connsiteX432" fmla="*/ 1193800 w 7200900"/>
              <a:gd name="connsiteY432" fmla="*/ 165100 h 5283200"/>
              <a:gd name="connsiteX433" fmla="*/ 1270000 w 7200900"/>
              <a:gd name="connsiteY433" fmla="*/ 114300 h 5283200"/>
              <a:gd name="connsiteX434" fmla="*/ 1308100 w 7200900"/>
              <a:gd name="connsiteY434" fmla="*/ 88900 h 5283200"/>
              <a:gd name="connsiteX435" fmla="*/ 1346200 w 7200900"/>
              <a:gd name="connsiteY435" fmla="*/ 76200 h 5283200"/>
              <a:gd name="connsiteX436" fmla="*/ 1397000 w 7200900"/>
              <a:gd name="connsiteY436" fmla="*/ 0 h 5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</a:cxnLst>
            <a:rect l="l" t="t" r="r" b="b"/>
            <a:pathLst>
              <a:path w="7200900" h="5283200">
                <a:moveTo>
                  <a:pt x="1397000" y="0"/>
                </a:moveTo>
                <a:lnTo>
                  <a:pt x="1397000" y="0"/>
                </a:lnTo>
                <a:cubicBezTo>
                  <a:pt x="1447800" y="33867"/>
                  <a:pt x="1497047" y="70188"/>
                  <a:pt x="1549400" y="101600"/>
                </a:cubicBezTo>
                <a:cubicBezTo>
                  <a:pt x="1560879" y="108488"/>
                  <a:pt x="1577047" y="105937"/>
                  <a:pt x="1587500" y="114300"/>
                </a:cubicBezTo>
                <a:cubicBezTo>
                  <a:pt x="1661583" y="173567"/>
                  <a:pt x="1536700" y="152400"/>
                  <a:pt x="1689100" y="203200"/>
                </a:cubicBezTo>
                <a:cubicBezTo>
                  <a:pt x="1805661" y="242054"/>
                  <a:pt x="1738659" y="225936"/>
                  <a:pt x="1892300" y="241300"/>
                </a:cubicBezTo>
                <a:cubicBezTo>
                  <a:pt x="1905000" y="245533"/>
                  <a:pt x="1919261" y="246574"/>
                  <a:pt x="1930400" y="254000"/>
                </a:cubicBezTo>
                <a:cubicBezTo>
                  <a:pt x="1961324" y="274616"/>
                  <a:pt x="1968826" y="306168"/>
                  <a:pt x="2006600" y="317500"/>
                </a:cubicBezTo>
                <a:cubicBezTo>
                  <a:pt x="2035272" y="326102"/>
                  <a:pt x="2065867" y="325967"/>
                  <a:pt x="2095500" y="330200"/>
                </a:cubicBezTo>
                <a:cubicBezTo>
                  <a:pt x="2165898" y="377132"/>
                  <a:pt x="2110216" y="328748"/>
                  <a:pt x="2146300" y="393700"/>
                </a:cubicBezTo>
                <a:cubicBezTo>
                  <a:pt x="2161125" y="420385"/>
                  <a:pt x="2187447" y="440940"/>
                  <a:pt x="2197100" y="469900"/>
                </a:cubicBezTo>
                <a:cubicBezTo>
                  <a:pt x="2201333" y="482600"/>
                  <a:pt x="2202374" y="496861"/>
                  <a:pt x="2209800" y="508000"/>
                </a:cubicBezTo>
                <a:cubicBezTo>
                  <a:pt x="2219763" y="522944"/>
                  <a:pt x="2236402" y="532302"/>
                  <a:pt x="2247900" y="546100"/>
                </a:cubicBezTo>
                <a:cubicBezTo>
                  <a:pt x="2257671" y="557826"/>
                  <a:pt x="2261381" y="574665"/>
                  <a:pt x="2273300" y="584200"/>
                </a:cubicBezTo>
                <a:cubicBezTo>
                  <a:pt x="2283753" y="592563"/>
                  <a:pt x="2299426" y="590913"/>
                  <a:pt x="2311400" y="596900"/>
                </a:cubicBezTo>
                <a:cubicBezTo>
                  <a:pt x="2325052" y="603726"/>
                  <a:pt x="2336800" y="613833"/>
                  <a:pt x="2349500" y="622300"/>
                </a:cubicBezTo>
                <a:cubicBezTo>
                  <a:pt x="2395817" y="761251"/>
                  <a:pt x="2321948" y="550784"/>
                  <a:pt x="2387600" y="698500"/>
                </a:cubicBezTo>
                <a:cubicBezTo>
                  <a:pt x="2398474" y="722966"/>
                  <a:pt x="2398148" y="752423"/>
                  <a:pt x="2413000" y="774700"/>
                </a:cubicBezTo>
                <a:cubicBezTo>
                  <a:pt x="2429933" y="800100"/>
                  <a:pt x="2454147" y="821940"/>
                  <a:pt x="2463800" y="850900"/>
                </a:cubicBezTo>
                <a:lnTo>
                  <a:pt x="2501900" y="965200"/>
                </a:lnTo>
                <a:lnTo>
                  <a:pt x="2514600" y="1003300"/>
                </a:lnTo>
                <a:lnTo>
                  <a:pt x="2527300" y="1041400"/>
                </a:lnTo>
                <a:cubicBezTo>
                  <a:pt x="2531533" y="1121833"/>
                  <a:pt x="2532708" y="1202486"/>
                  <a:pt x="2540000" y="1282700"/>
                </a:cubicBezTo>
                <a:cubicBezTo>
                  <a:pt x="2541212" y="1296032"/>
                  <a:pt x="2544337" y="1310347"/>
                  <a:pt x="2552700" y="1320800"/>
                </a:cubicBezTo>
                <a:cubicBezTo>
                  <a:pt x="2562235" y="1332719"/>
                  <a:pt x="2578100" y="1337733"/>
                  <a:pt x="2590800" y="1346200"/>
                </a:cubicBezTo>
                <a:cubicBezTo>
                  <a:pt x="2658533" y="1447800"/>
                  <a:pt x="2569633" y="1325033"/>
                  <a:pt x="2654300" y="1409700"/>
                </a:cubicBezTo>
                <a:cubicBezTo>
                  <a:pt x="2665093" y="1420493"/>
                  <a:pt x="2669929" y="1436074"/>
                  <a:pt x="2679700" y="1447800"/>
                </a:cubicBezTo>
                <a:cubicBezTo>
                  <a:pt x="2708184" y="1481980"/>
                  <a:pt x="2725182" y="1483459"/>
                  <a:pt x="2743200" y="1524000"/>
                </a:cubicBezTo>
                <a:cubicBezTo>
                  <a:pt x="2754074" y="1548466"/>
                  <a:pt x="2760133" y="1574800"/>
                  <a:pt x="2768600" y="1600200"/>
                </a:cubicBezTo>
                <a:lnTo>
                  <a:pt x="2781300" y="1638300"/>
                </a:lnTo>
                <a:cubicBezTo>
                  <a:pt x="2785533" y="1651000"/>
                  <a:pt x="2786574" y="1665261"/>
                  <a:pt x="2794000" y="1676400"/>
                </a:cubicBezTo>
                <a:cubicBezTo>
                  <a:pt x="2802467" y="1689100"/>
                  <a:pt x="2813201" y="1700552"/>
                  <a:pt x="2819400" y="1714500"/>
                </a:cubicBezTo>
                <a:cubicBezTo>
                  <a:pt x="2830274" y="1738966"/>
                  <a:pt x="2836333" y="1765300"/>
                  <a:pt x="2844800" y="1790700"/>
                </a:cubicBezTo>
                <a:lnTo>
                  <a:pt x="2857500" y="1828800"/>
                </a:lnTo>
                <a:lnTo>
                  <a:pt x="2895600" y="1943100"/>
                </a:lnTo>
                <a:cubicBezTo>
                  <a:pt x="2899833" y="1955800"/>
                  <a:pt x="2905053" y="1968213"/>
                  <a:pt x="2908300" y="1981200"/>
                </a:cubicBezTo>
                <a:cubicBezTo>
                  <a:pt x="2909994" y="1987974"/>
                  <a:pt x="2926412" y="2059168"/>
                  <a:pt x="2933700" y="2070100"/>
                </a:cubicBezTo>
                <a:cubicBezTo>
                  <a:pt x="2943663" y="2085044"/>
                  <a:pt x="2959100" y="2095500"/>
                  <a:pt x="2971800" y="2108200"/>
                </a:cubicBezTo>
                <a:cubicBezTo>
                  <a:pt x="2976033" y="2120900"/>
                  <a:pt x="2978513" y="2134326"/>
                  <a:pt x="2984500" y="2146300"/>
                </a:cubicBezTo>
                <a:cubicBezTo>
                  <a:pt x="2991326" y="2159952"/>
                  <a:pt x="3008007" y="2169254"/>
                  <a:pt x="3009900" y="2184400"/>
                </a:cubicBezTo>
                <a:cubicBezTo>
                  <a:pt x="3012577" y="2205819"/>
                  <a:pt x="3001433" y="2226733"/>
                  <a:pt x="2997200" y="2247900"/>
                </a:cubicBezTo>
                <a:cubicBezTo>
                  <a:pt x="3001880" y="2280662"/>
                  <a:pt x="3004867" y="2339434"/>
                  <a:pt x="3022600" y="2374900"/>
                </a:cubicBezTo>
                <a:cubicBezTo>
                  <a:pt x="3029426" y="2388552"/>
                  <a:pt x="3039533" y="2400300"/>
                  <a:pt x="3048000" y="2413000"/>
                </a:cubicBezTo>
                <a:cubicBezTo>
                  <a:pt x="3045055" y="2421835"/>
                  <a:pt x="3017078" y="2480365"/>
                  <a:pt x="3048000" y="2489200"/>
                </a:cubicBezTo>
                <a:cubicBezTo>
                  <a:pt x="3072760" y="2496274"/>
                  <a:pt x="3098800" y="2480733"/>
                  <a:pt x="3124200" y="2476500"/>
                </a:cubicBezTo>
                <a:cubicBezTo>
                  <a:pt x="3141133" y="2480733"/>
                  <a:pt x="3160477" y="2479518"/>
                  <a:pt x="3175000" y="2489200"/>
                </a:cubicBezTo>
                <a:cubicBezTo>
                  <a:pt x="3187700" y="2497667"/>
                  <a:pt x="3187457" y="2519210"/>
                  <a:pt x="3200400" y="2527300"/>
                </a:cubicBezTo>
                <a:cubicBezTo>
                  <a:pt x="3223104" y="2541490"/>
                  <a:pt x="3276600" y="2552700"/>
                  <a:pt x="3276600" y="2552700"/>
                </a:cubicBezTo>
                <a:cubicBezTo>
                  <a:pt x="3292876" y="2548631"/>
                  <a:pt x="3347280" y="2536410"/>
                  <a:pt x="3365500" y="2527300"/>
                </a:cubicBezTo>
                <a:cubicBezTo>
                  <a:pt x="3400863" y="2509619"/>
                  <a:pt x="3413613" y="2491887"/>
                  <a:pt x="3441700" y="2463800"/>
                </a:cubicBezTo>
                <a:cubicBezTo>
                  <a:pt x="3437467" y="2442633"/>
                  <a:pt x="3434235" y="2421241"/>
                  <a:pt x="3429000" y="2400300"/>
                </a:cubicBezTo>
                <a:cubicBezTo>
                  <a:pt x="3425753" y="2387313"/>
                  <a:pt x="3416300" y="2375587"/>
                  <a:pt x="3416300" y="2362200"/>
                </a:cubicBezTo>
                <a:cubicBezTo>
                  <a:pt x="3416300" y="2336450"/>
                  <a:pt x="3420857" y="2310429"/>
                  <a:pt x="3429000" y="2286000"/>
                </a:cubicBezTo>
                <a:cubicBezTo>
                  <a:pt x="3433827" y="2271520"/>
                  <a:pt x="3442481" y="2257435"/>
                  <a:pt x="3454400" y="2247900"/>
                </a:cubicBezTo>
                <a:cubicBezTo>
                  <a:pt x="3464853" y="2239537"/>
                  <a:pt x="3479800" y="2239433"/>
                  <a:pt x="3492500" y="2235200"/>
                </a:cubicBezTo>
                <a:cubicBezTo>
                  <a:pt x="3496733" y="2222500"/>
                  <a:pt x="3509433" y="2209800"/>
                  <a:pt x="3505200" y="2197100"/>
                </a:cubicBezTo>
                <a:cubicBezTo>
                  <a:pt x="3495547" y="2168140"/>
                  <a:pt x="3454400" y="2120900"/>
                  <a:pt x="3454400" y="2120900"/>
                </a:cubicBezTo>
                <a:cubicBezTo>
                  <a:pt x="3458633" y="2108200"/>
                  <a:pt x="3459674" y="2093939"/>
                  <a:pt x="3467100" y="2082800"/>
                </a:cubicBezTo>
                <a:cubicBezTo>
                  <a:pt x="3486657" y="2053464"/>
                  <a:pt x="3515187" y="2038042"/>
                  <a:pt x="3543300" y="2019300"/>
                </a:cubicBezTo>
                <a:cubicBezTo>
                  <a:pt x="3547533" y="2006600"/>
                  <a:pt x="3546534" y="1990666"/>
                  <a:pt x="3556000" y="1981200"/>
                </a:cubicBezTo>
                <a:cubicBezTo>
                  <a:pt x="3577586" y="1959614"/>
                  <a:pt x="3632200" y="1930400"/>
                  <a:pt x="3632200" y="1930400"/>
                </a:cubicBezTo>
                <a:cubicBezTo>
                  <a:pt x="3727965" y="1962322"/>
                  <a:pt x="3609923" y="1919261"/>
                  <a:pt x="3708400" y="1968500"/>
                </a:cubicBezTo>
                <a:cubicBezTo>
                  <a:pt x="3720374" y="1974487"/>
                  <a:pt x="3733800" y="1976967"/>
                  <a:pt x="3746500" y="1981200"/>
                </a:cubicBezTo>
                <a:cubicBezTo>
                  <a:pt x="3839739" y="1950120"/>
                  <a:pt x="3803768" y="1974732"/>
                  <a:pt x="3860800" y="1917700"/>
                </a:cubicBezTo>
                <a:cubicBezTo>
                  <a:pt x="3877733" y="1943100"/>
                  <a:pt x="3901947" y="1964940"/>
                  <a:pt x="3911600" y="1993900"/>
                </a:cubicBezTo>
                <a:cubicBezTo>
                  <a:pt x="3924328" y="2032085"/>
                  <a:pt x="3922345" y="2037274"/>
                  <a:pt x="3949700" y="2070100"/>
                </a:cubicBezTo>
                <a:cubicBezTo>
                  <a:pt x="3961198" y="2083898"/>
                  <a:pt x="3972100" y="2099478"/>
                  <a:pt x="3987800" y="2108200"/>
                </a:cubicBezTo>
                <a:cubicBezTo>
                  <a:pt x="4011205" y="2121203"/>
                  <a:pt x="4064000" y="2133600"/>
                  <a:pt x="4064000" y="2133600"/>
                </a:cubicBezTo>
                <a:cubicBezTo>
                  <a:pt x="4089400" y="2125133"/>
                  <a:pt x="4117923" y="2123052"/>
                  <a:pt x="4140200" y="2108200"/>
                </a:cubicBezTo>
                <a:cubicBezTo>
                  <a:pt x="4165600" y="2091267"/>
                  <a:pt x="4194814" y="2078986"/>
                  <a:pt x="4216400" y="2057400"/>
                </a:cubicBezTo>
                <a:cubicBezTo>
                  <a:pt x="4265293" y="2008507"/>
                  <a:pt x="4239556" y="2029263"/>
                  <a:pt x="4292600" y="1993900"/>
                </a:cubicBezTo>
                <a:cubicBezTo>
                  <a:pt x="4324522" y="1898135"/>
                  <a:pt x="4281461" y="2016177"/>
                  <a:pt x="4330700" y="1917700"/>
                </a:cubicBezTo>
                <a:cubicBezTo>
                  <a:pt x="4336687" y="1905726"/>
                  <a:pt x="4339167" y="1892300"/>
                  <a:pt x="4343400" y="1879600"/>
                </a:cubicBezTo>
                <a:cubicBezTo>
                  <a:pt x="4347633" y="1849967"/>
                  <a:pt x="4343943" y="1818054"/>
                  <a:pt x="4356100" y="1790700"/>
                </a:cubicBezTo>
                <a:cubicBezTo>
                  <a:pt x="4366499" y="1767302"/>
                  <a:pt x="4413784" y="1761858"/>
                  <a:pt x="4432300" y="1752600"/>
                </a:cubicBezTo>
                <a:cubicBezTo>
                  <a:pt x="4445952" y="1745774"/>
                  <a:pt x="4457700" y="1735667"/>
                  <a:pt x="4470400" y="1727200"/>
                </a:cubicBezTo>
                <a:cubicBezTo>
                  <a:pt x="4487239" y="1701942"/>
                  <a:pt x="4514648" y="1682548"/>
                  <a:pt x="4483100" y="1651000"/>
                </a:cubicBezTo>
                <a:cubicBezTo>
                  <a:pt x="4461514" y="1629414"/>
                  <a:pt x="4406900" y="1600200"/>
                  <a:pt x="4406900" y="1600200"/>
                </a:cubicBezTo>
                <a:cubicBezTo>
                  <a:pt x="4402667" y="1587500"/>
                  <a:pt x="4400187" y="1574074"/>
                  <a:pt x="4394200" y="1562100"/>
                </a:cubicBezTo>
                <a:cubicBezTo>
                  <a:pt x="4387374" y="1548448"/>
                  <a:pt x="4368800" y="1539264"/>
                  <a:pt x="4368800" y="1524000"/>
                </a:cubicBezTo>
                <a:cubicBezTo>
                  <a:pt x="4368800" y="1444978"/>
                  <a:pt x="4383617" y="1451328"/>
                  <a:pt x="4432300" y="1435100"/>
                </a:cubicBezTo>
                <a:cubicBezTo>
                  <a:pt x="4461933" y="1439333"/>
                  <a:pt x="4492032" y="1441069"/>
                  <a:pt x="4521200" y="1447800"/>
                </a:cubicBezTo>
                <a:cubicBezTo>
                  <a:pt x="4547288" y="1453820"/>
                  <a:pt x="4597400" y="1473200"/>
                  <a:pt x="4597400" y="1473200"/>
                </a:cubicBezTo>
                <a:cubicBezTo>
                  <a:pt x="4628388" y="1462871"/>
                  <a:pt x="4648981" y="1459719"/>
                  <a:pt x="4673600" y="1435100"/>
                </a:cubicBezTo>
                <a:cubicBezTo>
                  <a:pt x="4684393" y="1424307"/>
                  <a:pt x="4690533" y="1409700"/>
                  <a:pt x="4699000" y="1397000"/>
                </a:cubicBezTo>
                <a:cubicBezTo>
                  <a:pt x="4694767" y="1358900"/>
                  <a:pt x="4692602" y="1320513"/>
                  <a:pt x="4686300" y="1282700"/>
                </a:cubicBezTo>
                <a:cubicBezTo>
                  <a:pt x="4684099" y="1269495"/>
                  <a:pt x="4673600" y="1257987"/>
                  <a:pt x="4673600" y="1244600"/>
                </a:cubicBezTo>
                <a:cubicBezTo>
                  <a:pt x="4673600" y="1189404"/>
                  <a:pt x="4676128" y="1133751"/>
                  <a:pt x="4686300" y="1079500"/>
                </a:cubicBezTo>
                <a:cubicBezTo>
                  <a:pt x="4689113" y="1064498"/>
                  <a:pt x="4696842" y="1044896"/>
                  <a:pt x="4711700" y="1041400"/>
                </a:cubicBezTo>
                <a:cubicBezTo>
                  <a:pt x="4773649" y="1026824"/>
                  <a:pt x="4838700" y="1032933"/>
                  <a:pt x="4902200" y="1028700"/>
                </a:cubicBezTo>
                <a:cubicBezTo>
                  <a:pt x="4931229" y="1019024"/>
                  <a:pt x="4957838" y="1021443"/>
                  <a:pt x="4953000" y="977900"/>
                </a:cubicBezTo>
                <a:cubicBezTo>
                  <a:pt x="4950043" y="951290"/>
                  <a:pt x="4927600" y="901700"/>
                  <a:pt x="4927600" y="901700"/>
                </a:cubicBezTo>
                <a:cubicBezTo>
                  <a:pt x="4931833" y="889000"/>
                  <a:pt x="4931937" y="874053"/>
                  <a:pt x="4940300" y="863600"/>
                </a:cubicBezTo>
                <a:cubicBezTo>
                  <a:pt x="4967362" y="829772"/>
                  <a:pt x="4983370" y="843906"/>
                  <a:pt x="5016500" y="825500"/>
                </a:cubicBezTo>
                <a:cubicBezTo>
                  <a:pt x="5043185" y="810675"/>
                  <a:pt x="5092700" y="774700"/>
                  <a:pt x="5092700" y="774700"/>
                </a:cubicBezTo>
                <a:cubicBezTo>
                  <a:pt x="5096933" y="762000"/>
                  <a:pt x="5103005" y="749771"/>
                  <a:pt x="5105400" y="736600"/>
                </a:cubicBezTo>
                <a:cubicBezTo>
                  <a:pt x="5111505" y="703020"/>
                  <a:pt x="5105424" y="666689"/>
                  <a:pt x="5118100" y="635000"/>
                </a:cubicBezTo>
                <a:cubicBezTo>
                  <a:pt x="5125675" y="616062"/>
                  <a:pt x="5178261" y="602246"/>
                  <a:pt x="5194300" y="596900"/>
                </a:cubicBezTo>
                <a:cubicBezTo>
                  <a:pt x="5207000" y="601133"/>
                  <a:pt x="5222934" y="600134"/>
                  <a:pt x="5232400" y="609600"/>
                </a:cubicBezTo>
                <a:cubicBezTo>
                  <a:pt x="5334295" y="711495"/>
                  <a:pt x="5235089" y="669763"/>
                  <a:pt x="5321300" y="698500"/>
                </a:cubicBezTo>
                <a:cubicBezTo>
                  <a:pt x="5381177" y="688520"/>
                  <a:pt x="5395253" y="688256"/>
                  <a:pt x="5448300" y="673100"/>
                </a:cubicBezTo>
                <a:cubicBezTo>
                  <a:pt x="5461172" y="669422"/>
                  <a:pt x="5474426" y="666387"/>
                  <a:pt x="5486400" y="660400"/>
                </a:cubicBezTo>
                <a:cubicBezTo>
                  <a:pt x="5514943" y="646129"/>
                  <a:pt x="5542538" y="620975"/>
                  <a:pt x="5562600" y="596900"/>
                </a:cubicBezTo>
                <a:cubicBezTo>
                  <a:pt x="5572371" y="585174"/>
                  <a:pt x="5581174" y="572452"/>
                  <a:pt x="5588000" y="558800"/>
                </a:cubicBezTo>
                <a:cubicBezTo>
                  <a:pt x="5593987" y="546826"/>
                  <a:pt x="5596467" y="533400"/>
                  <a:pt x="5600700" y="520700"/>
                </a:cubicBezTo>
                <a:cubicBezTo>
                  <a:pt x="5596467" y="503767"/>
                  <a:pt x="5597682" y="484423"/>
                  <a:pt x="5588000" y="469900"/>
                </a:cubicBezTo>
                <a:cubicBezTo>
                  <a:pt x="5569802" y="442603"/>
                  <a:pt x="5537156" y="444478"/>
                  <a:pt x="5511800" y="431800"/>
                </a:cubicBezTo>
                <a:cubicBezTo>
                  <a:pt x="5498148" y="424974"/>
                  <a:pt x="5486400" y="414867"/>
                  <a:pt x="5473700" y="406400"/>
                </a:cubicBezTo>
                <a:cubicBezTo>
                  <a:pt x="5461743" y="409389"/>
                  <a:pt x="5399707" y="423518"/>
                  <a:pt x="5384800" y="431800"/>
                </a:cubicBezTo>
                <a:cubicBezTo>
                  <a:pt x="5358115" y="446625"/>
                  <a:pt x="5308600" y="482600"/>
                  <a:pt x="5308600" y="482600"/>
                </a:cubicBezTo>
                <a:cubicBezTo>
                  <a:pt x="5295900" y="478367"/>
                  <a:pt x="5282474" y="475887"/>
                  <a:pt x="5270500" y="469900"/>
                </a:cubicBezTo>
                <a:cubicBezTo>
                  <a:pt x="5239052" y="454176"/>
                  <a:pt x="5221514" y="439057"/>
                  <a:pt x="5207000" y="406400"/>
                </a:cubicBezTo>
                <a:cubicBezTo>
                  <a:pt x="5196126" y="381934"/>
                  <a:pt x="5181600" y="330200"/>
                  <a:pt x="5181600" y="330200"/>
                </a:cubicBezTo>
                <a:cubicBezTo>
                  <a:pt x="5185833" y="296333"/>
                  <a:pt x="5182636" y="260675"/>
                  <a:pt x="5194300" y="228600"/>
                </a:cubicBezTo>
                <a:cubicBezTo>
                  <a:pt x="5200438" y="211721"/>
                  <a:pt x="5218602" y="201998"/>
                  <a:pt x="5232400" y="190500"/>
                </a:cubicBezTo>
                <a:cubicBezTo>
                  <a:pt x="5244126" y="180729"/>
                  <a:pt x="5256848" y="171926"/>
                  <a:pt x="5270500" y="165100"/>
                </a:cubicBezTo>
                <a:cubicBezTo>
                  <a:pt x="5301764" y="149468"/>
                  <a:pt x="5355534" y="144578"/>
                  <a:pt x="5384800" y="139700"/>
                </a:cubicBezTo>
                <a:cubicBezTo>
                  <a:pt x="5414433" y="143933"/>
                  <a:pt x="5444532" y="145669"/>
                  <a:pt x="5473700" y="152400"/>
                </a:cubicBezTo>
                <a:cubicBezTo>
                  <a:pt x="5499788" y="158420"/>
                  <a:pt x="5549900" y="177800"/>
                  <a:pt x="5549900" y="177800"/>
                </a:cubicBezTo>
                <a:cubicBezTo>
                  <a:pt x="5579533" y="173567"/>
                  <a:pt x="5609921" y="172976"/>
                  <a:pt x="5638800" y="165100"/>
                </a:cubicBezTo>
                <a:cubicBezTo>
                  <a:pt x="5737659" y="138138"/>
                  <a:pt x="5640381" y="130706"/>
                  <a:pt x="5765800" y="88900"/>
                </a:cubicBezTo>
                <a:lnTo>
                  <a:pt x="5803900" y="76200"/>
                </a:lnTo>
                <a:cubicBezTo>
                  <a:pt x="5820833" y="80433"/>
                  <a:pt x="5839545" y="80240"/>
                  <a:pt x="5854700" y="88900"/>
                </a:cubicBezTo>
                <a:cubicBezTo>
                  <a:pt x="5905257" y="117790"/>
                  <a:pt x="5884891" y="123881"/>
                  <a:pt x="5905500" y="165100"/>
                </a:cubicBezTo>
                <a:cubicBezTo>
                  <a:pt x="5912326" y="178752"/>
                  <a:pt x="5924701" y="189252"/>
                  <a:pt x="5930900" y="203200"/>
                </a:cubicBezTo>
                <a:cubicBezTo>
                  <a:pt x="5941774" y="227666"/>
                  <a:pt x="5947833" y="254000"/>
                  <a:pt x="5956300" y="279400"/>
                </a:cubicBezTo>
                <a:cubicBezTo>
                  <a:pt x="5960533" y="292100"/>
                  <a:pt x="5956300" y="313267"/>
                  <a:pt x="5969000" y="317500"/>
                </a:cubicBezTo>
                <a:lnTo>
                  <a:pt x="6007100" y="330200"/>
                </a:lnTo>
                <a:cubicBezTo>
                  <a:pt x="6042901" y="318266"/>
                  <a:pt x="6061679" y="318318"/>
                  <a:pt x="6083300" y="279400"/>
                </a:cubicBezTo>
                <a:cubicBezTo>
                  <a:pt x="6096303" y="255995"/>
                  <a:pt x="6108700" y="203200"/>
                  <a:pt x="6108700" y="203200"/>
                </a:cubicBezTo>
                <a:cubicBezTo>
                  <a:pt x="6104467" y="190500"/>
                  <a:pt x="6096000" y="178487"/>
                  <a:pt x="6096000" y="165100"/>
                </a:cubicBezTo>
                <a:cubicBezTo>
                  <a:pt x="6096000" y="151713"/>
                  <a:pt x="6101274" y="138139"/>
                  <a:pt x="6108700" y="127000"/>
                </a:cubicBezTo>
                <a:cubicBezTo>
                  <a:pt x="6118663" y="112056"/>
                  <a:pt x="6131856" y="98863"/>
                  <a:pt x="6146800" y="88900"/>
                </a:cubicBezTo>
                <a:cubicBezTo>
                  <a:pt x="6157939" y="81474"/>
                  <a:pt x="6171616" y="77860"/>
                  <a:pt x="6184900" y="76200"/>
                </a:cubicBezTo>
                <a:cubicBezTo>
                  <a:pt x="6239670" y="69354"/>
                  <a:pt x="6294967" y="67733"/>
                  <a:pt x="6350000" y="63500"/>
                </a:cubicBezTo>
                <a:cubicBezTo>
                  <a:pt x="6382644" y="52619"/>
                  <a:pt x="6403817" y="44479"/>
                  <a:pt x="6438900" y="38100"/>
                </a:cubicBezTo>
                <a:cubicBezTo>
                  <a:pt x="6468351" y="32745"/>
                  <a:pt x="6498167" y="29633"/>
                  <a:pt x="6527800" y="25400"/>
                </a:cubicBezTo>
                <a:cubicBezTo>
                  <a:pt x="6566869" y="12377"/>
                  <a:pt x="6584230" y="-411"/>
                  <a:pt x="6629400" y="25400"/>
                </a:cubicBezTo>
                <a:cubicBezTo>
                  <a:pt x="6642652" y="32973"/>
                  <a:pt x="6644007" y="52707"/>
                  <a:pt x="6654800" y="63500"/>
                </a:cubicBezTo>
                <a:cubicBezTo>
                  <a:pt x="6665593" y="74293"/>
                  <a:pt x="6678952" y="82701"/>
                  <a:pt x="6692900" y="88900"/>
                </a:cubicBezTo>
                <a:cubicBezTo>
                  <a:pt x="6717366" y="99774"/>
                  <a:pt x="6769100" y="114300"/>
                  <a:pt x="6769100" y="114300"/>
                </a:cubicBezTo>
                <a:cubicBezTo>
                  <a:pt x="6798733" y="110067"/>
                  <a:pt x="6828960" y="94340"/>
                  <a:pt x="6858000" y="101600"/>
                </a:cubicBezTo>
                <a:cubicBezTo>
                  <a:pt x="6870987" y="104847"/>
                  <a:pt x="6872178" y="126395"/>
                  <a:pt x="6870700" y="139700"/>
                </a:cubicBezTo>
                <a:cubicBezTo>
                  <a:pt x="6867743" y="166310"/>
                  <a:pt x="6845300" y="215900"/>
                  <a:pt x="6845300" y="215900"/>
                </a:cubicBezTo>
                <a:cubicBezTo>
                  <a:pt x="6874933" y="304800"/>
                  <a:pt x="6845300" y="283633"/>
                  <a:pt x="6908800" y="304800"/>
                </a:cubicBezTo>
                <a:cubicBezTo>
                  <a:pt x="6932952" y="299970"/>
                  <a:pt x="6984365" y="292417"/>
                  <a:pt x="7010400" y="279400"/>
                </a:cubicBezTo>
                <a:cubicBezTo>
                  <a:pt x="7108877" y="230161"/>
                  <a:pt x="6990835" y="273222"/>
                  <a:pt x="7086600" y="241300"/>
                </a:cubicBezTo>
                <a:cubicBezTo>
                  <a:pt x="7103533" y="245533"/>
                  <a:pt x="7126041" y="240748"/>
                  <a:pt x="7137400" y="254000"/>
                </a:cubicBezTo>
                <a:cubicBezTo>
                  <a:pt x="7154824" y="274328"/>
                  <a:pt x="7154333" y="304800"/>
                  <a:pt x="7162800" y="330200"/>
                </a:cubicBezTo>
                <a:cubicBezTo>
                  <a:pt x="7181020" y="384859"/>
                  <a:pt x="7172253" y="355313"/>
                  <a:pt x="7188200" y="419100"/>
                </a:cubicBezTo>
                <a:cubicBezTo>
                  <a:pt x="7192433" y="461433"/>
                  <a:pt x="7200900" y="503556"/>
                  <a:pt x="7200900" y="546100"/>
                </a:cubicBezTo>
                <a:cubicBezTo>
                  <a:pt x="7200900" y="598688"/>
                  <a:pt x="7200606" y="647994"/>
                  <a:pt x="7162800" y="685800"/>
                </a:cubicBezTo>
                <a:cubicBezTo>
                  <a:pt x="7147833" y="700767"/>
                  <a:pt x="7129340" y="711762"/>
                  <a:pt x="7112000" y="723900"/>
                </a:cubicBezTo>
                <a:cubicBezTo>
                  <a:pt x="6911783" y="864052"/>
                  <a:pt x="7114261" y="729120"/>
                  <a:pt x="6997700" y="787400"/>
                </a:cubicBezTo>
                <a:cubicBezTo>
                  <a:pt x="6984048" y="794226"/>
                  <a:pt x="6973548" y="806601"/>
                  <a:pt x="6959600" y="812800"/>
                </a:cubicBezTo>
                <a:cubicBezTo>
                  <a:pt x="6935134" y="823674"/>
                  <a:pt x="6908800" y="829733"/>
                  <a:pt x="6883400" y="838200"/>
                </a:cubicBezTo>
                <a:lnTo>
                  <a:pt x="6845300" y="850900"/>
                </a:lnTo>
                <a:cubicBezTo>
                  <a:pt x="6836833" y="863600"/>
                  <a:pt x="6821282" y="873799"/>
                  <a:pt x="6819900" y="889000"/>
                </a:cubicBezTo>
                <a:cubicBezTo>
                  <a:pt x="6814771" y="945416"/>
                  <a:pt x="6829451" y="981154"/>
                  <a:pt x="6845300" y="1028700"/>
                </a:cubicBezTo>
                <a:cubicBezTo>
                  <a:pt x="6841067" y="1172633"/>
                  <a:pt x="6840168" y="1316703"/>
                  <a:pt x="6832600" y="1460500"/>
                </a:cubicBezTo>
                <a:cubicBezTo>
                  <a:pt x="6830692" y="1496744"/>
                  <a:pt x="6814652" y="1515866"/>
                  <a:pt x="6807200" y="1549400"/>
                </a:cubicBezTo>
                <a:cubicBezTo>
                  <a:pt x="6801614" y="1574537"/>
                  <a:pt x="6800745" y="1600618"/>
                  <a:pt x="6794500" y="1625600"/>
                </a:cubicBezTo>
                <a:cubicBezTo>
                  <a:pt x="6751286" y="1798456"/>
                  <a:pt x="6791355" y="1632675"/>
                  <a:pt x="6743700" y="1739900"/>
                </a:cubicBezTo>
                <a:cubicBezTo>
                  <a:pt x="6732826" y="1764366"/>
                  <a:pt x="6726767" y="1790700"/>
                  <a:pt x="6718300" y="1816100"/>
                </a:cubicBezTo>
                <a:lnTo>
                  <a:pt x="6692900" y="1892300"/>
                </a:lnTo>
                <a:lnTo>
                  <a:pt x="6680200" y="1930400"/>
                </a:lnTo>
                <a:cubicBezTo>
                  <a:pt x="6684433" y="1981200"/>
                  <a:pt x="6687271" y="2032136"/>
                  <a:pt x="6692900" y="2082800"/>
                </a:cubicBezTo>
                <a:cubicBezTo>
                  <a:pt x="6695744" y="2108393"/>
                  <a:pt x="6705600" y="2133250"/>
                  <a:pt x="6705600" y="2159000"/>
                </a:cubicBezTo>
                <a:cubicBezTo>
                  <a:pt x="6705600" y="2180586"/>
                  <a:pt x="6698580" y="2201675"/>
                  <a:pt x="6692900" y="2222500"/>
                </a:cubicBezTo>
                <a:cubicBezTo>
                  <a:pt x="6685855" y="2248331"/>
                  <a:pt x="6667500" y="2298700"/>
                  <a:pt x="6667500" y="2298700"/>
                </a:cubicBezTo>
                <a:cubicBezTo>
                  <a:pt x="6671733" y="2311400"/>
                  <a:pt x="6671837" y="2326347"/>
                  <a:pt x="6680200" y="2336800"/>
                </a:cubicBezTo>
                <a:cubicBezTo>
                  <a:pt x="6703114" y="2365443"/>
                  <a:pt x="6737466" y="2365862"/>
                  <a:pt x="6769100" y="2374900"/>
                </a:cubicBezTo>
                <a:cubicBezTo>
                  <a:pt x="6781972" y="2378578"/>
                  <a:pt x="6794500" y="2383367"/>
                  <a:pt x="6807200" y="2387600"/>
                </a:cubicBezTo>
                <a:cubicBezTo>
                  <a:pt x="6894193" y="2474593"/>
                  <a:pt x="6863475" y="2433912"/>
                  <a:pt x="6908800" y="2501900"/>
                </a:cubicBezTo>
                <a:cubicBezTo>
                  <a:pt x="6904731" y="2518176"/>
                  <a:pt x="6892510" y="2572580"/>
                  <a:pt x="6883400" y="2590800"/>
                </a:cubicBezTo>
                <a:cubicBezTo>
                  <a:pt x="6834161" y="2689277"/>
                  <a:pt x="6877222" y="2571235"/>
                  <a:pt x="6845300" y="2667000"/>
                </a:cubicBezTo>
                <a:cubicBezTo>
                  <a:pt x="6849533" y="2683933"/>
                  <a:pt x="6852984" y="2701082"/>
                  <a:pt x="6858000" y="2717800"/>
                </a:cubicBezTo>
                <a:cubicBezTo>
                  <a:pt x="6870678" y="2760060"/>
                  <a:pt x="6894060" y="2843440"/>
                  <a:pt x="6934200" y="2870200"/>
                </a:cubicBezTo>
                <a:cubicBezTo>
                  <a:pt x="7025344" y="2930963"/>
                  <a:pt x="6988814" y="2899414"/>
                  <a:pt x="7048500" y="2959100"/>
                </a:cubicBezTo>
                <a:cubicBezTo>
                  <a:pt x="7069667" y="3022600"/>
                  <a:pt x="7086600" y="3022600"/>
                  <a:pt x="7061200" y="3073400"/>
                </a:cubicBezTo>
                <a:cubicBezTo>
                  <a:pt x="7054374" y="3087052"/>
                  <a:pt x="7046593" y="3100707"/>
                  <a:pt x="7035800" y="3111500"/>
                </a:cubicBezTo>
                <a:cubicBezTo>
                  <a:pt x="7025007" y="3122293"/>
                  <a:pt x="7010400" y="3128433"/>
                  <a:pt x="6997700" y="3136900"/>
                </a:cubicBezTo>
                <a:cubicBezTo>
                  <a:pt x="6985000" y="3132667"/>
                  <a:pt x="6972805" y="3121999"/>
                  <a:pt x="6959600" y="3124200"/>
                </a:cubicBezTo>
                <a:cubicBezTo>
                  <a:pt x="6907957" y="3132807"/>
                  <a:pt x="6918246" y="3175315"/>
                  <a:pt x="6908800" y="3213100"/>
                </a:cubicBezTo>
                <a:cubicBezTo>
                  <a:pt x="6905553" y="3226087"/>
                  <a:pt x="6906993" y="3243419"/>
                  <a:pt x="6896100" y="3251200"/>
                </a:cubicBezTo>
                <a:cubicBezTo>
                  <a:pt x="6874313" y="3266762"/>
                  <a:pt x="6819900" y="3276600"/>
                  <a:pt x="6819900" y="3276600"/>
                </a:cubicBezTo>
                <a:cubicBezTo>
                  <a:pt x="6806877" y="3315669"/>
                  <a:pt x="6794089" y="3333030"/>
                  <a:pt x="6819900" y="3378200"/>
                </a:cubicBezTo>
                <a:cubicBezTo>
                  <a:pt x="6827473" y="3391452"/>
                  <a:pt x="6845300" y="3395133"/>
                  <a:pt x="6858000" y="3403600"/>
                </a:cubicBezTo>
                <a:cubicBezTo>
                  <a:pt x="6862233" y="3416300"/>
                  <a:pt x="6870700" y="3428313"/>
                  <a:pt x="6870700" y="3441700"/>
                </a:cubicBezTo>
                <a:cubicBezTo>
                  <a:pt x="6870700" y="3461953"/>
                  <a:pt x="6853339" y="3517638"/>
                  <a:pt x="6832600" y="3530600"/>
                </a:cubicBezTo>
                <a:cubicBezTo>
                  <a:pt x="6809896" y="3544790"/>
                  <a:pt x="6756400" y="3556000"/>
                  <a:pt x="6756400" y="3556000"/>
                </a:cubicBezTo>
                <a:cubicBezTo>
                  <a:pt x="6752167" y="3568700"/>
                  <a:pt x="6743700" y="3580713"/>
                  <a:pt x="6743700" y="3594100"/>
                </a:cubicBezTo>
                <a:cubicBezTo>
                  <a:pt x="6743700" y="3663217"/>
                  <a:pt x="6790510" y="3602080"/>
                  <a:pt x="6743700" y="3695700"/>
                </a:cubicBezTo>
                <a:cubicBezTo>
                  <a:pt x="6720887" y="3741326"/>
                  <a:pt x="6671628" y="3745124"/>
                  <a:pt x="6629400" y="3759200"/>
                </a:cubicBezTo>
                <a:cubicBezTo>
                  <a:pt x="6616700" y="3763433"/>
                  <a:pt x="6602439" y="3764474"/>
                  <a:pt x="6591300" y="3771900"/>
                </a:cubicBezTo>
                <a:cubicBezTo>
                  <a:pt x="6578600" y="3780367"/>
                  <a:pt x="6566852" y="3790474"/>
                  <a:pt x="6553200" y="3797300"/>
                </a:cubicBezTo>
                <a:cubicBezTo>
                  <a:pt x="6516864" y="3815468"/>
                  <a:pt x="6477922" y="3812945"/>
                  <a:pt x="6438900" y="3822700"/>
                </a:cubicBezTo>
                <a:cubicBezTo>
                  <a:pt x="6412925" y="3829194"/>
                  <a:pt x="6362700" y="3848100"/>
                  <a:pt x="6362700" y="3848100"/>
                </a:cubicBezTo>
                <a:cubicBezTo>
                  <a:pt x="6345767" y="3873500"/>
                  <a:pt x="6321553" y="3895340"/>
                  <a:pt x="6311900" y="3924300"/>
                </a:cubicBezTo>
                <a:cubicBezTo>
                  <a:pt x="6307667" y="3937000"/>
                  <a:pt x="6308666" y="3952934"/>
                  <a:pt x="6299200" y="3962400"/>
                </a:cubicBezTo>
                <a:cubicBezTo>
                  <a:pt x="6255531" y="4006069"/>
                  <a:pt x="6232810" y="4009930"/>
                  <a:pt x="6184900" y="4025900"/>
                </a:cubicBezTo>
                <a:cubicBezTo>
                  <a:pt x="6089135" y="3993978"/>
                  <a:pt x="6207177" y="4037039"/>
                  <a:pt x="6108700" y="3987800"/>
                </a:cubicBezTo>
                <a:cubicBezTo>
                  <a:pt x="6090480" y="3978690"/>
                  <a:pt x="6036076" y="3966469"/>
                  <a:pt x="6019800" y="3962400"/>
                </a:cubicBezTo>
                <a:lnTo>
                  <a:pt x="5905500" y="3886200"/>
                </a:lnTo>
                <a:lnTo>
                  <a:pt x="5867400" y="3860800"/>
                </a:lnTo>
                <a:cubicBezTo>
                  <a:pt x="5851124" y="3864869"/>
                  <a:pt x="5796720" y="3877090"/>
                  <a:pt x="5778500" y="3886200"/>
                </a:cubicBezTo>
                <a:cubicBezTo>
                  <a:pt x="5680023" y="3935439"/>
                  <a:pt x="5798065" y="3892378"/>
                  <a:pt x="5702300" y="3924300"/>
                </a:cubicBezTo>
                <a:cubicBezTo>
                  <a:pt x="5671795" y="3916674"/>
                  <a:pt x="5635326" y="3913608"/>
                  <a:pt x="5613400" y="3886200"/>
                </a:cubicBezTo>
                <a:cubicBezTo>
                  <a:pt x="5543293" y="3798566"/>
                  <a:pt x="5671789" y="3895493"/>
                  <a:pt x="5562600" y="3822700"/>
                </a:cubicBezTo>
                <a:cubicBezTo>
                  <a:pt x="5499210" y="3831756"/>
                  <a:pt x="5477790" y="3846224"/>
                  <a:pt x="5422900" y="3822700"/>
                </a:cubicBezTo>
                <a:cubicBezTo>
                  <a:pt x="5408871" y="3816687"/>
                  <a:pt x="5397500" y="3805767"/>
                  <a:pt x="5384800" y="3797300"/>
                </a:cubicBezTo>
                <a:lnTo>
                  <a:pt x="5359400" y="3721100"/>
                </a:lnTo>
                <a:cubicBezTo>
                  <a:pt x="5355167" y="3708400"/>
                  <a:pt x="5357839" y="3690426"/>
                  <a:pt x="5346700" y="3683000"/>
                </a:cubicBezTo>
                <a:lnTo>
                  <a:pt x="5308600" y="3657600"/>
                </a:lnTo>
                <a:cubicBezTo>
                  <a:pt x="5245537" y="3563005"/>
                  <a:pt x="5326588" y="3679186"/>
                  <a:pt x="5245100" y="3581400"/>
                </a:cubicBezTo>
                <a:cubicBezTo>
                  <a:pt x="5235329" y="3569674"/>
                  <a:pt x="5230493" y="3554093"/>
                  <a:pt x="5219700" y="3543300"/>
                </a:cubicBezTo>
                <a:cubicBezTo>
                  <a:pt x="5195081" y="3518681"/>
                  <a:pt x="5174488" y="3515529"/>
                  <a:pt x="5143500" y="3505200"/>
                </a:cubicBezTo>
                <a:cubicBezTo>
                  <a:pt x="5130800" y="3509433"/>
                  <a:pt x="5117374" y="3511913"/>
                  <a:pt x="5105400" y="3517900"/>
                </a:cubicBezTo>
                <a:cubicBezTo>
                  <a:pt x="5070037" y="3535581"/>
                  <a:pt x="5057287" y="3553313"/>
                  <a:pt x="5029200" y="3581400"/>
                </a:cubicBezTo>
                <a:cubicBezTo>
                  <a:pt x="5016500" y="3577167"/>
                  <a:pt x="5002802" y="3575201"/>
                  <a:pt x="4991100" y="3568700"/>
                </a:cubicBezTo>
                <a:cubicBezTo>
                  <a:pt x="4964415" y="3553875"/>
                  <a:pt x="4943860" y="3527553"/>
                  <a:pt x="4914900" y="3517900"/>
                </a:cubicBezTo>
                <a:cubicBezTo>
                  <a:pt x="4822141" y="3486980"/>
                  <a:pt x="4864675" y="3498994"/>
                  <a:pt x="4787900" y="3479800"/>
                </a:cubicBezTo>
                <a:cubicBezTo>
                  <a:pt x="4774632" y="3470955"/>
                  <a:pt x="4732732" y="3438195"/>
                  <a:pt x="4711700" y="3441700"/>
                </a:cubicBezTo>
                <a:cubicBezTo>
                  <a:pt x="4696644" y="3444209"/>
                  <a:pt x="4686300" y="3458633"/>
                  <a:pt x="4673600" y="3467100"/>
                </a:cubicBezTo>
                <a:cubicBezTo>
                  <a:pt x="4664140" y="3495481"/>
                  <a:pt x="4651213" y="3556539"/>
                  <a:pt x="4622800" y="3581400"/>
                </a:cubicBezTo>
                <a:cubicBezTo>
                  <a:pt x="4599826" y="3601502"/>
                  <a:pt x="4572000" y="3615267"/>
                  <a:pt x="4546600" y="3632200"/>
                </a:cubicBezTo>
                <a:cubicBezTo>
                  <a:pt x="4533900" y="3640667"/>
                  <a:pt x="4519293" y="3646807"/>
                  <a:pt x="4508500" y="3657600"/>
                </a:cubicBezTo>
                <a:lnTo>
                  <a:pt x="4470400" y="3695700"/>
                </a:lnTo>
                <a:cubicBezTo>
                  <a:pt x="4474633" y="3716867"/>
                  <a:pt x="4474168" y="3739549"/>
                  <a:pt x="4483100" y="3759200"/>
                </a:cubicBezTo>
                <a:cubicBezTo>
                  <a:pt x="4495732" y="3786991"/>
                  <a:pt x="4533900" y="3835400"/>
                  <a:pt x="4533900" y="3835400"/>
                </a:cubicBezTo>
                <a:cubicBezTo>
                  <a:pt x="4525433" y="3848100"/>
                  <a:pt x="4518271" y="3861774"/>
                  <a:pt x="4508500" y="3873500"/>
                </a:cubicBezTo>
                <a:cubicBezTo>
                  <a:pt x="4483213" y="3903845"/>
                  <a:pt x="4426878" y="3951507"/>
                  <a:pt x="4394200" y="3962400"/>
                </a:cubicBezTo>
                <a:lnTo>
                  <a:pt x="4318000" y="3987800"/>
                </a:lnTo>
                <a:cubicBezTo>
                  <a:pt x="4301067" y="3983567"/>
                  <a:pt x="4281723" y="3984782"/>
                  <a:pt x="4267200" y="3975100"/>
                </a:cubicBezTo>
                <a:cubicBezTo>
                  <a:pt x="4254500" y="3966633"/>
                  <a:pt x="4251571" y="3948726"/>
                  <a:pt x="4241800" y="3937000"/>
                </a:cubicBezTo>
                <a:cubicBezTo>
                  <a:pt x="4230302" y="3923202"/>
                  <a:pt x="4218644" y="3908863"/>
                  <a:pt x="4203700" y="3898900"/>
                </a:cubicBezTo>
                <a:cubicBezTo>
                  <a:pt x="4192561" y="3891474"/>
                  <a:pt x="4177574" y="3892187"/>
                  <a:pt x="4165600" y="3886200"/>
                </a:cubicBezTo>
                <a:cubicBezTo>
                  <a:pt x="4151948" y="3879374"/>
                  <a:pt x="4140200" y="3869267"/>
                  <a:pt x="4127500" y="3860800"/>
                </a:cubicBezTo>
                <a:cubicBezTo>
                  <a:pt x="4119033" y="3848100"/>
                  <a:pt x="4108926" y="3836352"/>
                  <a:pt x="4102100" y="3822700"/>
                </a:cubicBezTo>
                <a:cubicBezTo>
                  <a:pt x="4086686" y="3791872"/>
                  <a:pt x="4085395" y="3752981"/>
                  <a:pt x="4076700" y="3721100"/>
                </a:cubicBezTo>
                <a:cubicBezTo>
                  <a:pt x="4069655" y="3695269"/>
                  <a:pt x="4073577" y="3659752"/>
                  <a:pt x="4051300" y="3644900"/>
                </a:cubicBezTo>
                <a:lnTo>
                  <a:pt x="3975100" y="3594100"/>
                </a:lnTo>
                <a:lnTo>
                  <a:pt x="3937000" y="3568700"/>
                </a:lnTo>
                <a:cubicBezTo>
                  <a:pt x="3926671" y="3537712"/>
                  <a:pt x="3923519" y="3517119"/>
                  <a:pt x="3898900" y="3492500"/>
                </a:cubicBezTo>
                <a:cubicBezTo>
                  <a:pt x="3888107" y="3481707"/>
                  <a:pt x="3873500" y="3475567"/>
                  <a:pt x="3860800" y="3467100"/>
                </a:cubicBezTo>
                <a:cubicBezTo>
                  <a:pt x="3822615" y="3479828"/>
                  <a:pt x="3817426" y="3477845"/>
                  <a:pt x="3784600" y="3505200"/>
                </a:cubicBezTo>
                <a:cubicBezTo>
                  <a:pt x="3770802" y="3516698"/>
                  <a:pt x="3760677" y="3532273"/>
                  <a:pt x="3746500" y="3543300"/>
                </a:cubicBezTo>
                <a:cubicBezTo>
                  <a:pt x="3722403" y="3562042"/>
                  <a:pt x="3695700" y="3577167"/>
                  <a:pt x="3670300" y="3594100"/>
                </a:cubicBezTo>
                <a:cubicBezTo>
                  <a:pt x="3657600" y="3602567"/>
                  <a:pt x="3646680" y="3614673"/>
                  <a:pt x="3632200" y="3619500"/>
                </a:cubicBezTo>
                <a:cubicBezTo>
                  <a:pt x="3553739" y="3645654"/>
                  <a:pt x="3607421" y="3630868"/>
                  <a:pt x="3467100" y="3644900"/>
                </a:cubicBezTo>
                <a:cubicBezTo>
                  <a:pt x="3445693" y="3677010"/>
                  <a:pt x="3436511" y="3683543"/>
                  <a:pt x="3429000" y="3721100"/>
                </a:cubicBezTo>
                <a:cubicBezTo>
                  <a:pt x="3423129" y="3750453"/>
                  <a:pt x="3422171" y="3780647"/>
                  <a:pt x="3416300" y="3810000"/>
                </a:cubicBezTo>
                <a:cubicBezTo>
                  <a:pt x="3413675" y="3823127"/>
                  <a:pt x="3411963" y="3837647"/>
                  <a:pt x="3403600" y="3848100"/>
                </a:cubicBezTo>
                <a:cubicBezTo>
                  <a:pt x="3394065" y="3860019"/>
                  <a:pt x="3378200" y="3865033"/>
                  <a:pt x="3365500" y="3873500"/>
                </a:cubicBezTo>
                <a:cubicBezTo>
                  <a:pt x="3355513" y="3888481"/>
                  <a:pt x="3324896" y="3927166"/>
                  <a:pt x="3327400" y="3949700"/>
                </a:cubicBezTo>
                <a:cubicBezTo>
                  <a:pt x="3330357" y="3976310"/>
                  <a:pt x="3352800" y="4025900"/>
                  <a:pt x="3352800" y="4025900"/>
                </a:cubicBezTo>
                <a:cubicBezTo>
                  <a:pt x="3342471" y="4056888"/>
                  <a:pt x="3339319" y="4077481"/>
                  <a:pt x="3314700" y="4102100"/>
                </a:cubicBezTo>
                <a:cubicBezTo>
                  <a:pt x="3278304" y="4138496"/>
                  <a:pt x="3279817" y="4119542"/>
                  <a:pt x="3238500" y="4140200"/>
                </a:cubicBezTo>
                <a:cubicBezTo>
                  <a:pt x="3203137" y="4157881"/>
                  <a:pt x="3190387" y="4175613"/>
                  <a:pt x="3162300" y="4203700"/>
                </a:cubicBezTo>
                <a:cubicBezTo>
                  <a:pt x="3149600" y="4191000"/>
                  <a:pt x="3134163" y="4180544"/>
                  <a:pt x="3124200" y="4165600"/>
                </a:cubicBezTo>
                <a:cubicBezTo>
                  <a:pt x="3105418" y="4137426"/>
                  <a:pt x="3120358" y="4110811"/>
                  <a:pt x="3086100" y="4089400"/>
                </a:cubicBezTo>
                <a:cubicBezTo>
                  <a:pt x="3063396" y="4075210"/>
                  <a:pt x="3009900" y="4064000"/>
                  <a:pt x="3009900" y="4064000"/>
                </a:cubicBezTo>
                <a:cubicBezTo>
                  <a:pt x="2997200" y="4068233"/>
                  <a:pt x="2982253" y="4068337"/>
                  <a:pt x="2971800" y="4076700"/>
                </a:cubicBezTo>
                <a:cubicBezTo>
                  <a:pt x="2959881" y="4086235"/>
                  <a:pt x="2957193" y="4104007"/>
                  <a:pt x="2946400" y="4114800"/>
                </a:cubicBezTo>
                <a:cubicBezTo>
                  <a:pt x="2935607" y="4125593"/>
                  <a:pt x="2921000" y="4131733"/>
                  <a:pt x="2908300" y="4140200"/>
                </a:cubicBezTo>
                <a:cubicBezTo>
                  <a:pt x="2904067" y="4152900"/>
                  <a:pt x="2894122" y="4164995"/>
                  <a:pt x="2895600" y="4178300"/>
                </a:cubicBezTo>
                <a:cubicBezTo>
                  <a:pt x="2898557" y="4204910"/>
                  <a:pt x="2921000" y="4254500"/>
                  <a:pt x="2921000" y="4254500"/>
                </a:cubicBezTo>
                <a:cubicBezTo>
                  <a:pt x="2911941" y="4281677"/>
                  <a:pt x="2906071" y="4310425"/>
                  <a:pt x="2882900" y="4330700"/>
                </a:cubicBezTo>
                <a:cubicBezTo>
                  <a:pt x="2859926" y="4350802"/>
                  <a:pt x="2832100" y="4364567"/>
                  <a:pt x="2806700" y="4381500"/>
                </a:cubicBezTo>
                <a:cubicBezTo>
                  <a:pt x="2794000" y="4389967"/>
                  <a:pt x="2779393" y="4396107"/>
                  <a:pt x="2768600" y="4406900"/>
                </a:cubicBezTo>
                <a:cubicBezTo>
                  <a:pt x="2740513" y="4434987"/>
                  <a:pt x="2722781" y="4447737"/>
                  <a:pt x="2705100" y="4483100"/>
                </a:cubicBezTo>
                <a:cubicBezTo>
                  <a:pt x="2699113" y="4495074"/>
                  <a:pt x="2696633" y="4508500"/>
                  <a:pt x="2692400" y="4521200"/>
                </a:cubicBezTo>
                <a:cubicBezTo>
                  <a:pt x="2696633" y="4533900"/>
                  <a:pt x="2705100" y="4545913"/>
                  <a:pt x="2705100" y="4559300"/>
                </a:cubicBezTo>
                <a:cubicBezTo>
                  <a:pt x="2705100" y="4600292"/>
                  <a:pt x="2693277" y="4631339"/>
                  <a:pt x="2667000" y="4660900"/>
                </a:cubicBezTo>
                <a:cubicBezTo>
                  <a:pt x="2643135" y="4687748"/>
                  <a:pt x="2625649" y="4728388"/>
                  <a:pt x="2590800" y="4737100"/>
                </a:cubicBezTo>
                <a:cubicBezTo>
                  <a:pt x="2573867" y="4741333"/>
                  <a:pt x="2556718" y="4744784"/>
                  <a:pt x="2540000" y="4749800"/>
                </a:cubicBezTo>
                <a:cubicBezTo>
                  <a:pt x="2514355" y="4757493"/>
                  <a:pt x="2463800" y="4775200"/>
                  <a:pt x="2463800" y="4775200"/>
                </a:cubicBezTo>
                <a:cubicBezTo>
                  <a:pt x="2457026" y="4773506"/>
                  <a:pt x="2385832" y="4757088"/>
                  <a:pt x="2374900" y="4749800"/>
                </a:cubicBezTo>
                <a:cubicBezTo>
                  <a:pt x="2359956" y="4739837"/>
                  <a:pt x="2352500" y="4720422"/>
                  <a:pt x="2336800" y="4711700"/>
                </a:cubicBezTo>
                <a:cubicBezTo>
                  <a:pt x="2313395" y="4698697"/>
                  <a:pt x="2260600" y="4686300"/>
                  <a:pt x="2260600" y="4686300"/>
                </a:cubicBezTo>
                <a:cubicBezTo>
                  <a:pt x="2260161" y="4686410"/>
                  <a:pt x="2177773" y="4705627"/>
                  <a:pt x="2171700" y="4711700"/>
                </a:cubicBezTo>
                <a:cubicBezTo>
                  <a:pt x="2128031" y="4755369"/>
                  <a:pt x="2124170" y="4778090"/>
                  <a:pt x="2108200" y="4826000"/>
                </a:cubicBezTo>
                <a:cubicBezTo>
                  <a:pt x="2136777" y="4968885"/>
                  <a:pt x="2103904" y="4793782"/>
                  <a:pt x="2133600" y="5016500"/>
                </a:cubicBezTo>
                <a:cubicBezTo>
                  <a:pt x="2136453" y="5037896"/>
                  <a:pt x="2142067" y="5058833"/>
                  <a:pt x="2146300" y="5080000"/>
                </a:cubicBezTo>
                <a:cubicBezTo>
                  <a:pt x="2144468" y="5089160"/>
                  <a:pt x="2132058" y="5164863"/>
                  <a:pt x="2120900" y="5181600"/>
                </a:cubicBezTo>
                <a:cubicBezTo>
                  <a:pt x="2110937" y="5196544"/>
                  <a:pt x="2096977" y="5208673"/>
                  <a:pt x="2082800" y="5219700"/>
                </a:cubicBezTo>
                <a:cubicBezTo>
                  <a:pt x="2017296" y="5270648"/>
                  <a:pt x="2025985" y="5264038"/>
                  <a:pt x="1968500" y="5283200"/>
                </a:cubicBezTo>
                <a:cubicBezTo>
                  <a:pt x="1913467" y="5278967"/>
                  <a:pt x="1858218" y="5276949"/>
                  <a:pt x="1803400" y="5270500"/>
                </a:cubicBezTo>
                <a:cubicBezTo>
                  <a:pt x="1786065" y="5268461"/>
                  <a:pt x="1765736" y="5269294"/>
                  <a:pt x="1752600" y="5257800"/>
                </a:cubicBezTo>
                <a:cubicBezTo>
                  <a:pt x="1656679" y="5173869"/>
                  <a:pt x="1738002" y="5197802"/>
                  <a:pt x="1676400" y="5105400"/>
                </a:cubicBezTo>
                <a:cubicBezTo>
                  <a:pt x="1667933" y="5092700"/>
                  <a:pt x="1657826" y="5080952"/>
                  <a:pt x="1651000" y="5067300"/>
                </a:cubicBezTo>
                <a:cubicBezTo>
                  <a:pt x="1645013" y="5055326"/>
                  <a:pt x="1646663" y="5039653"/>
                  <a:pt x="1638300" y="5029200"/>
                </a:cubicBezTo>
                <a:cubicBezTo>
                  <a:pt x="1628765" y="5017281"/>
                  <a:pt x="1611926" y="5013571"/>
                  <a:pt x="1600200" y="5003800"/>
                </a:cubicBezTo>
                <a:cubicBezTo>
                  <a:pt x="1502414" y="4922312"/>
                  <a:pt x="1618595" y="5003363"/>
                  <a:pt x="1524000" y="4940300"/>
                </a:cubicBezTo>
                <a:cubicBezTo>
                  <a:pt x="1454282" y="4835722"/>
                  <a:pt x="1545437" y="4955562"/>
                  <a:pt x="1460500" y="4889500"/>
                </a:cubicBezTo>
                <a:cubicBezTo>
                  <a:pt x="1432146" y="4867447"/>
                  <a:pt x="1384300" y="4813300"/>
                  <a:pt x="1384300" y="4813300"/>
                </a:cubicBezTo>
                <a:cubicBezTo>
                  <a:pt x="1380067" y="4800600"/>
                  <a:pt x="1371600" y="4788587"/>
                  <a:pt x="1371600" y="4775200"/>
                </a:cubicBezTo>
                <a:cubicBezTo>
                  <a:pt x="1371600" y="4720598"/>
                  <a:pt x="1418410" y="4743815"/>
                  <a:pt x="1371600" y="4673600"/>
                </a:cubicBezTo>
                <a:cubicBezTo>
                  <a:pt x="1364174" y="4662461"/>
                  <a:pt x="1345474" y="4666887"/>
                  <a:pt x="1333500" y="4660900"/>
                </a:cubicBezTo>
                <a:cubicBezTo>
                  <a:pt x="1235023" y="4611661"/>
                  <a:pt x="1353065" y="4654722"/>
                  <a:pt x="1257300" y="4622800"/>
                </a:cubicBezTo>
                <a:cubicBezTo>
                  <a:pt x="1244600" y="4610100"/>
                  <a:pt x="1230698" y="4598498"/>
                  <a:pt x="1219200" y="4584700"/>
                </a:cubicBezTo>
                <a:cubicBezTo>
                  <a:pt x="1200082" y="4561758"/>
                  <a:pt x="1191752" y="4527209"/>
                  <a:pt x="1155700" y="4521200"/>
                </a:cubicBezTo>
                <a:cubicBezTo>
                  <a:pt x="1092925" y="4510737"/>
                  <a:pt x="1028700" y="4512733"/>
                  <a:pt x="965200" y="4508500"/>
                </a:cubicBezTo>
                <a:cubicBezTo>
                  <a:pt x="939800" y="4500033"/>
                  <a:pt x="907932" y="4502032"/>
                  <a:pt x="889000" y="4483100"/>
                </a:cubicBezTo>
                <a:cubicBezTo>
                  <a:pt x="876300" y="4470400"/>
                  <a:pt x="862398" y="4458798"/>
                  <a:pt x="850900" y="4445000"/>
                </a:cubicBezTo>
                <a:cubicBezTo>
                  <a:pt x="841129" y="4433274"/>
                  <a:pt x="837419" y="4416435"/>
                  <a:pt x="825500" y="4406900"/>
                </a:cubicBezTo>
                <a:cubicBezTo>
                  <a:pt x="815047" y="4398537"/>
                  <a:pt x="800100" y="4398433"/>
                  <a:pt x="787400" y="4394200"/>
                </a:cubicBezTo>
                <a:cubicBezTo>
                  <a:pt x="744409" y="4399574"/>
                  <a:pt x="651361" y="4404459"/>
                  <a:pt x="609600" y="4432300"/>
                </a:cubicBezTo>
                <a:lnTo>
                  <a:pt x="571500" y="4457700"/>
                </a:lnTo>
                <a:cubicBezTo>
                  <a:pt x="550333" y="4453467"/>
                  <a:pt x="525039" y="4458252"/>
                  <a:pt x="508000" y="4445000"/>
                </a:cubicBezTo>
                <a:cubicBezTo>
                  <a:pt x="483903" y="4426258"/>
                  <a:pt x="466853" y="4397760"/>
                  <a:pt x="457200" y="4368800"/>
                </a:cubicBezTo>
                <a:cubicBezTo>
                  <a:pt x="450280" y="4348040"/>
                  <a:pt x="439832" y="4305558"/>
                  <a:pt x="419100" y="4292600"/>
                </a:cubicBezTo>
                <a:cubicBezTo>
                  <a:pt x="396396" y="4278410"/>
                  <a:pt x="342900" y="4267200"/>
                  <a:pt x="342900" y="4267200"/>
                </a:cubicBezTo>
                <a:cubicBezTo>
                  <a:pt x="325967" y="4271433"/>
                  <a:pt x="309554" y="4279900"/>
                  <a:pt x="292100" y="4279900"/>
                </a:cubicBezTo>
                <a:cubicBezTo>
                  <a:pt x="257970" y="4279900"/>
                  <a:pt x="224287" y="4272027"/>
                  <a:pt x="190500" y="4267200"/>
                </a:cubicBezTo>
                <a:cubicBezTo>
                  <a:pt x="140602" y="4260072"/>
                  <a:pt x="109783" y="4255024"/>
                  <a:pt x="63500" y="4241800"/>
                </a:cubicBezTo>
                <a:cubicBezTo>
                  <a:pt x="50628" y="4238122"/>
                  <a:pt x="38100" y="4233333"/>
                  <a:pt x="25400" y="4229100"/>
                </a:cubicBezTo>
                <a:cubicBezTo>
                  <a:pt x="16933" y="4216400"/>
                  <a:pt x="0" y="4206264"/>
                  <a:pt x="0" y="4191000"/>
                </a:cubicBezTo>
                <a:cubicBezTo>
                  <a:pt x="0" y="4115376"/>
                  <a:pt x="27780" y="4128494"/>
                  <a:pt x="50800" y="4076700"/>
                </a:cubicBezTo>
                <a:cubicBezTo>
                  <a:pt x="61674" y="4052234"/>
                  <a:pt x="67733" y="4025900"/>
                  <a:pt x="76200" y="4000500"/>
                </a:cubicBezTo>
                <a:cubicBezTo>
                  <a:pt x="80433" y="3987800"/>
                  <a:pt x="85653" y="3975387"/>
                  <a:pt x="88900" y="3962400"/>
                </a:cubicBezTo>
                <a:cubicBezTo>
                  <a:pt x="97367" y="3928533"/>
                  <a:pt x="103261" y="3893918"/>
                  <a:pt x="114300" y="3860800"/>
                </a:cubicBezTo>
                <a:cubicBezTo>
                  <a:pt x="122767" y="3835400"/>
                  <a:pt x="124848" y="3806877"/>
                  <a:pt x="139700" y="3784600"/>
                </a:cubicBezTo>
                <a:cubicBezTo>
                  <a:pt x="156633" y="3759200"/>
                  <a:pt x="165100" y="3725333"/>
                  <a:pt x="190500" y="3708400"/>
                </a:cubicBezTo>
                <a:cubicBezTo>
                  <a:pt x="215900" y="3691467"/>
                  <a:pt x="237740" y="3667253"/>
                  <a:pt x="266700" y="3657600"/>
                </a:cubicBezTo>
                <a:cubicBezTo>
                  <a:pt x="279400" y="3653367"/>
                  <a:pt x="292495" y="3650173"/>
                  <a:pt x="304800" y="3644900"/>
                </a:cubicBezTo>
                <a:cubicBezTo>
                  <a:pt x="349916" y="3625564"/>
                  <a:pt x="355436" y="3619609"/>
                  <a:pt x="393700" y="3594100"/>
                </a:cubicBezTo>
                <a:cubicBezTo>
                  <a:pt x="406542" y="3574837"/>
                  <a:pt x="431800" y="3544190"/>
                  <a:pt x="431800" y="3517900"/>
                </a:cubicBezTo>
                <a:cubicBezTo>
                  <a:pt x="431800" y="3489334"/>
                  <a:pt x="409462" y="3389142"/>
                  <a:pt x="393700" y="3365500"/>
                </a:cubicBezTo>
                <a:cubicBezTo>
                  <a:pt x="360874" y="3316261"/>
                  <a:pt x="373127" y="3341880"/>
                  <a:pt x="355600" y="3289300"/>
                </a:cubicBezTo>
                <a:cubicBezTo>
                  <a:pt x="359833" y="3276600"/>
                  <a:pt x="361799" y="3262902"/>
                  <a:pt x="368300" y="3251200"/>
                </a:cubicBezTo>
                <a:cubicBezTo>
                  <a:pt x="383125" y="3224515"/>
                  <a:pt x="419100" y="3175000"/>
                  <a:pt x="419100" y="3175000"/>
                </a:cubicBezTo>
                <a:cubicBezTo>
                  <a:pt x="414867" y="3153833"/>
                  <a:pt x="413979" y="3131711"/>
                  <a:pt x="406400" y="3111500"/>
                </a:cubicBezTo>
                <a:cubicBezTo>
                  <a:pt x="390558" y="3069254"/>
                  <a:pt x="322407" y="3023611"/>
                  <a:pt x="304800" y="2997200"/>
                </a:cubicBezTo>
                <a:cubicBezTo>
                  <a:pt x="271974" y="2947961"/>
                  <a:pt x="284227" y="2973580"/>
                  <a:pt x="266700" y="2921000"/>
                </a:cubicBezTo>
                <a:cubicBezTo>
                  <a:pt x="270933" y="2904067"/>
                  <a:pt x="271594" y="2885812"/>
                  <a:pt x="279400" y="2870200"/>
                </a:cubicBezTo>
                <a:cubicBezTo>
                  <a:pt x="366739" y="2695523"/>
                  <a:pt x="307780" y="2861261"/>
                  <a:pt x="342900" y="2755900"/>
                </a:cubicBezTo>
                <a:cubicBezTo>
                  <a:pt x="359833" y="2760133"/>
                  <a:pt x="379177" y="2758918"/>
                  <a:pt x="393700" y="2768600"/>
                </a:cubicBezTo>
                <a:cubicBezTo>
                  <a:pt x="433553" y="2795168"/>
                  <a:pt x="427223" y="2880840"/>
                  <a:pt x="431800" y="2908300"/>
                </a:cubicBezTo>
                <a:cubicBezTo>
                  <a:pt x="432280" y="2911182"/>
                  <a:pt x="450843" y="2989253"/>
                  <a:pt x="457200" y="2997200"/>
                </a:cubicBezTo>
                <a:cubicBezTo>
                  <a:pt x="466735" y="3009119"/>
                  <a:pt x="482600" y="3014133"/>
                  <a:pt x="495300" y="3022600"/>
                </a:cubicBezTo>
                <a:cubicBezTo>
                  <a:pt x="508000" y="3018367"/>
                  <a:pt x="522947" y="3018263"/>
                  <a:pt x="533400" y="3009900"/>
                </a:cubicBezTo>
                <a:cubicBezTo>
                  <a:pt x="545319" y="3000365"/>
                  <a:pt x="548007" y="2982593"/>
                  <a:pt x="558800" y="2971800"/>
                </a:cubicBezTo>
                <a:cubicBezTo>
                  <a:pt x="569593" y="2961007"/>
                  <a:pt x="584200" y="2954867"/>
                  <a:pt x="596900" y="2946400"/>
                </a:cubicBezTo>
                <a:cubicBezTo>
                  <a:pt x="601133" y="2929467"/>
                  <a:pt x="607672" y="2912948"/>
                  <a:pt x="609600" y="2895600"/>
                </a:cubicBezTo>
                <a:cubicBezTo>
                  <a:pt x="616162" y="2836546"/>
                  <a:pt x="611974" y="2776314"/>
                  <a:pt x="622300" y="2717800"/>
                </a:cubicBezTo>
                <a:cubicBezTo>
                  <a:pt x="624953" y="2702769"/>
                  <a:pt x="639233" y="2692400"/>
                  <a:pt x="647700" y="2679700"/>
                </a:cubicBezTo>
                <a:cubicBezTo>
                  <a:pt x="677333" y="2683933"/>
                  <a:pt x="707149" y="2687045"/>
                  <a:pt x="736600" y="2692400"/>
                </a:cubicBezTo>
                <a:cubicBezTo>
                  <a:pt x="753773" y="2695522"/>
                  <a:pt x="773284" y="2694834"/>
                  <a:pt x="787400" y="2705100"/>
                </a:cubicBezTo>
                <a:cubicBezTo>
                  <a:pt x="821292" y="2729749"/>
                  <a:pt x="853054" y="2759131"/>
                  <a:pt x="876300" y="2794000"/>
                </a:cubicBezTo>
                <a:cubicBezTo>
                  <a:pt x="884767" y="2806700"/>
                  <a:pt x="890907" y="2821307"/>
                  <a:pt x="901700" y="2832100"/>
                </a:cubicBezTo>
                <a:cubicBezTo>
                  <a:pt x="926319" y="2856719"/>
                  <a:pt x="946912" y="2859871"/>
                  <a:pt x="977900" y="2870200"/>
                </a:cubicBezTo>
                <a:cubicBezTo>
                  <a:pt x="984674" y="2868506"/>
                  <a:pt x="1055868" y="2852088"/>
                  <a:pt x="1066800" y="2844800"/>
                </a:cubicBezTo>
                <a:cubicBezTo>
                  <a:pt x="1081744" y="2834837"/>
                  <a:pt x="1092200" y="2819400"/>
                  <a:pt x="1104900" y="2806700"/>
                </a:cubicBezTo>
                <a:cubicBezTo>
                  <a:pt x="1109133" y="2789767"/>
                  <a:pt x="1112584" y="2772618"/>
                  <a:pt x="1117600" y="2755900"/>
                </a:cubicBezTo>
                <a:cubicBezTo>
                  <a:pt x="1138041" y="2687764"/>
                  <a:pt x="1126302" y="2681699"/>
                  <a:pt x="1181100" y="2654300"/>
                </a:cubicBezTo>
                <a:cubicBezTo>
                  <a:pt x="1193074" y="2648313"/>
                  <a:pt x="1206500" y="2645833"/>
                  <a:pt x="1219200" y="2641600"/>
                </a:cubicBezTo>
                <a:cubicBezTo>
                  <a:pt x="1231900" y="2628900"/>
                  <a:pt x="1251620" y="2620539"/>
                  <a:pt x="1257300" y="2603500"/>
                </a:cubicBezTo>
                <a:cubicBezTo>
                  <a:pt x="1261533" y="2590800"/>
                  <a:pt x="1244600" y="2578787"/>
                  <a:pt x="1244600" y="2565400"/>
                </a:cubicBezTo>
                <a:cubicBezTo>
                  <a:pt x="1244600" y="2535466"/>
                  <a:pt x="1248698" y="2505172"/>
                  <a:pt x="1257300" y="2476500"/>
                </a:cubicBezTo>
                <a:cubicBezTo>
                  <a:pt x="1261686" y="2461880"/>
                  <a:pt x="1269757" y="2446490"/>
                  <a:pt x="1282700" y="2438400"/>
                </a:cubicBezTo>
                <a:cubicBezTo>
                  <a:pt x="1305404" y="2424210"/>
                  <a:pt x="1358900" y="2413000"/>
                  <a:pt x="1358900" y="2413000"/>
                </a:cubicBezTo>
                <a:lnTo>
                  <a:pt x="1473200" y="2451100"/>
                </a:lnTo>
                <a:cubicBezTo>
                  <a:pt x="1485900" y="2455333"/>
                  <a:pt x="1500161" y="2456374"/>
                  <a:pt x="1511300" y="2463800"/>
                </a:cubicBezTo>
                <a:cubicBezTo>
                  <a:pt x="1524000" y="2472267"/>
                  <a:pt x="1535748" y="2482374"/>
                  <a:pt x="1549400" y="2489200"/>
                </a:cubicBezTo>
                <a:cubicBezTo>
                  <a:pt x="1567620" y="2498310"/>
                  <a:pt x="1622024" y="2510531"/>
                  <a:pt x="1638300" y="2514600"/>
                </a:cubicBezTo>
                <a:cubicBezTo>
                  <a:pt x="1684867" y="2510367"/>
                  <a:pt x="1731711" y="2508513"/>
                  <a:pt x="1778000" y="2501900"/>
                </a:cubicBezTo>
                <a:cubicBezTo>
                  <a:pt x="1791252" y="2500007"/>
                  <a:pt x="1806634" y="2498666"/>
                  <a:pt x="1816100" y="2489200"/>
                </a:cubicBezTo>
                <a:cubicBezTo>
                  <a:pt x="1904889" y="2400411"/>
                  <a:pt x="1824537" y="2423290"/>
                  <a:pt x="1905000" y="2400300"/>
                </a:cubicBezTo>
                <a:cubicBezTo>
                  <a:pt x="1921783" y="2395505"/>
                  <a:pt x="1938867" y="2391833"/>
                  <a:pt x="1955800" y="2387600"/>
                </a:cubicBezTo>
                <a:cubicBezTo>
                  <a:pt x="1968500" y="2379133"/>
                  <a:pt x="1985810" y="2375143"/>
                  <a:pt x="1993900" y="2362200"/>
                </a:cubicBezTo>
                <a:cubicBezTo>
                  <a:pt x="2008090" y="2339496"/>
                  <a:pt x="2019300" y="2286000"/>
                  <a:pt x="2019300" y="2286000"/>
                </a:cubicBezTo>
                <a:cubicBezTo>
                  <a:pt x="2012049" y="2249746"/>
                  <a:pt x="2004661" y="2207571"/>
                  <a:pt x="1993900" y="2171700"/>
                </a:cubicBezTo>
                <a:cubicBezTo>
                  <a:pt x="1986207" y="2146055"/>
                  <a:pt x="1983352" y="2117777"/>
                  <a:pt x="1968500" y="2095500"/>
                </a:cubicBezTo>
                <a:cubicBezTo>
                  <a:pt x="1960033" y="2082800"/>
                  <a:pt x="1955019" y="2066935"/>
                  <a:pt x="1943100" y="2057400"/>
                </a:cubicBezTo>
                <a:cubicBezTo>
                  <a:pt x="1932647" y="2049037"/>
                  <a:pt x="1916974" y="2050687"/>
                  <a:pt x="1905000" y="2044700"/>
                </a:cubicBezTo>
                <a:cubicBezTo>
                  <a:pt x="1891348" y="2037874"/>
                  <a:pt x="1880848" y="2025499"/>
                  <a:pt x="1866900" y="2019300"/>
                </a:cubicBezTo>
                <a:cubicBezTo>
                  <a:pt x="1842434" y="2008426"/>
                  <a:pt x="1790700" y="1993900"/>
                  <a:pt x="1790700" y="1993900"/>
                </a:cubicBezTo>
                <a:cubicBezTo>
                  <a:pt x="1744133" y="1998133"/>
                  <a:pt x="1696721" y="1996803"/>
                  <a:pt x="1651000" y="2006600"/>
                </a:cubicBezTo>
                <a:cubicBezTo>
                  <a:pt x="1562120" y="2025646"/>
                  <a:pt x="1667724" y="2054717"/>
                  <a:pt x="1587500" y="2108200"/>
                </a:cubicBezTo>
                <a:cubicBezTo>
                  <a:pt x="1538261" y="2141026"/>
                  <a:pt x="1563880" y="2128773"/>
                  <a:pt x="1511300" y="2146300"/>
                </a:cubicBezTo>
                <a:cubicBezTo>
                  <a:pt x="1395695" y="2107765"/>
                  <a:pt x="1578279" y="2166876"/>
                  <a:pt x="1409700" y="2120900"/>
                </a:cubicBezTo>
                <a:cubicBezTo>
                  <a:pt x="1383869" y="2113855"/>
                  <a:pt x="1359754" y="2100751"/>
                  <a:pt x="1333500" y="2095500"/>
                </a:cubicBezTo>
                <a:cubicBezTo>
                  <a:pt x="1312333" y="2091267"/>
                  <a:pt x="1290825" y="2088480"/>
                  <a:pt x="1270000" y="2082800"/>
                </a:cubicBezTo>
                <a:cubicBezTo>
                  <a:pt x="1244169" y="2075755"/>
                  <a:pt x="1219200" y="2065867"/>
                  <a:pt x="1193800" y="2057400"/>
                </a:cubicBezTo>
                <a:lnTo>
                  <a:pt x="1155700" y="2044700"/>
                </a:lnTo>
                <a:cubicBezTo>
                  <a:pt x="1147233" y="2032000"/>
                  <a:pt x="1137126" y="2020252"/>
                  <a:pt x="1130300" y="2006600"/>
                </a:cubicBezTo>
                <a:cubicBezTo>
                  <a:pt x="1107140" y="1960280"/>
                  <a:pt x="1126865" y="1932343"/>
                  <a:pt x="1066800" y="1892300"/>
                </a:cubicBezTo>
                <a:cubicBezTo>
                  <a:pt x="1017561" y="1859474"/>
                  <a:pt x="1043180" y="1871727"/>
                  <a:pt x="990600" y="1854200"/>
                </a:cubicBezTo>
                <a:cubicBezTo>
                  <a:pt x="910184" y="1874304"/>
                  <a:pt x="954323" y="1857218"/>
                  <a:pt x="863600" y="1917700"/>
                </a:cubicBezTo>
                <a:lnTo>
                  <a:pt x="863600" y="1917700"/>
                </a:lnTo>
                <a:lnTo>
                  <a:pt x="787400" y="1943100"/>
                </a:lnTo>
                <a:cubicBezTo>
                  <a:pt x="774700" y="1938867"/>
                  <a:pt x="759753" y="1938763"/>
                  <a:pt x="749300" y="1930400"/>
                </a:cubicBezTo>
                <a:cubicBezTo>
                  <a:pt x="721856" y="1908445"/>
                  <a:pt x="706261" y="1839384"/>
                  <a:pt x="698500" y="1816100"/>
                </a:cubicBezTo>
                <a:cubicBezTo>
                  <a:pt x="694267" y="1803400"/>
                  <a:pt x="688001" y="1791205"/>
                  <a:pt x="685800" y="1778000"/>
                </a:cubicBezTo>
                <a:cubicBezTo>
                  <a:pt x="669551" y="1680508"/>
                  <a:pt x="678150" y="1727050"/>
                  <a:pt x="660400" y="1638300"/>
                </a:cubicBezTo>
                <a:cubicBezTo>
                  <a:pt x="668209" y="1528973"/>
                  <a:pt x="625197" y="1471958"/>
                  <a:pt x="711200" y="1435100"/>
                </a:cubicBezTo>
                <a:cubicBezTo>
                  <a:pt x="727243" y="1428224"/>
                  <a:pt x="745067" y="1426633"/>
                  <a:pt x="762000" y="1422400"/>
                </a:cubicBezTo>
                <a:cubicBezTo>
                  <a:pt x="818063" y="1338305"/>
                  <a:pt x="763962" y="1438914"/>
                  <a:pt x="774700" y="1320800"/>
                </a:cubicBezTo>
                <a:cubicBezTo>
                  <a:pt x="780916" y="1252425"/>
                  <a:pt x="797847" y="1246853"/>
                  <a:pt x="838200" y="1206500"/>
                </a:cubicBezTo>
                <a:cubicBezTo>
                  <a:pt x="842433" y="1193800"/>
                  <a:pt x="855872" y="1180829"/>
                  <a:pt x="850900" y="1168400"/>
                </a:cubicBezTo>
                <a:cubicBezTo>
                  <a:pt x="833757" y="1125543"/>
                  <a:pt x="787035" y="1148190"/>
                  <a:pt x="762000" y="1155700"/>
                </a:cubicBezTo>
                <a:cubicBezTo>
                  <a:pt x="736355" y="1163393"/>
                  <a:pt x="708077" y="1166248"/>
                  <a:pt x="685800" y="1181100"/>
                </a:cubicBezTo>
                <a:lnTo>
                  <a:pt x="609600" y="1231900"/>
                </a:lnTo>
                <a:cubicBezTo>
                  <a:pt x="596900" y="1240367"/>
                  <a:pt x="582293" y="1246507"/>
                  <a:pt x="571500" y="1257300"/>
                </a:cubicBezTo>
                <a:lnTo>
                  <a:pt x="533400" y="1295400"/>
                </a:lnTo>
                <a:cubicBezTo>
                  <a:pt x="524933" y="1329267"/>
                  <a:pt x="519039" y="1363882"/>
                  <a:pt x="508000" y="1397000"/>
                </a:cubicBezTo>
                <a:cubicBezTo>
                  <a:pt x="503767" y="1409700"/>
                  <a:pt x="501287" y="1423126"/>
                  <a:pt x="495300" y="1435100"/>
                </a:cubicBezTo>
                <a:cubicBezTo>
                  <a:pt x="488474" y="1448752"/>
                  <a:pt x="481819" y="1463665"/>
                  <a:pt x="469900" y="1473200"/>
                </a:cubicBezTo>
                <a:cubicBezTo>
                  <a:pt x="461618" y="1479825"/>
                  <a:pt x="384319" y="1497770"/>
                  <a:pt x="381000" y="1498600"/>
                </a:cubicBezTo>
                <a:cubicBezTo>
                  <a:pt x="330200" y="1494367"/>
                  <a:pt x="279227" y="1491856"/>
                  <a:pt x="228600" y="1485900"/>
                </a:cubicBezTo>
                <a:cubicBezTo>
                  <a:pt x="207162" y="1483378"/>
                  <a:pt x="184407" y="1482853"/>
                  <a:pt x="165100" y="1473200"/>
                </a:cubicBezTo>
                <a:cubicBezTo>
                  <a:pt x="149036" y="1465168"/>
                  <a:pt x="139700" y="1447800"/>
                  <a:pt x="127000" y="1435100"/>
                </a:cubicBezTo>
                <a:cubicBezTo>
                  <a:pt x="128476" y="1424769"/>
                  <a:pt x="140424" y="1319352"/>
                  <a:pt x="152400" y="1295400"/>
                </a:cubicBezTo>
                <a:cubicBezTo>
                  <a:pt x="181648" y="1236903"/>
                  <a:pt x="195118" y="1248064"/>
                  <a:pt x="241300" y="1206500"/>
                </a:cubicBezTo>
                <a:cubicBezTo>
                  <a:pt x="268000" y="1182470"/>
                  <a:pt x="287612" y="1150225"/>
                  <a:pt x="317500" y="1130300"/>
                </a:cubicBezTo>
                <a:cubicBezTo>
                  <a:pt x="330200" y="1121833"/>
                  <a:pt x="344192" y="1115041"/>
                  <a:pt x="355600" y="1104900"/>
                </a:cubicBezTo>
                <a:lnTo>
                  <a:pt x="469900" y="990600"/>
                </a:lnTo>
                <a:cubicBezTo>
                  <a:pt x="482600" y="977900"/>
                  <a:pt x="498037" y="967444"/>
                  <a:pt x="508000" y="952500"/>
                </a:cubicBezTo>
                <a:cubicBezTo>
                  <a:pt x="516467" y="939800"/>
                  <a:pt x="522607" y="925193"/>
                  <a:pt x="533400" y="914400"/>
                </a:cubicBezTo>
                <a:cubicBezTo>
                  <a:pt x="544193" y="903607"/>
                  <a:pt x="560707" y="899793"/>
                  <a:pt x="571500" y="889000"/>
                </a:cubicBezTo>
                <a:cubicBezTo>
                  <a:pt x="586467" y="874033"/>
                  <a:pt x="594633" y="853167"/>
                  <a:pt x="609600" y="838200"/>
                </a:cubicBezTo>
                <a:cubicBezTo>
                  <a:pt x="620393" y="827407"/>
                  <a:pt x="636907" y="823593"/>
                  <a:pt x="647700" y="812800"/>
                </a:cubicBezTo>
                <a:cubicBezTo>
                  <a:pt x="662667" y="797833"/>
                  <a:pt x="671562" y="777662"/>
                  <a:pt x="685800" y="762000"/>
                </a:cubicBezTo>
                <a:cubicBezTo>
                  <a:pt x="713990" y="730991"/>
                  <a:pt x="745067" y="702733"/>
                  <a:pt x="774700" y="673100"/>
                </a:cubicBezTo>
                <a:cubicBezTo>
                  <a:pt x="787400" y="660400"/>
                  <a:pt x="798432" y="645776"/>
                  <a:pt x="812800" y="635000"/>
                </a:cubicBezTo>
                <a:cubicBezTo>
                  <a:pt x="829733" y="622300"/>
                  <a:pt x="849538" y="612720"/>
                  <a:pt x="863600" y="596900"/>
                </a:cubicBezTo>
                <a:cubicBezTo>
                  <a:pt x="883881" y="574084"/>
                  <a:pt x="892814" y="542286"/>
                  <a:pt x="914400" y="520700"/>
                </a:cubicBezTo>
                <a:cubicBezTo>
                  <a:pt x="1025710" y="409390"/>
                  <a:pt x="889493" y="550588"/>
                  <a:pt x="977900" y="444500"/>
                </a:cubicBezTo>
                <a:cubicBezTo>
                  <a:pt x="1070210" y="333728"/>
                  <a:pt x="958976" y="488774"/>
                  <a:pt x="1054100" y="355600"/>
                </a:cubicBezTo>
                <a:cubicBezTo>
                  <a:pt x="1148917" y="222856"/>
                  <a:pt x="1020303" y="405219"/>
                  <a:pt x="1092200" y="279400"/>
                </a:cubicBezTo>
                <a:cubicBezTo>
                  <a:pt x="1121282" y="228507"/>
                  <a:pt x="1125795" y="231603"/>
                  <a:pt x="1168400" y="203200"/>
                </a:cubicBezTo>
                <a:cubicBezTo>
                  <a:pt x="1176867" y="190500"/>
                  <a:pt x="1182313" y="175151"/>
                  <a:pt x="1193800" y="165100"/>
                </a:cubicBezTo>
                <a:cubicBezTo>
                  <a:pt x="1216774" y="144998"/>
                  <a:pt x="1244600" y="131233"/>
                  <a:pt x="1270000" y="114300"/>
                </a:cubicBezTo>
                <a:cubicBezTo>
                  <a:pt x="1282700" y="105833"/>
                  <a:pt x="1293620" y="93727"/>
                  <a:pt x="1308100" y="88900"/>
                </a:cubicBezTo>
                <a:cubicBezTo>
                  <a:pt x="1320800" y="84667"/>
                  <a:pt x="1334226" y="82187"/>
                  <a:pt x="1346200" y="76200"/>
                </a:cubicBezTo>
                <a:cubicBezTo>
                  <a:pt x="1378242" y="60179"/>
                  <a:pt x="1388533" y="12700"/>
                  <a:pt x="1397000" y="0"/>
                </a:cubicBezTo>
                <a:close/>
              </a:path>
            </a:pathLst>
          </a:custGeom>
          <a:pattFill prst="ltUpDiag">
            <a:fgClr>
              <a:srgbClr val="E4D4C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6" t="38637" b="19363"/>
          <a:stretch/>
        </p:blipFill>
        <p:spPr>
          <a:xfrm>
            <a:off x="4794810" y="1759380"/>
            <a:ext cx="4418883" cy="2261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7237" y="1385689"/>
            <a:ext cx="2031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Кировский район</a:t>
            </a:r>
          </a:p>
          <a:p>
            <a:pPr algn="r"/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Ленинградской</a:t>
            </a:r>
          </a:p>
          <a:p>
            <a:pPr algn="r"/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области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6228184" y="-408908"/>
            <a:ext cx="2048493" cy="1893515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2634280" y="2367204"/>
            <a:ext cx="2244289" cy="2292778"/>
          </a:xfrm>
          <a:custGeom>
            <a:avLst/>
            <a:gdLst>
              <a:gd name="connsiteX0" fmla="*/ 2495775 w 5562443"/>
              <a:gd name="connsiteY0" fmla="*/ 2097742 h 5604734"/>
              <a:gd name="connsiteX1" fmla="*/ 2495775 w 5562443"/>
              <a:gd name="connsiteY1" fmla="*/ 2097742 h 5604734"/>
              <a:gd name="connsiteX2" fmla="*/ 2581836 w 5562443"/>
              <a:gd name="connsiteY2" fmla="*/ 2226833 h 5604734"/>
              <a:gd name="connsiteX3" fmla="*/ 2603351 w 5562443"/>
              <a:gd name="connsiteY3" fmla="*/ 2248349 h 5604734"/>
              <a:gd name="connsiteX4" fmla="*/ 2646382 w 5562443"/>
              <a:gd name="connsiteY4" fmla="*/ 2312894 h 5604734"/>
              <a:gd name="connsiteX5" fmla="*/ 2667897 w 5562443"/>
              <a:gd name="connsiteY5" fmla="*/ 2345167 h 5604734"/>
              <a:gd name="connsiteX6" fmla="*/ 2700170 w 5562443"/>
              <a:gd name="connsiteY6" fmla="*/ 2398956 h 5604734"/>
              <a:gd name="connsiteX7" fmla="*/ 2764716 w 5562443"/>
              <a:gd name="connsiteY7" fmla="*/ 2420471 h 5604734"/>
              <a:gd name="connsiteX8" fmla="*/ 2829262 w 5562443"/>
              <a:gd name="connsiteY8" fmla="*/ 2441986 h 5604734"/>
              <a:gd name="connsiteX9" fmla="*/ 2958353 w 5562443"/>
              <a:gd name="connsiteY9" fmla="*/ 2463502 h 5604734"/>
              <a:gd name="connsiteX10" fmla="*/ 3098203 w 5562443"/>
              <a:gd name="connsiteY10" fmla="*/ 2441986 h 5604734"/>
              <a:gd name="connsiteX11" fmla="*/ 3184264 w 5562443"/>
              <a:gd name="connsiteY11" fmla="*/ 2420471 h 5604734"/>
              <a:gd name="connsiteX12" fmla="*/ 3227295 w 5562443"/>
              <a:gd name="connsiteY12" fmla="*/ 2409713 h 5604734"/>
              <a:gd name="connsiteX13" fmla="*/ 3345629 w 5562443"/>
              <a:gd name="connsiteY13" fmla="*/ 2312894 h 5604734"/>
              <a:gd name="connsiteX14" fmla="*/ 3367144 w 5562443"/>
              <a:gd name="connsiteY14" fmla="*/ 2280622 h 5604734"/>
              <a:gd name="connsiteX15" fmla="*/ 3410175 w 5562443"/>
              <a:gd name="connsiteY15" fmla="*/ 2237591 h 5604734"/>
              <a:gd name="connsiteX16" fmla="*/ 3453205 w 5562443"/>
              <a:gd name="connsiteY16" fmla="*/ 2173045 h 5604734"/>
              <a:gd name="connsiteX17" fmla="*/ 3474720 w 5562443"/>
              <a:gd name="connsiteY17" fmla="*/ 2140772 h 5604734"/>
              <a:gd name="connsiteX18" fmla="*/ 3496236 w 5562443"/>
              <a:gd name="connsiteY18" fmla="*/ 2076226 h 5604734"/>
              <a:gd name="connsiteX19" fmla="*/ 3506993 w 5562443"/>
              <a:gd name="connsiteY19" fmla="*/ 2000923 h 5604734"/>
              <a:gd name="connsiteX20" fmla="*/ 3496236 w 5562443"/>
              <a:gd name="connsiteY20" fmla="*/ 1710466 h 5604734"/>
              <a:gd name="connsiteX21" fmla="*/ 3485478 w 5562443"/>
              <a:gd name="connsiteY21" fmla="*/ 1667436 h 5604734"/>
              <a:gd name="connsiteX22" fmla="*/ 3474720 w 5562443"/>
              <a:gd name="connsiteY22" fmla="*/ 1602890 h 5604734"/>
              <a:gd name="connsiteX23" fmla="*/ 3431690 w 5562443"/>
              <a:gd name="connsiteY23" fmla="*/ 1452283 h 5604734"/>
              <a:gd name="connsiteX24" fmla="*/ 3388659 w 5562443"/>
              <a:gd name="connsiteY24" fmla="*/ 1409252 h 5604734"/>
              <a:gd name="connsiteX25" fmla="*/ 3377902 w 5562443"/>
              <a:gd name="connsiteY25" fmla="*/ 1376979 h 5604734"/>
              <a:gd name="connsiteX26" fmla="*/ 3356386 w 5562443"/>
              <a:gd name="connsiteY26" fmla="*/ 1355464 h 5604734"/>
              <a:gd name="connsiteX27" fmla="*/ 3334871 w 5562443"/>
              <a:gd name="connsiteY27" fmla="*/ 1290918 h 5604734"/>
              <a:gd name="connsiteX28" fmla="*/ 3324113 w 5562443"/>
              <a:gd name="connsiteY28" fmla="*/ 1258645 h 5604734"/>
              <a:gd name="connsiteX29" fmla="*/ 3313356 w 5562443"/>
              <a:gd name="connsiteY29" fmla="*/ 1226372 h 5604734"/>
              <a:gd name="connsiteX30" fmla="*/ 3259568 w 5562443"/>
              <a:gd name="connsiteY30" fmla="*/ 1183342 h 5604734"/>
              <a:gd name="connsiteX31" fmla="*/ 3238052 w 5562443"/>
              <a:gd name="connsiteY31" fmla="*/ 1161826 h 5604734"/>
              <a:gd name="connsiteX32" fmla="*/ 3227295 w 5562443"/>
              <a:gd name="connsiteY32" fmla="*/ 1129553 h 5604734"/>
              <a:gd name="connsiteX33" fmla="*/ 3205779 w 5562443"/>
              <a:gd name="connsiteY33" fmla="*/ 1108038 h 5604734"/>
              <a:gd name="connsiteX34" fmla="*/ 3216537 w 5562443"/>
              <a:gd name="connsiteY34" fmla="*/ 1032734 h 5604734"/>
              <a:gd name="connsiteX35" fmla="*/ 3248810 w 5562443"/>
              <a:gd name="connsiteY35" fmla="*/ 1011219 h 5604734"/>
              <a:gd name="connsiteX36" fmla="*/ 3313356 w 5562443"/>
              <a:gd name="connsiteY36" fmla="*/ 989704 h 5604734"/>
              <a:gd name="connsiteX37" fmla="*/ 3345629 w 5562443"/>
              <a:gd name="connsiteY37" fmla="*/ 978946 h 5604734"/>
              <a:gd name="connsiteX38" fmla="*/ 3431690 w 5562443"/>
              <a:gd name="connsiteY38" fmla="*/ 957431 h 5604734"/>
              <a:gd name="connsiteX39" fmla="*/ 3485478 w 5562443"/>
              <a:gd name="connsiteY39" fmla="*/ 914400 h 5604734"/>
              <a:gd name="connsiteX40" fmla="*/ 3496236 w 5562443"/>
              <a:gd name="connsiteY40" fmla="*/ 882127 h 5604734"/>
              <a:gd name="connsiteX41" fmla="*/ 3539266 w 5562443"/>
              <a:gd name="connsiteY41" fmla="*/ 817582 h 5604734"/>
              <a:gd name="connsiteX42" fmla="*/ 3550024 w 5562443"/>
              <a:gd name="connsiteY42" fmla="*/ 785309 h 5604734"/>
              <a:gd name="connsiteX43" fmla="*/ 3625328 w 5562443"/>
              <a:gd name="connsiteY43" fmla="*/ 720763 h 5604734"/>
              <a:gd name="connsiteX44" fmla="*/ 3679116 w 5562443"/>
              <a:gd name="connsiteY44" fmla="*/ 666974 h 5604734"/>
              <a:gd name="connsiteX45" fmla="*/ 3732904 w 5562443"/>
              <a:gd name="connsiteY45" fmla="*/ 602429 h 5604734"/>
              <a:gd name="connsiteX46" fmla="*/ 3689873 w 5562443"/>
              <a:gd name="connsiteY46" fmla="*/ 527125 h 5604734"/>
              <a:gd name="connsiteX47" fmla="*/ 3625328 w 5562443"/>
              <a:gd name="connsiteY47" fmla="*/ 548640 h 5604734"/>
              <a:gd name="connsiteX48" fmla="*/ 3593055 w 5562443"/>
              <a:gd name="connsiteY48" fmla="*/ 559398 h 5604734"/>
              <a:gd name="connsiteX49" fmla="*/ 3550024 w 5562443"/>
              <a:gd name="connsiteY49" fmla="*/ 602429 h 5604734"/>
              <a:gd name="connsiteX50" fmla="*/ 3485478 w 5562443"/>
              <a:gd name="connsiteY50" fmla="*/ 623944 h 5604734"/>
              <a:gd name="connsiteX51" fmla="*/ 3453205 w 5562443"/>
              <a:gd name="connsiteY51" fmla="*/ 613186 h 5604734"/>
              <a:gd name="connsiteX52" fmla="*/ 3431690 w 5562443"/>
              <a:gd name="connsiteY52" fmla="*/ 548640 h 5604734"/>
              <a:gd name="connsiteX53" fmla="*/ 3453205 w 5562443"/>
              <a:gd name="connsiteY53" fmla="*/ 451822 h 5604734"/>
              <a:gd name="connsiteX54" fmla="*/ 3474720 w 5562443"/>
              <a:gd name="connsiteY54" fmla="*/ 387276 h 5604734"/>
              <a:gd name="connsiteX55" fmla="*/ 3496236 w 5562443"/>
              <a:gd name="connsiteY55" fmla="*/ 365760 h 5604734"/>
              <a:gd name="connsiteX56" fmla="*/ 3506993 w 5562443"/>
              <a:gd name="connsiteY56" fmla="*/ 333487 h 5604734"/>
              <a:gd name="connsiteX57" fmla="*/ 3560782 w 5562443"/>
              <a:gd name="connsiteY57" fmla="*/ 290457 h 5604734"/>
              <a:gd name="connsiteX58" fmla="*/ 3593055 w 5562443"/>
              <a:gd name="connsiteY58" fmla="*/ 279699 h 5604734"/>
              <a:gd name="connsiteX59" fmla="*/ 3625328 w 5562443"/>
              <a:gd name="connsiteY59" fmla="*/ 258184 h 5604734"/>
              <a:gd name="connsiteX60" fmla="*/ 3689873 w 5562443"/>
              <a:gd name="connsiteY60" fmla="*/ 236669 h 5604734"/>
              <a:gd name="connsiteX61" fmla="*/ 3743662 w 5562443"/>
              <a:gd name="connsiteY61" fmla="*/ 204396 h 5604734"/>
              <a:gd name="connsiteX62" fmla="*/ 3797450 w 5562443"/>
              <a:gd name="connsiteY62" fmla="*/ 172123 h 5604734"/>
              <a:gd name="connsiteX63" fmla="*/ 3883511 w 5562443"/>
              <a:gd name="connsiteY63" fmla="*/ 107577 h 5604734"/>
              <a:gd name="connsiteX64" fmla="*/ 3915784 w 5562443"/>
              <a:gd name="connsiteY64" fmla="*/ 86062 h 5604734"/>
              <a:gd name="connsiteX65" fmla="*/ 3958815 w 5562443"/>
              <a:gd name="connsiteY65" fmla="*/ 43031 h 5604734"/>
              <a:gd name="connsiteX66" fmla="*/ 4055633 w 5562443"/>
              <a:gd name="connsiteY66" fmla="*/ 10758 h 5604734"/>
              <a:gd name="connsiteX67" fmla="*/ 4087906 w 5562443"/>
              <a:gd name="connsiteY67" fmla="*/ 0 h 5604734"/>
              <a:gd name="connsiteX68" fmla="*/ 4227756 w 5562443"/>
              <a:gd name="connsiteY68" fmla="*/ 32273 h 5604734"/>
              <a:gd name="connsiteX69" fmla="*/ 4260029 w 5562443"/>
              <a:gd name="connsiteY69" fmla="*/ 53789 h 5604734"/>
              <a:gd name="connsiteX70" fmla="*/ 4270786 w 5562443"/>
              <a:gd name="connsiteY70" fmla="*/ 86062 h 5604734"/>
              <a:gd name="connsiteX71" fmla="*/ 4249271 w 5562443"/>
              <a:gd name="connsiteY71" fmla="*/ 172123 h 5604734"/>
              <a:gd name="connsiteX72" fmla="*/ 4260029 w 5562443"/>
              <a:gd name="connsiteY72" fmla="*/ 225911 h 5604734"/>
              <a:gd name="connsiteX73" fmla="*/ 4292302 w 5562443"/>
              <a:gd name="connsiteY73" fmla="*/ 247426 h 5604734"/>
              <a:gd name="connsiteX74" fmla="*/ 4453666 w 5562443"/>
              <a:gd name="connsiteY74" fmla="*/ 258184 h 5604734"/>
              <a:gd name="connsiteX75" fmla="*/ 4561243 w 5562443"/>
              <a:gd name="connsiteY75" fmla="*/ 290457 h 5604734"/>
              <a:gd name="connsiteX76" fmla="*/ 4625789 w 5562443"/>
              <a:gd name="connsiteY76" fmla="*/ 311972 h 5604734"/>
              <a:gd name="connsiteX77" fmla="*/ 4658062 w 5562443"/>
              <a:gd name="connsiteY77" fmla="*/ 333487 h 5604734"/>
              <a:gd name="connsiteX78" fmla="*/ 4722608 w 5562443"/>
              <a:gd name="connsiteY78" fmla="*/ 365760 h 5604734"/>
              <a:gd name="connsiteX79" fmla="*/ 4744123 w 5562443"/>
              <a:gd name="connsiteY79" fmla="*/ 387276 h 5604734"/>
              <a:gd name="connsiteX80" fmla="*/ 4765638 w 5562443"/>
              <a:gd name="connsiteY80" fmla="*/ 419549 h 5604734"/>
              <a:gd name="connsiteX81" fmla="*/ 4797911 w 5562443"/>
              <a:gd name="connsiteY81" fmla="*/ 430306 h 5604734"/>
              <a:gd name="connsiteX82" fmla="*/ 4883972 w 5562443"/>
              <a:gd name="connsiteY82" fmla="*/ 451822 h 5604734"/>
              <a:gd name="connsiteX83" fmla="*/ 4905488 w 5562443"/>
              <a:gd name="connsiteY83" fmla="*/ 473337 h 5604734"/>
              <a:gd name="connsiteX84" fmla="*/ 4937760 w 5562443"/>
              <a:gd name="connsiteY84" fmla="*/ 742278 h 5604734"/>
              <a:gd name="connsiteX85" fmla="*/ 4948518 w 5562443"/>
              <a:gd name="connsiteY85" fmla="*/ 806824 h 5604734"/>
              <a:gd name="connsiteX86" fmla="*/ 4937760 w 5562443"/>
              <a:gd name="connsiteY86" fmla="*/ 892885 h 5604734"/>
              <a:gd name="connsiteX87" fmla="*/ 4927003 w 5562443"/>
              <a:gd name="connsiteY87" fmla="*/ 957431 h 5604734"/>
              <a:gd name="connsiteX88" fmla="*/ 4937760 w 5562443"/>
              <a:gd name="connsiteY88" fmla="*/ 1021977 h 5604734"/>
              <a:gd name="connsiteX89" fmla="*/ 4959276 w 5562443"/>
              <a:gd name="connsiteY89" fmla="*/ 1097280 h 5604734"/>
              <a:gd name="connsiteX90" fmla="*/ 4980791 w 5562443"/>
              <a:gd name="connsiteY90" fmla="*/ 1129553 h 5604734"/>
              <a:gd name="connsiteX91" fmla="*/ 4991549 w 5562443"/>
              <a:gd name="connsiteY91" fmla="*/ 1161826 h 5604734"/>
              <a:gd name="connsiteX92" fmla="*/ 5013064 w 5562443"/>
              <a:gd name="connsiteY92" fmla="*/ 1183342 h 5604734"/>
              <a:gd name="connsiteX93" fmla="*/ 5056095 w 5562443"/>
              <a:gd name="connsiteY93" fmla="*/ 1237130 h 5604734"/>
              <a:gd name="connsiteX94" fmla="*/ 5066852 w 5562443"/>
              <a:gd name="connsiteY94" fmla="*/ 1269403 h 5604734"/>
              <a:gd name="connsiteX95" fmla="*/ 5088368 w 5562443"/>
              <a:gd name="connsiteY95" fmla="*/ 1290918 h 5604734"/>
              <a:gd name="connsiteX96" fmla="*/ 5109883 w 5562443"/>
              <a:gd name="connsiteY96" fmla="*/ 1323191 h 5604734"/>
              <a:gd name="connsiteX97" fmla="*/ 5120640 w 5562443"/>
              <a:gd name="connsiteY97" fmla="*/ 1355464 h 5604734"/>
              <a:gd name="connsiteX98" fmla="*/ 5142156 w 5562443"/>
              <a:gd name="connsiteY98" fmla="*/ 1376979 h 5604734"/>
              <a:gd name="connsiteX99" fmla="*/ 5163671 w 5562443"/>
              <a:gd name="connsiteY99" fmla="*/ 1441525 h 5604734"/>
              <a:gd name="connsiteX100" fmla="*/ 5142156 w 5562443"/>
              <a:gd name="connsiteY100" fmla="*/ 1613647 h 5604734"/>
              <a:gd name="connsiteX101" fmla="*/ 5131398 w 5562443"/>
              <a:gd name="connsiteY101" fmla="*/ 1656678 h 5604734"/>
              <a:gd name="connsiteX102" fmla="*/ 5099125 w 5562443"/>
              <a:gd name="connsiteY102" fmla="*/ 1688951 h 5604734"/>
              <a:gd name="connsiteX103" fmla="*/ 5109883 w 5562443"/>
              <a:gd name="connsiteY103" fmla="*/ 1721224 h 5604734"/>
              <a:gd name="connsiteX104" fmla="*/ 5131398 w 5562443"/>
              <a:gd name="connsiteY104" fmla="*/ 1753497 h 5604734"/>
              <a:gd name="connsiteX105" fmla="*/ 5099125 w 5562443"/>
              <a:gd name="connsiteY105" fmla="*/ 1818043 h 5604734"/>
              <a:gd name="connsiteX106" fmla="*/ 5066852 w 5562443"/>
              <a:gd name="connsiteY106" fmla="*/ 1828800 h 5604734"/>
              <a:gd name="connsiteX107" fmla="*/ 5013064 w 5562443"/>
              <a:gd name="connsiteY107" fmla="*/ 1861073 h 5604734"/>
              <a:gd name="connsiteX108" fmla="*/ 4991549 w 5562443"/>
              <a:gd name="connsiteY108" fmla="*/ 1882589 h 5604734"/>
              <a:gd name="connsiteX109" fmla="*/ 4980791 w 5562443"/>
              <a:gd name="connsiteY109" fmla="*/ 1914862 h 5604734"/>
              <a:gd name="connsiteX110" fmla="*/ 5045337 w 5562443"/>
              <a:gd name="connsiteY110" fmla="*/ 2000923 h 5604734"/>
              <a:gd name="connsiteX111" fmla="*/ 5109883 w 5562443"/>
              <a:gd name="connsiteY111" fmla="*/ 2043953 h 5604734"/>
              <a:gd name="connsiteX112" fmla="*/ 5120640 w 5562443"/>
              <a:gd name="connsiteY112" fmla="*/ 2076226 h 5604734"/>
              <a:gd name="connsiteX113" fmla="*/ 5152913 w 5562443"/>
              <a:gd name="connsiteY113" fmla="*/ 2130014 h 5604734"/>
              <a:gd name="connsiteX114" fmla="*/ 5174429 w 5562443"/>
              <a:gd name="connsiteY114" fmla="*/ 2291379 h 5604734"/>
              <a:gd name="connsiteX115" fmla="*/ 5185186 w 5562443"/>
              <a:gd name="connsiteY115" fmla="*/ 2323652 h 5604734"/>
              <a:gd name="connsiteX116" fmla="*/ 5217459 w 5562443"/>
              <a:gd name="connsiteY116" fmla="*/ 2345167 h 5604734"/>
              <a:gd name="connsiteX117" fmla="*/ 5282005 w 5562443"/>
              <a:gd name="connsiteY117" fmla="*/ 2323652 h 5604734"/>
              <a:gd name="connsiteX118" fmla="*/ 5314278 w 5562443"/>
              <a:gd name="connsiteY118" fmla="*/ 2312894 h 5604734"/>
              <a:gd name="connsiteX119" fmla="*/ 5346551 w 5562443"/>
              <a:gd name="connsiteY119" fmla="*/ 2291379 h 5604734"/>
              <a:gd name="connsiteX120" fmla="*/ 5421855 w 5562443"/>
              <a:gd name="connsiteY120" fmla="*/ 2312894 h 5604734"/>
              <a:gd name="connsiteX121" fmla="*/ 5443370 w 5562443"/>
              <a:gd name="connsiteY121" fmla="*/ 2334410 h 5604734"/>
              <a:gd name="connsiteX122" fmla="*/ 5411097 w 5562443"/>
              <a:gd name="connsiteY122" fmla="*/ 2474259 h 5604734"/>
              <a:gd name="connsiteX123" fmla="*/ 5400339 w 5562443"/>
              <a:gd name="connsiteY123" fmla="*/ 2506532 h 5604734"/>
              <a:gd name="connsiteX124" fmla="*/ 5389582 w 5562443"/>
              <a:gd name="connsiteY124" fmla="*/ 2538805 h 5604734"/>
              <a:gd name="connsiteX125" fmla="*/ 5411097 w 5562443"/>
              <a:gd name="connsiteY125" fmla="*/ 2743200 h 5604734"/>
              <a:gd name="connsiteX126" fmla="*/ 5421855 w 5562443"/>
              <a:gd name="connsiteY126" fmla="*/ 2775473 h 5604734"/>
              <a:gd name="connsiteX127" fmla="*/ 5432612 w 5562443"/>
              <a:gd name="connsiteY127" fmla="*/ 2926080 h 5604734"/>
              <a:gd name="connsiteX128" fmla="*/ 5454128 w 5562443"/>
              <a:gd name="connsiteY128" fmla="*/ 3173506 h 5604734"/>
              <a:gd name="connsiteX129" fmla="*/ 5464885 w 5562443"/>
              <a:gd name="connsiteY129" fmla="*/ 3205779 h 5604734"/>
              <a:gd name="connsiteX130" fmla="*/ 5497158 w 5562443"/>
              <a:gd name="connsiteY130" fmla="*/ 3313356 h 5604734"/>
              <a:gd name="connsiteX131" fmla="*/ 5540189 w 5562443"/>
              <a:gd name="connsiteY131" fmla="*/ 3367144 h 5604734"/>
              <a:gd name="connsiteX132" fmla="*/ 5550946 w 5562443"/>
              <a:gd name="connsiteY132" fmla="*/ 3463963 h 5604734"/>
              <a:gd name="connsiteX133" fmla="*/ 5540189 w 5562443"/>
              <a:gd name="connsiteY133" fmla="*/ 3506993 h 5604734"/>
              <a:gd name="connsiteX134" fmla="*/ 5529431 w 5562443"/>
              <a:gd name="connsiteY134" fmla="*/ 3582297 h 5604734"/>
              <a:gd name="connsiteX135" fmla="*/ 5464885 w 5562443"/>
              <a:gd name="connsiteY135" fmla="*/ 3614570 h 5604734"/>
              <a:gd name="connsiteX136" fmla="*/ 5432612 w 5562443"/>
              <a:gd name="connsiteY136" fmla="*/ 3679116 h 5604734"/>
              <a:gd name="connsiteX137" fmla="*/ 5400339 w 5562443"/>
              <a:gd name="connsiteY137" fmla="*/ 3786692 h 5604734"/>
              <a:gd name="connsiteX138" fmla="*/ 5368066 w 5562443"/>
              <a:gd name="connsiteY138" fmla="*/ 3797450 h 5604734"/>
              <a:gd name="connsiteX139" fmla="*/ 5303520 w 5562443"/>
              <a:gd name="connsiteY139" fmla="*/ 3840480 h 5604734"/>
              <a:gd name="connsiteX140" fmla="*/ 5238975 w 5562443"/>
              <a:gd name="connsiteY140" fmla="*/ 3861996 h 5604734"/>
              <a:gd name="connsiteX141" fmla="*/ 5195944 w 5562443"/>
              <a:gd name="connsiteY141" fmla="*/ 3808207 h 5604734"/>
              <a:gd name="connsiteX142" fmla="*/ 5185186 w 5562443"/>
              <a:gd name="connsiteY142" fmla="*/ 3775934 h 5604734"/>
              <a:gd name="connsiteX143" fmla="*/ 5142156 w 5562443"/>
              <a:gd name="connsiteY143" fmla="*/ 3711389 h 5604734"/>
              <a:gd name="connsiteX144" fmla="*/ 5077610 w 5562443"/>
              <a:gd name="connsiteY144" fmla="*/ 3732904 h 5604734"/>
              <a:gd name="connsiteX145" fmla="*/ 5013064 w 5562443"/>
              <a:gd name="connsiteY145" fmla="*/ 3775934 h 5604734"/>
              <a:gd name="connsiteX146" fmla="*/ 4980791 w 5562443"/>
              <a:gd name="connsiteY146" fmla="*/ 3797450 h 5604734"/>
              <a:gd name="connsiteX147" fmla="*/ 4916245 w 5562443"/>
              <a:gd name="connsiteY147" fmla="*/ 3818965 h 5604734"/>
              <a:gd name="connsiteX148" fmla="*/ 4883972 w 5562443"/>
              <a:gd name="connsiteY148" fmla="*/ 3829723 h 5604734"/>
              <a:gd name="connsiteX149" fmla="*/ 4787153 w 5562443"/>
              <a:gd name="connsiteY149" fmla="*/ 3808207 h 5604734"/>
              <a:gd name="connsiteX150" fmla="*/ 4754880 w 5562443"/>
              <a:gd name="connsiteY150" fmla="*/ 3786692 h 5604734"/>
              <a:gd name="connsiteX151" fmla="*/ 4733365 w 5562443"/>
              <a:gd name="connsiteY151" fmla="*/ 3754419 h 5604734"/>
              <a:gd name="connsiteX152" fmla="*/ 4701092 w 5562443"/>
              <a:gd name="connsiteY152" fmla="*/ 3700631 h 5604734"/>
              <a:gd name="connsiteX153" fmla="*/ 4636546 w 5562443"/>
              <a:gd name="connsiteY153" fmla="*/ 3679116 h 5604734"/>
              <a:gd name="connsiteX154" fmla="*/ 4604273 w 5562443"/>
              <a:gd name="connsiteY154" fmla="*/ 3668358 h 5604734"/>
              <a:gd name="connsiteX155" fmla="*/ 4539728 w 5562443"/>
              <a:gd name="connsiteY155" fmla="*/ 3646843 h 5604734"/>
              <a:gd name="connsiteX156" fmla="*/ 4507455 w 5562443"/>
              <a:gd name="connsiteY156" fmla="*/ 3636085 h 5604734"/>
              <a:gd name="connsiteX157" fmla="*/ 4475182 w 5562443"/>
              <a:gd name="connsiteY157" fmla="*/ 3646843 h 5604734"/>
              <a:gd name="connsiteX158" fmla="*/ 4453666 w 5562443"/>
              <a:gd name="connsiteY158" fmla="*/ 3668358 h 5604734"/>
              <a:gd name="connsiteX159" fmla="*/ 4432151 w 5562443"/>
              <a:gd name="connsiteY159" fmla="*/ 3700631 h 5604734"/>
              <a:gd name="connsiteX160" fmla="*/ 4399878 w 5562443"/>
              <a:gd name="connsiteY160" fmla="*/ 3818965 h 5604734"/>
              <a:gd name="connsiteX161" fmla="*/ 4421393 w 5562443"/>
              <a:gd name="connsiteY161" fmla="*/ 3937299 h 5604734"/>
              <a:gd name="connsiteX162" fmla="*/ 4442909 w 5562443"/>
              <a:gd name="connsiteY162" fmla="*/ 3958814 h 5604734"/>
              <a:gd name="connsiteX163" fmla="*/ 4453666 w 5562443"/>
              <a:gd name="connsiteY163" fmla="*/ 3991087 h 5604734"/>
              <a:gd name="connsiteX164" fmla="*/ 4432151 w 5562443"/>
              <a:gd name="connsiteY164" fmla="*/ 4055633 h 5604734"/>
              <a:gd name="connsiteX165" fmla="*/ 4410636 w 5562443"/>
              <a:gd name="connsiteY165" fmla="*/ 4120179 h 5604734"/>
              <a:gd name="connsiteX166" fmla="*/ 4378363 w 5562443"/>
              <a:gd name="connsiteY166" fmla="*/ 4195483 h 5604734"/>
              <a:gd name="connsiteX167" fmla="*/ 4346090 w 5562443"/>
              <a:gd name="connsiteY167" fmla="*/ 4216998 h 5604734"/>
              <a:gd name="connsiteX168" fmla="*/ 4324575 w 5562443"/>
              <a:gd name="connsiteY168" fmla="*/ 4249271 h 5604734"/>
              <a:gd name="connsiteX169" fmla="*/ 4303059 w 5562443"/>
              <a:gd name="connsiteY169" fmla="*/ 4270786 h 5604734"/>
              <a:gd name="connsiteX170" fmla="*/ 4324575 w 5562443"/>
              <a:gd name="connsiteY170" fmla="*/ 4335332 h 5604734"/>
              <a:gd name="connsiteX171" fmla="*/ 4335332 w 5562443"/>
              <a:gd name="connsiteY171" fmla="*/ 4367605 h 5604734"/>
              <a:gd name="connsiteX172" fmla="*/ 4356848 w 5562443"/>
              <a:gd name="connsiteY172" fmla="*/ 4432151 h 5604734"/>
              <a:gd name="connsiteX173" fmla="*/ 4367605 w 5562443"/>
              <a:gd name="connsiteY173" fmla="*/ 4464424 h 5604734"/>
              <a:gd name="connsiteX174" fmla="*/ 4335332 w 5562443"/>
              <a:gd name="connsiteY174" fmla="*/ 4561243 h 5604734"/>
              <a:gd name="connsiteX175" fmla="*/ 4324575 w 5562443"/>
              <a:gd name="connsiteY175" fmla="*/ 4593516 h 5604734"/>
              <a:gd name="connsiteX176" fmla="*/ 4335332 w 5562443"/>
              <a:gd name="connsiteY176" fmla="*/ 4625789 h 5604734"/>
              <a:gd name="connsiteX177" fmla="*/ 4421393 w 5562443"/>
              <a:gd name="connsiteY177" fmla="*/ 4668819 h 5604734"/>
              <a:gd name="connsiteX178" fmla="*/ 4453666 w 5562443"/>
              <a:gd name="connsiteY178" fmla="*/ 4679577 h 5604734"/>
              <a:gd name="connsiteX179" fmla="*/ 4485939 w 5562443"/>
              <a:gd name="connsiteY179" fmla="*/ 4690334 h 5604734"/>
              <a:gd name="connsiteX180" fmla="*/ 4518212 w 5562443"/>
              <a:gd name="connsiteY180" fmla="*/ 4701092 h 5604734"/>
              <a:gd name="connsiteX181" fmla="*/ 4518212 w 5562443"/>
              <a:gd name="connsiteY181" fmla="*/ 4787153 h 5604734"/>
              <a:gd name="connsiteX182" fmla="*/ 4475182 w 5562443"/>
              <a:gd name="connsiteY182" fmla="*/ 4830184 h 5604734"/>
              <a:gd name="connsiteX183" fmla="*/ 4453666 w 5562443"/>
              <a:gd name="connsiteY183" fmla="*/ 4851699 h 5604734"/>
              <a:gd name="connsiteX184" fmla="*/ 4367605 w 5562443"/>
              <a:gd name="connsiteY184" fmla="*/ 4873214 h 5604734"/>
              <a:gd name="connsiteX185" fmla="*/ 4335332 w 5562443"/>
              <a:gd name="connsiteY185" fmla="*/ 4883972 h 5604734"/>
              <a:gd name="connsiteX186" fmla="*/ 4238513 w 5562443"/>
              <a:gd name="connsiteY186" fmla="*/ 4937760 h 5604734"/>
              <a:gd name="connsiteX187" fmla="*/ 4216998 w 5562443"/>
              <a:gd name="connsiteY187" fmla="*/ 4959276 h 5604734"/>
              <a:gd name="connsiteX188" fmla="*/ 4152452 w 5562443"/>
              <a:gd name="connsiteY188" fmla="*/ 5002306 h 5604734"/>
              <a:gd name="connsiteX189" fmla="*/ 4130937 w 5562443"/>
              <a:gd name="connsiteY189" fmla="*/ 5023822 h 5604734"/>
              <a:gd name="connsiteX190" fmla="*/ 3980330 w 5562443"/>
              <a:gd name="connsiteY190" fmla="*/ 5056094 h 5604734"/>
              <a:gd name="connsiteX191" fmla="*/ 3915784 w 5562443"/>
              <a:gd name="connsiteY191" fmla="*/ 5077610 h 5604734"/>
              <a:gd name="connsiteX192" fmla="*/ 3894269 w 5562443"/>
              <a:gd name="connsiteY192" fmla="*/ 5109883 h 5604734"/>
              <a:gd name="connsiteX193" fmla="*/ 3840480 w 5562443"/>
              <a:gd name="connsiteY193" fmla="*/ 5163671 h 5604734"/>
              <a:gd name="connsiteX194" fmla="*/ 3797450 w 5562443"/>
              <a:gd name="connsiteY194" fmla="*/ 5228217 h 5604734"/>
              <a:gd name="connsiteX195" fmla="*/ 3775935 w 5562443"/>
              <a:gd name="connsiteY195" fmla="*/ 5260490 h 5604734"/>
              <a:gd name="connsiteX196" fmla="*/ 3732904 w 5562443"/>
              <a:gd name="connsiteY196" fmla="*/ 5314278 h 5604734"/>
              <a:gd name="connsiteX197" fmla="*/ 3689873 w 5562443"/>
              <a:gd name="connsiteY197" fmla="*/ 5400339 h 5604734"/>
              <a:gd name="connsiteX198" fmla="*/ 3636085 w 5562443"/>
              <a:gd name="connsiteY198" fmla="*/ 5475643 h 5604734"/>
              <a:gd name="connsiteX199" fmla="*/ 3571539 w 5562443"/>
              <a:gd name="connsiteY199" fmla="*/ 5497158 h 5604734"/>
              <a:gd name="connsiteX200" fmla="*/ 3539266 w 5562443"/>
              <a:gd name="connsiteY200" fmla="*/ 5507916 h 5604734"/>
              <a:gd name="connsiteX201" fmla="*/ 3485478 w 5562443"/>
              <a:gd name="connsiteY201" fmla="*/ 5497158 h 5604734"/>
              <a:gd name="connsiteX202" fmla="*/ 3431690 w 5562443"/>
              <a:gd name="connsiteY202" fmla="*/ 5507916 h 5604734"/>
              <a:gd name="connsiteX203" fmla="*/ 3334871 w 5562443"/>
              <a:gd name="connsiteY203" fmla="*/ 5518673 h 5604734"/>
              <a:gd name="connsiteX204" fmla="*/ 3033657 w 5562443"/>
              <a:gd name="connsiteY204" fmla="*/ 5540189 h 5604734"/>
              <a:gd name="connsiteX205" fmla="*/ 2990626 w 5562443"/>
              <a:gd name="connsiteY205" fmla="*/ 5550946 h 5604734"/>
              <a:gd name="connsiteX206" fmla="*/ 2926080 w 5562443"/>
              <a:gd name="connsiteY206" fmla="*/ 5572462 h 5604734"/>
              <a:gd name="connsiteX207" fmla="*/ 2883050 w 5562443"/>
              <a:gd name="connsiteY207" fmla="*/ 5583219 h 5604734"/>
              <a:gd name="connsiteX208" fmla="*/ 2850777 w 5562443"/>
              <a:gd name="connsiteY208" fmla="*/ 5593977 h 5604734"/>
              <a:gd name="connsiteX209" fmla="*/ 2796989 w 5562443"/>
              <a:gd name="connsiteY209" fmla="*/ 5604734 h 5604734"/>
              <a:gd name="connsiteX210" fmla="*/ 2700170 w 5562443"/>
              <a:gd name="connsiteY210" fmla="*/ 5593977 h 5604734"/>
              <a:gd name="connsiteX211" fmla="*/ 2614109 w 5562443"/>
              <a:gd name="connsiteY211" fmla="*/ 5572462 h 5604734"/>
              <a:gd name="connsiteX212" fmla="*/ 2506532 w 5562443"/>
              <a:gd name="connsiteY212" fmla="*/ 5540189 h 5604734"/>
              <a:gd name="connsiteX213" fmla="*/ 2441986 w 5562443"/>
              <a:gd name="connsiteY213" fmla="*/ 5518673 h 5604734"/>
              <a:gd name="connsiteX214" fmla="*/ 2409713 w 5562443"/>
              <a:gd name="connsiteY214" fmla="*/ 5507916 h 5604734"/>
              <a:gd name="connsiteX215" fmla="*/ 2388198 w 5562443"/>
              <a:gd name="connsiteY215" fmla="*/ 5486400 h 5604734"/>
              <a:gd name="connsiteX216" fmla="*/ 2334410 w 5562443"/>
              <a:gd name="connsiteY216" fmla="*/ 5454127 h 5604734"/>
              <a:gd name="connsiteX217" fmla="*/ 2291379 w 5562443"/>
              <a:gd name="connsiteY217" fmla="*/ 5389582 h 5604734"/>
              <a:gd name="connsiteX218" fmla="*/ 2269864 w 5562443"/>
              <a:gd name="connsiteY218" fmla="*/ 5325036 h 5604734"/>
              <a:gd name="connsiteX219" fmla="*/ 2248349 w 5562443"/>
              <a:gd name="connsiteY219" fmla="*/ 5238974 h 5604734"/>
              <a:gd name="connsiteX220" fmla="*/ 2237591 w 5562443"/>
              <a:gd name="connsiteY220" fmla="*/ 5056094 h 5604734"/>
              <a:gd name="connsiteX221" fmla="*/ 2226833 w 5562443"/>
              <a:gd name="connsiteY221" fmla="*/ 4970033 h 5604734"/>
              <a:gd name="connsiteX222" fmla="*/ 2259106 w 5562443"/>
              <a:gd name="connsiteY222" fmla="*/ 4797911 h 5604734"/>
              <a:gd name="connsiteX223" fmla="*/ 2280622 w 5562443"/>
              <a:gd name="connsiteY223" fmla="*/ 4776396 h 5604734"/>
              <a:gd name="connsiteX224" fmla="*/ 2269864 w 5562443"/>
              <a:gd name="connsiteY224" fmla="*/ 4744123 h 5604734"/>
              <a:gd name="connsiteX225" fmla="*/ 2248349 w 5562443"/>
              <a:gd name="connsiteY225" fmla="*/ 4722607 h 5604734"/>
              <a:gd name="connsiteX226" fmla="*/ 2183803 w 5562443"/>
              <a:gd name="connsiteY226" fmla="*/ 4690334 h 5604734"/>
              <a:gd name="connsiteX227" fmla="*/ 2162288 w 5562443"/>
              <a:gd name="connsiteY227" fmla="*/ 4658062 h 5604734"/>
              <a:gd name="connsiteX228" fmla="*/ 2119257 w 5562443"/>
              <a:gd name="connsiteY228" fmla="*/ 4572000 h 5604734"/>
              <a:gd name="connsiteX229" fmla="*/ 2054711 w 5562443"/>
              <a:gd name="connsiteY229" fmla="*/ 4593516 h 5604734"/>
              <a:gd name="connsiteX230" fmla="*/ 2011680 w 5562443"/>
              <a:gd name="connsiteY230" fmla="*/ 4647304 h 5604734"/>
              <a:gd name="connsiteX231" fmla="*/ 1990165 w 5562443"/>
              <a:gd name="connsiteY231" fmla="*/ 4679577 h 5604734"/>
              <a:gd name="connsiteX232" fmla="*/ 1925619 w 5562443"/>
              <a:gd name="connsiteY232" fmla="*/ 4711850 h 5604734"/>
              <a:gd name="connsiteX233" fmla="*/ 1861073 w 5562443"/>
              <a:gd name="connsiteY233" fmla="*/ 4690334 h 5604734"/>
              <a:gd name="connsiteX234" fmla="*/ 1807285 w 5562443"/>
              <a:gd name="connsiteY234" fmla="*/ 4733365 h 5604734"/>
              <a:gd name="connsiteX235" fmla="*/ 1775012 w 5562443"/>
              <a:gd name="connsiteY235" fmla="*/ 4744123 h 5604734"/>
              <a:gd name="connsiteX236" fmla="*/ 1667436 w 5562443"/>
              <a:gd name="connsiteY236" fmla="*/ 4722607 h 5604734"/>
              <a:gd name="connsiteX237" fmla="*/ 1602890 w 5562443"/>
              <a:gd name="connsiteY237" fmla="*/ 4701092 h 5604734"/>
              <a:gd name="connsiteX238" fmla="*/ 1570617 w 5562443"/>
              <a:gd name="connsiteY238" fmla="*/ 4711850 h 5604734"/>
              <a:gd name="connsiteX239" fmla="*/ 1452283 w 5562443"/>
              <a:gd name="connsiteY239" fmla="*/ 4690334 h 5604734"/>
              <a:gd name="connsiteX240" fmla="*/ 1387737 w 5562443"/>
              <a:gd name="connsiteY240" fmla="*/ 4636546 h 5604734"/>
              <a:gd name="connsiteX241" fmla="*/ 1355464 w 5562443"/>
              <a:gd name="connsiteY241" fmla="*/ 4625789 h 5604734"/>
              <a:gd name="connsiteX242" fmla="*/ 1280160 w 5562443"/>
              <a:gd name="connsiteY242" fmla="*/ 4636546 h 5604734"/>
              <a:gd name="connsiteX243" fmla="*/ 1204857 w 5562443"/>
              <a:gd name="connsiteY243" fmla="*/ 4658062 h 5604734"/>
              <a:gd name="connsiteX244" fmla="*/ 1043492 w 5562443"/>
              <a:gd name="connsiteY244" fmla="*/ 4647304 h 5604734"/>
              <a:gd name="connsiteX245" fmla="*/ 1011219 w 5562443"/>
              <a:gd name="connsiteY245" fmla="*/ 4636546 h 5604734"/>
              <a:gd name="connsiteX246" fmla="*/ 978946 w 5562443"/>
              <a:gd name="connsiteY246" fmla="*/ 4572000 h 5604734"/>
              <a:gd name="connsiteX247" fmla="*/ 957431 w 5562443"/>
              <a:gd name="connsiteY247" fmla="*/ 4464424 h 5604734"/>
              <a:gd name="connsiteX248" fmla="*/ 946673 w 5562443"/>
              <a:gd name="connsiteY248" fmla="*/ 4432151 h 5604734"/>
              <a:gd name="connsiteX249" fmla="*/ 914400 w 5562443"/>
              <a:gd name="connsiteY249" fmla="*/ 4410636 h 5604734"/>
              <a:gd name="connsiteX250" fmla="*/ 871370 w 5562443"/>
              <a:gd name="connsiteY250" fmla="*/ 4356847 h 5604734"/>
              <a:gd name="connsiteX251" fmla="*/ 839097 w 5562443"/>
              <a:gd name="connsiteY251" fmla="*/ 4335332 h 5604734"/>
              <a:gd name="connsiteX252" fmla="*/ 817582 w 5562443"/>
              <a:gd name="connsiteY252" fmla="*/ 4270786 h 5604734"/>
              <a:gd name="connsiteX253" fmla="*/ 849855 w 5562443"/>
              <a:gd name="connsiteY253" fmla="*/ 4249271 h 5604734"/>
              <a:gd name="connsiteX254" fmla="*/ 957431 w 5562443"/>
              <a:gd name="connsiteY254" fmla="*/ 4216998 h 5604734"/>
              <a:gd name="connsiteX255" fmla="*/ 989704 w 5562443"/>
              <a:gd name="connsiteY255" fmla="*/ 4195483 h 5604734"/>
              <a:gd name="connsiteX256" fmla="*/ 1000462 w 5562443"/>
              <a:gd name="connsiteY256" fmla="*/ 4163210 h 5604734"/>
              <a:gd name="connsiteX257" fmla="*/ 1021977 w 5562443"/>
              <a:gd name="connsiteY257" fmla="*/ 4130937 h 5604734"/>
              <a:gd name="connsiteX258" fmla="*/ 1000462 w 5562443"/>
              <a:gd name="connsiteY258" fmla="*/ 3991087 h 5604734"/>
              <a:gd name="connsiteX259" fmla="*/ 978946 w 5562443"/>
              <a:gd name="connsiteY259" fmla="*/ 3969572 h 5604734"/>
              <a:gd name="connsiteX260" fmla="*/ 946673 w 5562443"/>
              <a:gd name="connsiteY260" fmla="*/ 3948057 h 5604734"/>
              <a:gd name="connsiteX261" fmla="*/ 828339 w 5562443"/>
              <a:gd name="connsiteY261" fmla="*/ 3980330 h 5604734"/>
              <a:gd name="connsiteX262" fmla="*/ 806824 w 5562443"/>
              <a:gd name="connsiteY262" fmla="*/ 3958814 h 5604734"/>
              <a:gd name="connsiteX263" fmla="*/ 774551 w 5562443"/>
              <a:gd name="connsiteY263" fmla="*/ 3948057 h 5604734"/>
              <a:gd name="connsiteX264" fmla="*/ 742278 w 5562443"/>
              <a:gd name="connsiteY264" fmla="*/ 3926542 h 5604734"/>
              <a:gd name="connsiteX265" fmla="*/ 677732 w 5562443"/>
              <a:gd name="connsiteY265" fmla="*/ 3948057 h 5604734"/>
              <a:gd name="connsiteX266" fmla="*/ 613186 w 5562443"/>
              <a:gd name="connsiteY266" fmla="*/ 3991087 h 5604734"/>
              <a:gd name="connsiteX267" fmla="*/ 537883 w 5562443"/>
              <a:gd name="connsiteY267" fmla="*/ 3980330 h 5604734"/>
              <a:gd name="connsiteX268" fmla="*/ 505610 w 5562443"/>
              <a:gd name="connsiteY268" fmla="*/ 3958814 h 5604734"/>
              <a:gd name="connsiteX269" fmla="*/ 516368 w 5562443"/>
              <a:gd name="connsiteY269" fmla="*/ 3883511 h 5604734"/>
              <a:gd name="connsiteX270" fmla="*/ 484095 w 5562443"/>
              <a:gd name="connsiteY270" fmla="*/ 3808207 h 5604734"/>
              <a:gd name="connsiteX271" fmla="*/ 451822 w 5562443"/>
              <a:gd name="connsiteY271" fmla="*/ 3797450 h 5604734"/>
              <a:gd name="connsiteX272" fmla="*/ 398033 w 5562443"/>
              <a:gd name="connsiteY272" fmla="*/ 3808207 h 5604734"/>
              <a:gd name="connsiteX273" fmla="*/ 376518 w 5562443"/>
              <a:gd name="connsiteY273" fmla="*/ 3829723 h 5604734"/>
              <a:gd name="connsiteX274" fmla="*/ 355003 w 5562443"/>
              <a:gd name="connsiteY274" fmla="*/ 3905026 h 5604734"/>
              <a:gd name="connsiteX275" fmla="*/ 333488 w 5562443"/>
              <a:gd name="connsiteY275" fmla="*/ 3926542 h 5604734"/>
              <a:gd name="connsiteX276" fmla="*/ 247426 w 5562443"/>
              <a:gd name="connsiteY276" fmla="*/ 3905026 h 5604734"/>
              <a:gd name="connsiteX277" fmla="*/ 215153 w 5562443"/>
              <a:gd name="connsiteY277" fmla="*/ 3840480 h 5604734"/>
              <a:gd name="connsiteX278" fmla="*/ 204396 w 5562443"/>
              <a:gd name="connsiteY278" fmla="*/ 3786692 h 5604734"/>
              <a:gd name="connsiteX279" fmla="*/ 172123 w 5562443"/>
              <a:gd name="connsiteY279" fmla="*/ 3775934 h 5604734"/>
              <a:gd name="connsiteX280" fmla="*/ 118335 w 5562443"/>
              <a:gd name="connsiteY280" fmla="*/ 3722146 h 5604734"/>
              <a:gd name="connsiteX281" fmla="*/ 96819 w 5562443"/>
              <a:gd name="connsiteY281" fmla="*/ 3689873 h 5604734"/>
              <a:gd name="connsiteX282" fmla="*/ 107577 w 5562443"/>
              <a:gd name="connsiteY282" fmla="*/ 3560782 h 5604734"/>
              <a:gd name="connsiteX283" fmla="*/ 96819 w 5562443"/>
              <a:gd name="connsiteY283" fmla="*/ 3528509 h 5604734"/>
              <a:gd name="connsiteX284" fmla="*/ 43031 w 5562443"/>
              <a:gd name="connsiteY284" fmla="*/ 3485478 h 5604734"/>
              <a:gd name="connsiteX285" fmla="*/ 10758 w 5562443"/>
              <a:gd name="connsiteY285" fmla="*/ 3453205 h 5604734"/>
              <a:gd name="connsiteX286" fmla="*/ 0 w 5562443"/>
              <a:gd name="connsiteY286" fmla="*/ 3420932 h 5604734"/>
              <a:gd name="connsiteX287" fmla="*/ 32273 w 5562443"/>
              <a:gd name="connsiteY287" fmla="*/ 3334871 h 5604734"/>
              <a:gd name="connsiteX288" fmla="*/ 53789 w 5562443"/>
              <a:gd name="connsiteY288" fmla="*/ 3313356 h 5604734"/>
              <a:gd name="connsiteX289" fmla="*/ 86062 w 5562443"/>
              <a:gd name="connsiteY289" fmla="*/ 3302598 h 5604734"/>
              <a:gd name="connsiteX290" fmla="*/ 150608 w 5562443"/>
              <a:gd name="connsiteY290" fmla="*/ 3345629 h 5604734"/>
              <a:gd name="connsiteX291" fmla="*/ 161365 w 5562443"/>
              <a:gd name="connsiteY291" fmla="*/ 3377902 h 5604734"/>
              <a:gd name="connsiteX292" fmla="*/ 225911 w 5562443"/>
              <a:gd name="connsiteY292" fmla="*/ 3410174 h 5604734"/>
              <a:gd name="connsiteX293" fmla="*/ 290457 w 5562443"/>
              <a:gd name="connsiteY293" fmla="*/ 3377902 h 5604734"/>
              <a:gd name="connsiteX294" fmla="*/ 333488 w 5562443"/>
              <a:gd name="connsiteY294" fmla="*/ 3334871 h 5604734"/>
              <a:gd name="connsiteX295" fmla="*/ 387276 w 5562443"/>
              <a:gd name="connsiteY295" fmla="*/ 3238052 h 5604734"/>
              <a:gd name="connsiteX296" fmla="*/ 408791 w 5562443"/>
              <a:gd name="connsiteY296" fmla="*/ 3205779 h 5604734"/>
              <a:gd name="connsiteX297" fmla="*/ 430306 w 5562443"/>
              <a:gd name="connsiteY297" fmla="*/ 3173506 h 5604734"/>
              <a:gd name="connsiteX298" fmla="*/ 494852 w 5562443"/>
              <a:gd name="connsiteY298" fmla="*/ 3130476 h 5604734"/>
              <a:gd name="connsiteX299" fmla="*/ 570156 w 5562443"/>
              <a:gd name="connsiteY299" fmla="*/ 3108960 h 5604734"/>
              <a:gd name="connsiteX300" fmla="*/ 785309 w 5562443"/>
              <a:gd name="connsiteY300" fmla="*/ 3087445 h 5604734"/>
              <a:gd name="connsiteX301" fmla="*/ 849855 w 5562443"/>
              <a:gd name="connsiteY301" fmla="*/ 3065930 h 5604734"/>
              <a:gd name="connsiteX302" fmla="*/ 903643 w 5562443"/>
              <a:gd name="connsiteY302" fmla="*/ 3022899 h 5604734"/>
              <a:gd name="connsiteX303" fmla="*/ 925158 w 5562443"/>
              <a:gd name="connsiteY303" fmla="*/ 2990626 h 5604734"/>
              <a:gd name="connsiteX304" fmla="*/ 946673 w 5562443"/>
              <a:gd name="connsiteY304" fmla="*/ 2926080 h 5604734"/>
              <a:gd name="connsiteX305" fmla="*/ 968189 w 5562443"/>
              <a:gd name="connsiteY305" fmla="*/ 2840019 h 5604734"/>
              <a:gd name="connsiteX306" fmla="*/ 1000462 w 5562443"/>
              <a:gd name="connsiteY306" fmla="*/ 2689412 h 5604734"/>
              <a:gd name="connsiteX307" fmla="*/ 1021977 w 5562443"/>
              <a:gd name="connsiteY307" fmla="*/ 2657139 h 5604734"/>
              <a:gd name="connsiteX308" fmla="*/ 1075765 w 5562443"/>
              <a:gd name="connsiteY308" fmla="*/ 2592593 h 5604734"/>
              <a:gd name="connsiteX309" fmla="*/ 1097280 w 5562443"/>
              <a:gd name="connsiteY309" fmla="*/ 2528047 h 5604734"/>
              <a:gd name="connsiteX310" fmla="*/ 1108038 w 5562443"/>
              <a:gd name="connsiteY310" fmla="*/ 2420471 h 5604734"/>
              <a:gd name="connsiteX311" fmla="*/ 1118796 w 5562443"/>
              <a:gd name="connsiteY311" fmla="*/ 2377440 h 5604734"/>
              <a:gd name="connsiteX312" fmla="*/ 1140311 w 5562443"/>
              <a:gd name="connsiteY312" fmla="*/ 2280622 h 5604734"/>
              <a:gd name="connsiteX313" fmla="*/ 1161826 w 5562443"/>
              <a:gd name="connsiteY313" fmla="*/ 2216076 h 5604734"/>
              <a:gd name="connsiteX314" fmla="*/ 1172584 w 5562443"/>
              <a:gd name="connsiteY314" fmla="*/ 2183803 h 5604734"/>
              <a:gd name="connsiteX315" fmla="*/ 1194099 w 5562443"/>
              <a:gd name="connsiteY315" fmla="*/ 2151530 h 5604734"/>
              <a:gd name="connsiteX316" fmla="*/ 1204857 w 5562443"/>
              <a:gd name="connsiteY316" fmla="*/ 2119257 h 5604734"/>
              <a:gd name="connsiteX317" fmla="*/ 1269403 w 5562443"/>
              <a:gd name="connsiteY317" fmla="*/ 2043953 h 5604734"/>
              <a:gd name="connsiteX318" fmla="*/ 1301676 w 5562443"/>
              <a:gd name="connsiteY318" fmla="*/ 2011680 h 5604734"/>
              <a:gd name="connsiteX319" fmla="*/ 1344706 w 5562443"/>
              <a:gd name="connsiteY319" fmla="*/ 2000923 h 5604734"/>
              <a:gd name="connsiteX320" fmla="*/ 1376979 w 5562443"/>
              <a:gd name="connsiteY320" fmla="*/ 2011680 h 5604734"/>
              <a:gd name="connsiteX321" fmla="*/ 1398495 w 5562443"/>
              <a:gd name="connsiteY321" fmla="*/ 2033196 h 5604734"/>
              <a:gd name="connsiteX322" fmla="*/ 1430768 w 5562443"/>
              <a:gd name="connsiteY322" fmla="*/ 2054711 h 5604734"/>
              <a:gd name="connsiteX323" fmla="*/ 1441525 w 5562443"/>
              <a:gd name="connsiteY323" fmla="*/ 2086984 h 5604734"/>
              <a:gd name="connsiteX324" fmla="*/ 1484556 w 5562443"/>
              <a:gd name="connsiteY324" fmla="*/ 2140772 h 5604734"/>
              <a:gd name="connsiteX325" fmla="*/ 1516829 w 5562443"/>
              <a:gd name="connsiteY325" fmla="*/ 2162287 h 5604734"/>
              <a:gd name="connsiteX326" fmla="*/ 1538344 w 5562443"/>
              <a:gd name="connsiteY326" fmla="*/ 2183803 h 5604734"/>
              <a:gd name="connsiteX327" fmla="*/ 1667436 w 5562443"/>
              <a:gd name="connsiteY327" fmla="*/ 2194560 h 5604734"/>
              <a:gd name="connsiteX328" fmla="*/ 1764255 w 5562443"/>
              <a:gd name="connsiteY328" fmla="*/ 2237591 h 5604734"/>
              <a:gd name="connsiteX329" fmla="*/ 1839558 w 5562443"/>
              <a:gd name="connsiteY329" fmla="*/ 2312894 h 5604734"/>
              <a:gd name="connsiteX330" fmla="*/ 1871831 w 5562443"/>
              <a:gd name="connsiteY330" fmla="*/ 2334410 h 5604734"/>
              <a:gd name="connsiteX331" fmla="*/ 1979408 w 5562443"/>
              <a:gd name="connsiteY331" fmla="*/ 2366683 h 5604734"/>
              <a:gd name="connsiteX332" fmla="*/ 2065469 w 5562443"/>
              <a:gd name="connsiteY332" fmla="*/ 2355925 h 5604734"/>
              <a:gd name="connsiteX333" fmla="*/ 2119257 w 5562443"/>
              <a:gd name="connsiteY333" fmla="*/ 2291379 h 5604734"/>
              <a:gd name="connsiteX334" fmla="*/ 2140772 w 5562443"/>
              <a:gd name="connsiteY334" fmla="*/ 2226833 h 5604734"/>
              <a:gd name="connsiteX335" fmla="*/ 2162288 w 5562443"/>
              <a:gd name="connsiteY335" fmla="*/ 2162287 h 5604734"/>
              <a:gd name="connsiteX336" fmla="*/ 2173045 w 5562443"/>
              <a:gd name="connsiteY336" fmla="*/ 2130014 h 5604734"/>
              <a:gd name="connsiteX337" fmla="*/ 2205318 w 5562443"/>
              <a:gd name="connsiteY337" fmla="*/ 2119257 h 5604734"/>
              <a:gd name="connsiteX338" fmla="*/ 2269864 w 5562443"/>
              <a:gd name="connsiteY338" fmla="*/ 2130014 h 5604734"/>
              <a:gd name="connsiteX339" fmla="*/ 2355925 w 5562443"/>
              <a:gd name="connsiteY339" fmla="*/ 2140772 h 5604734"/>
              <a:gd name="connsiteX340" fmla="*/ 2420471 w 5562443"/>
              <a:gd name="connsiteY340" fmla="*/ 2162287 h 5604734"/>
              <a:gd name="connsiteX341" fmla="*/ 2452744 w 5562443"/>
              <a:gd name="connsiteY341" fmla="*/ 2151530 h 5604734"/>
              <a:gd name="connsiteX342" fmla="*/ 2474259 w 5562443"/>
              <a:gd name="connsiteY342" fmla="*/ 2130014 h 5604734"/>
              <a:gd name="connsiteX343" fmla="*/ 2495775 w 5562443"/>
              <a:gd name="connsiteY343" fmla="*/ 2097742 h 56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5562443" h="5604734">
                <a:moveTo>
                  <a:pt x="2495775" y="2097742"/>
                </a:moveTo>
                <a:lnTo>
                  <a:pt x="2495775" y="2097742"/>
                </a:lnTo>
                <a:cubicBezTo>
                  <a:pt x="2524462" y="2140772"/>
                  <a:pt x="2551777" y="2184750"/>
                  <a:pt x="2581836" y="2226833"/>
                </a:cubicBezTo>
                <a:cubicBezTo>
                  <a:pt x="2587731" y="2235086"/>
                  <a:pt x="2597265" y="2240235"/>
                  <a:pt x="2603351" y="2248349"/>
                </a:cubicBezTo>
                <a:cubicBezTo>
                  <a:pt x="2618866" y="2269035"/>
                  <a:pt x="2632038" y="2291379"/>
                  <a:pt x="2646382" y="2312894"/>
                </a:cubicBezTo>
                <a:cubicBezTo>
                  <a:pt x="2653554" y="2323652"/>
                  <a:pt x="2663808" y="2332901"/>
                  <a:pt x="2667897" y="2345167"/>
                </a:cubicBezTo>
                <a:cubicBezTo>
                  <a:pt x="2675258" y="2367249"/>
                  <a:pt x="2676544" y="2387143"/>
                  <a:pt x="2700170" y="2398956"/>
                </a:cubicBezTo>
                <a:cubicBezTo>
                  <a:pt x="2720455" y="2409099"/>
                  <a:pt x="2743201" y="2413299"/>
                  <a:pt x="2764716" y="2420471"/>
                </a:cubicBezTo>
                <a:lnTo>
                  <a:pt x="2829262" y="2441986"/>
                </a:lnTo>
                <a:cubicBezTo>
                  <a:pt x="2907913" y="2457717"/>
                  <a:pt x="2864949" y="2450158"/>
                  <a:pt x="2958353" y="2463502"/>
                </a:cubicBezTo>
                <a:cubicBezTo>
                  <a:pt x="3151337" y="2444203"/>
                  <a:pt x="3008418" y="2466473"/>
                  <a:pt x="3098203" y="2441986"/>
                </a:cubicBezTo>
                <a:cubicBezTo>
                  <a:pt x="3126731" y="2434206"/>
                  <a:pt x="3155577" y="2427643"/>
                  <a:pt x="3184264" y="2420471"/>
                </a:cubicBezTo>
                <a:lnTo>
                  <a:pt x="3227295" y="2409713"/>
                </a:lnTo>
                <a:cubicBezTo>
                  <a:pt x="3268839" y="2382017"/>
                  <a:pt x="3316799" y="2356138"/>
                  <a:pt x="3345629" y="2312894"/>
                </a:cubicBezTo>
                <a:cubicBezTo>
                  <a:pt x="3352801" y="2302137"/>
                  <a:pt x="3358730" y="2290438"/>
                  <a:pt x="3367144" y="2280622"/>
                </a:cubicBezTo>
                <a:cubicBezTo>
                  <a:pt x="3380345" y="2265221"/>
                  <a:pt x="3398923" y="2254469"/>
                  <a:pt x="3410175" y="2237591"/>
                </a:cubicBezTo>
                <a:lnTo>
                  <a:pt x="3453205" y="2173045"/>
                </a:lnTo>
                <a:cubicBezTo>
                  <a:pt x="3460377" y="2162287"/>
                  <a:pt x="3470631" y="2153038"/>
                  <a:pt x="3474720" y="2140772"/>
                </a:cubicBezTo>
                <a:lnTo>
                  <a:pt x="3496236" y="2076226"/>
                </a:lnTo>
                <a:cubicBezTo>
                  <a:pt x="3499822" y="2051125"/>
                  <a:pt x="3506993" y="2026279"/>
                  <a:pt x="3506993" y="2000923"/>
                </a:cubicBezTo>
                <a:cubicBezTo>
                  <a:pt x="3506993" y="1904038"/>
                  <a:pt x="3502474" y="1807150"/>
                  <a:pt x="3496236" y="1710466"/>
                </a:cubicBezTo>
                <a:cubicBezTo>
                  <a:pt x="3495284" y="1695712"/>
                  <a:pt x="3488378" y="1681934"/>
                  <a:pt x="3485478" y="1667436"/>
                </a:cubicBezTo>
                <a:cubicBezTo>
                  <a:pt x="3481200" y="1646047"/>
                  <a:pt x="3479290" y="1624218"/>
                  <a:pt x="3474720" y="1602890"/>
                </a:cubicBezTo>
                <a:cubicBezTo>
                  <a:pt x="3474568" y="1602180"/>
                  <a:pt x="3441952" y="1462545"/>
                  <a:pt x="3431690" y="1452283"/>
                </a:cubicBezTo>
                <a:lnTo>
                  <a:pt x="3388659" y="1409252"/>
                </a:lnTo>
                <a:cubicBezTo>
                  <a:pt x="3385073" y="1398494"/>
                  <a:pt x="3383736" y="1386703"/>
                  <a:pt x="3377902" y="1376979"/>
                </a:cubicBezTo>
                <a:cubicBezTo>
                  <a:pt x="3372684" y="1368282"/>
                  <a:pt x="3360922" y="1364536"/>
                  <a:pt x="3356386" y="1355464"/>
                </a:cubicBezTo>
                <a:cubicBezTo>
                  <a:pt x="3346243" y="1335179"/>
                  <a:pt x="3342043" y="1312433"/>
                  <a:pt x="3334871" y="1290918"/>
                </a:cubicBezTo>
                <a:lnTo>
                  <a:pt x="3324113" y="1258645"/>
                </a:lnTo>
                <a:cubicBezTo>
                  <a:pt x="3320527" y="1247887"/>
                  <a:pt x="3321374" y="1234390"/>
                  <a:pt x="3313356" y="1226372"/>
                </a:cubicBezTo>
                <a:cubicBezTo>
                  <a:pt x="3261400" y="1174418"/>
                  <a:pt x="3327428" y="1237631"/>
                  <a:pt x="3259568" y="1183342"/>
                </a:cubicBezTo>
                <a:cubicBezTo>
                  <a:pt x="3251648" y="1177006"/>
                  <a:pt x="3245224" y="1168998"/>
                  <a:pt x="3238052" y="1161826"/>
                </a:cubicBezTo>
                <a:cubicBezTo>
                  <a:pt x="3234466" y="1151068"/>
                  <a:pt x="3233129" y="1139277"/>
                  <a:pt x="3227295" y="1129553"/>
                </a:cubicBezTo>
                <a:cubicBezTo>
                  <a:pt x="3222077" y="1120856"/>
                  <a:pt x="3206899" y="1118118"/>
                  <a:pt x="3205779" y="1108038"/>
                </a:cubicBezTo>
                <a:cubicBezTo>
                  <a:pt x="3202979" y="1082837"/>
                  <a:pt x="3206239" y="1055905"/>
                  <a:pt x="3216537" y="1032734"/>
                </a:cubicBezTo>
                <a:cubicBezTo>
                  <a:pt x="3221788" y="1020919"/>
                  <a:pt x="3236995" y="1016470"/>
                  <a:pt x="3248810" y="1011219"/>
                </a:cubicBezTo>
                <a:cubicBezTo>
                  <a:pt x="3269534" y="1002008"/>
                  <a:pt x="3291841" y="996876"/>
                  <a:pt x="3313356" y="989704"/>
                </a:cubicBezTo>
                <a:cubicBezTo>
                  <a:pt x="3324114" y="986118"/>
                  <a:pt x="3334510" y="981170"/>
                  <a:pt x="3345629" y="978946"/>
                </a:cubicBezTo>
                <a:cubicBezTo>
                  <a:pt x="3366092" y="974854"/>
                  <a:pt x="3409634" y="968459"/>
                  <a:pt x="3431690" y="957431"/>
                </a:cubicBezTo>
                <a:cubicBezTo>
                  <a:pt x="3458834" y="943859"/>
                  <a:pt x="3465465" y="934414"/>
                  <a:pt x="3485478" y="914400"/>
                </a:cubicBezTo>
                <a:cubicBezTo>
                  <a:pt x="3489064" y="903642"/>
                  <a:pt x="3490729" y="892040"/>
                  <a:pt x="3496236" y="882127"/>
                </a:cubicBezTo>
                <a:cubicBezTo>
                  <a:pt x="3508794" y="859523"/>
                  <a:pt x="3531089" y="842113"/>
                  <a:pt x="3539266" y="817582"/>
                </a:cubicBezTo>
                <a:cubicBezTo>
                  <a:pt x="3542852" y="806824"/>
                  <a:pt x="3543433" y="794536"/>
                  <a:pt x="3550024" y="785309"/>
                </a:cubicBezTo>
                <a:cubicBezTo>
                  <a:pt x="3593051" y="725072"/>
                  <a:pt x="3582006" y="758670"/>
                  <a:pt x="3625328" y="720763"/>
                </a:cubicBezTo>
                <a:cubicBezTo>
                  <a:pt x="3644410" y="704066"/>
                  <a:pt x="3661186" y="684904"/>
                  <a:pt x="3679116" y="666974"/>
                </a:cubicBezTo>
                <a:cubicBezTo>
                  <a:pt x="3720534" y="625556"/>
                  <a:pt x="3702948" y="647364"/>
                  <a:pt x="3732904" y="602429"/>
                </a:cubicBezTo>
                <a:cubicBezTo>
                  <a:pt x="3728565" y="580733"/>
                  <a:pt x="3731028" y="527125"/>
                  <a:pt x="3689873" y="527125"/>
                </a:cubicBezTo>
                <a:cubicBezTo>
                  <a:pt x="3667194" y="527125"/>
                  <a:pt x="3646843" y="541468"/>
                  <a:pt x="3625328" y="548640"/>
                </a:cubicBezTo>
                <a:lnTo>
                  <a:pt x="3593055" y="559398"/>
                </a:lnTo>
                <a:cubicBezTo>
                  <a:pt x="3578711" y="573742"/>
                  <a:pt x="3569268" y="596014"/>
                  <a:pt x="3550024" y="602429"/>
                </a:cubicBezTo>
                <a:lnTo>
                  <a:pt x="3485478" y="623944"/>
                </a:lnTo>
                <a:cubicBezTo>
                  <a:pt x="3474720" y="620358"/>
                  <a:pt x="3459796" y="622413"/>
                  <a:pt x="3453205" y="613186"/>
                </a:cubicBezTo>
                <a:cubicBezTo>
                  <a:pt x="3440023" y="594731"/>
                  <a:pt x="3431690" y="548640"/>
                  <a:pt x="3431690" y="548640"/>
                </a:cubicBezTo>
                <a:cubicBezTo>
                  <a:pt x="3437830" y="517940"/>
                  <a:pt x="3444092" y="482199"/>
                  <a:pt x="3453205" y="451822"/>
                </a:cubicBezTo>
                <a:cubicBezTo>
                  <a:pt x="3459722" y="430099"/>
                  <a:pt x="3458683" y="403313"/>
                  <a:pt x="3474720" y="387276"/>
                </a:cubicBezTo>
                <a:lnTo>
                  <a:pt x="3496236" y="365760"/>
                </a:lnTo>
                <a:cubicBezTo>
                  <a:pt x="3499822" y="355002"/>
                  <a:pt x="3501159" y="343211"/>
                  <a:pt x="3506993" y="333487"/>
                </a:cubicBezTo>
                <a:cubicBezTo>
                  <a:pt x="3515569" y="319194"/>
                  <a:pt x="3548219" y="296738"/>
                  <a:pt x="3560782" y="290457"/>
                </a:cubicBezTo>
                <a:cubicBezTo>
                  <a:pt x="3570924" y="285386"/>
                  <a:pt x="3582913" y="284770"/>
                  <a:pt x="3593055" y="279699"/>
                </a:cubicBezTo>
                <a:cubicBezTo>
                  <a:pt x="3604619" y="273917"/>
                  <a:pt x="3613513" y="263435"/>
                  <a:pt x="3625328" y="258184"/>
                </a:cubicBezTo>
                <a:cubicBezTo>
                  <a:pt x="3646052" y="248973"/>
                  <a:pt x="3689873" y="236669"/>
                  <a:pt x="3689873" y="236669"/>
                </a:cubicBezTo>
                <a:cubicBezTo>
                  <a:pt x="3744392" y="182150"/>
                  <a:pt x="3673834" y="246293"/>
                  <a:pt x="3743662" y="204396"/>
                </a:cubicBezTo>
                <a:cubicBezTo>
                  <a:pt x="3817495" y="160096"/>
                  <a:pt x="3706026" y="202596"/>
                  <a:pt x="3797450" y="172123"/>
                </a:cubicBezTo>
                <a:cubicBezTo>
                  <a:pt x="3837249" y="132322"/>
                  <a:pt x="3810526" y="156233"/>
                  <a:pt x="3883511" y="107577"/>
                </a:cubicBezTo>
                <a:cubicBezTo>
                  <a:pt x="3894269" y="100405"/>
                  <a:pt x="3906642" y="95204"/>
                  <a:pt x="3915784" y="86062"/>
                </a:cubicBezTo>
                <a:cubicBezTo>
                  <a:pt x="3930128" y="71718"/>
                  <a:pt x="3939571" y="49446"/>
                  <a:pt x="3958815" y="43031"/>
                </a:cubicBezTo>
                <a:lnTo>
                  <a:pt x="4055633" y="10758"/>
                </a:lnTo>
                <a:lnTo>
                  <a:pt x="4087906" y="0"/>
                </a:lnTo>
                <a:cubicBezTo>
                  <a:pt x="4206602" y="23740"/>
                  <a:pt x="4160790" y="9952"/>
                  <a:pt x="4227756" y="32273"/>
                </a:cubicBezTo>
                <a:cubicBezTo>
                  <a:pt x="4238514" y="39445"/>
                  <a:pt x="4251952" y="43693"/>
                  <a:pt x="4260029" y="53789"/>
                </a:cubicBezTo>
                <a:cubicBezTo>
                  <a:pt x="4267113" y="62644"/>
                  <a:pt x="4270786" y="74722"/>
                  <a:pt x="4270786" y="86062"/>
                </a:cubicBezTo>
                <a:cubicBezTo>
                  <a:pt x="4270786" y="112028"/>
                  <a:pt x="4257761" y="146654"/>
                  <a:pt x="4249271" y="172123"/>
                </a:cubicBezTo>
                <a:cubicBezTo>
                  <a:pt x="4252857" y="190052"/>
                  <a:pt x="4250957" y="210036"/>
                  <a:pt x="4260029" y="225911"/>
                </a:cubicBezTo>
                <a:cubicBezTo>
                  <a:pt x="4266444" y="237137"/>
                  <a:pt x="4279549" y="245300"/>
                  <a:pt x="4292302" y="247426"/>
                </a:cubicBezTo>
                <a:cubicBezTo>
                  <a:pt x="4345476" y="256288"/>
                  <a:pt x="4399878" y="254598"/>
                  <a:pt x="4453666" y="258184"/>
                </a:cubicBezTo>
                <a:cubicBezTo>
                  <a:pt x="4518702" y="274443"/>
                  <a:pt x="4482666" y="264265"/>
                  <a:pt x="4561243" y="290457"/>
                </a:cubicBezTo>
                <a:cubicBezTo>
                  <a:pt x="4561248" y="290459"/>
                  <a:pt x="4625785" y="311969"/>
                  <a:pt x="4625789" y="311972"/>
                </a:cubicBezTo>
                <a:cubicBezTo>
                  <a:pt x="4636547" y="319144"/>
                  <a:pt x="4646498" y="327705"/>
                  <a:pt x="4658062" y="333487"/>
                </a:cubicBezTo>
                <a:cubicBezTo>
                  <a:pt x="4711082" y="359997"/>
                  <a:pt x="4671230" y="324657"/>
                  <a:pt x="4722608" y="365760"/>
                </a:cubicBezTo>
                <a:cubicBezTo>
                  <a:pt x="4730528" y="372096"/>
                  <a:pt x="4737787" y="379356"/>
                  <a:pt x="4744123" y="387276"/>
                </a:cubicBezTo>
                <a:cubicBezTo>
                  <a:pt x="4752200" y="397372"/>
                  <a:pt x="4755542" y="411472"/>
                  <a:pt x="4765638" y="419549"/>
                </a:cubicBezTo>
                <a:cubicBezTo>
                  <a:pt x="4774493" y="426633"/>
                  <a:pt x="4786971" y="427322"/>
                  <a:pt x="4797911" y="430306"/>
                </a:cubicBezTo>
                <a:cubicBezTo>
                  <a:pt x="4826439" y="438086"/>
                  <a:pt x="4883972" y="451822"/>
                  <a:pt x="4883972" y="451822"/>
                </a:cubicBezTo>
                <a:cubicBezTo>
                  <a:pt x="4891144" y="458994"/>
                  <a:pt x="4899152" y="465417"/>
                  <a:pt x="4905488" y="473337"/>
                </a:cubicBezTo>
                <a:cubicBezTo>
                  <a:pt x="4970692" y="554841"/>
                  <a:pt x="4927121" y="593336"/>
                  <a:pt x="4937760" y="742278"/>
                </a:cubicBezTo>
                <a:cubicBezTo>
                  <a:pt x="4939314" y="764035"/>
                  <a:pt x="4944932" y="785309"/>
                  <a:pt x="4948518" y="806824"/>
                </a:cubicBezTo>
                <a:cubicBezTo>
                  <a:pt x="4944932" y="835511"/>
                  <a:pt x="4941848" y="864265"/>
                  <a:pt x="4937760" y="892885"/>
                </a:cubicBezTo>
                <a:cubicBezTo>
                  <a:pt x="4934675" y="914478"/>
                  <a:pt x="4927003" y="935619"/>
                  <a:pt x="4927003" y="957431"/>
                </a:cubicBezTo>
                <a:cubicBezTo>
                  <a:pt x="4927003" y="979243"/>
                  <a:pt x="4933482" y="1000588"/>
                  <a:pt x="4937760" y="1021977"/>
                </a:cubicBezTo>
                <a:cubicBezTo>
                  <a:pt x="4940058" y="1033466"/>
                  <a:pt x="4952441" y="1083609"/>
                  <a:pt x="4959276" y="1097280"/>
                </a:cubicBezTo>
                <a:cubicBezTo>
                  <a:pt x="4965058" y="1108844"/>
                  <a:pt x="4975009" y="1117989"/>
                  <a:pt x="4980791" y="1129553"/>
                </a:cubicBezTo>
                <a:cubicBezTo>
                  <a:pt x="4985862" y="1139695"/>
                  <a:pt x="4985715" y="1152102"/>
                  <a:pt x="4991549" y="1161826"/>
                </a:cubicBezTo>
                <a:cubicBezTo>
                  <a:pt x="4996767" y="1170523"/>
                  <a:pt x="5006728" y="1175422"/>
                  <a:pt x="5013064" y="1183342"/>
                </a:cubicBezTo>
                <a:cubicBezTo>
                  <a:pt x="5067341" y="1251189"/>
                  <a:pt x="5004148" y="1185183"/>
                  <a:pt x="5056095" y="1237130"/>
                </a:cubicBezTo>
                <a:cubicBezTo>
                  <a:pt x="5059681" y="1247888"/>
                  <a:pt x="5061018" y="1259679"/>
                  <a:pt x="5066852" y="1269403"/>
                </a:cubicBezTo>
                <a:cubicBezTo>
                  <a:pt x="5072070" y="1278100"/>
                  <a:pt x="5082032" y="1282998"/>
                  <a:pt x="5088368" y="1290918"/>
                </a:cubicBezTo>
                <a:cubicBezTo>
                  <a:pt x="5096445" y="1301014"/>
                  <a:pt x="5102711" y="1312433"/>
                  <a:pt x="5109883" y="1323191"/>
                </a:cubicBezTo>
                <a:cubicBezTo>
                  <a:pt x="5113469" y="1333949"/>
                  <a:pt x="5114806" y="1345740"/>
                  <a:pt x="5120640" y="1355464"/>
                </a:cubicBezTo>
                <a:cubicBezTo>
                  <a:pt x="5125858" y="1364161"/>
                  <a:pt x="5137620" y="1367907"/>
                  <a:pt x="5142156" y="1376979"/>
                </a:cubicBezTo>
                <a:cubicBezTo>
                  <a:pt x="5152299" y="1397264"/>
                  <a:pt x="5163671" y="1441525"/>
                  <a:pt x="5163671" y="1441525"/>
                </a:cubicBezTo>
                <a:cubicBezTo>
                  <a:pt x="5137123" y="1574261"/>
                  <a:pt x="5171946" y="1390218"/>
                  <a:pt x="5142156" y="1613647"/>
                </a:cubicBezTo>
                <a:cubicBezTo>
                  <a:pt x="5140202" y="1628302"/>
                  <a:pt x="5138733" y="1643841"/>
                  <a:pt x="5131398" y="1656678"/>
                </a:cubicBezTo>
                <a:cubicBezTo>
                  <a:pt x="5123850" y="1669887"/>
                  <a:pt x="5109883" y="1678193"/>
                  <a:pt x="5099125" y="1688951"/>
                </a:cubicBezTo>
                <a:cubicBezTo>
                  <a:pt x="5102711" y="1699709"/>
                  <a:pt x="5104812" y="1711082"/>
                  <a:pt x="5109883" y="1721224"/>
                </a:cubicBezTo>
                <a:cubicBezTo>
                  <a:pt x="5115665" y="1732788"/>
                  <a:pt x="5129273" y="1740744"/>
                  <a:pt x="5131398" y="1753497"/>
                </a:cubicBezTo>
                <a:cubicBezTo>
                  <a:pt x="5133690" y="1767253"/>
                  <a:pt x="5107389" y="1811432"/>
                  <a:pt x="5099125" y="1818043"/>
                </a:cubicBezTo>
                <a:cubicBezTo>
                  <a:pt x="5090270" y="1825127"/>
                  <a:pt x="5077610" y="1825214"/>
                  <a:pt x="5066852" y="1828800"/>
                </a:cubicBezTo>
                <a:cubicBezTo>
                  <a:pt x="5012338" y="1883317"/>
                  <a:pt x="5082889" y="1819178"/>
                  <a:pt x="5013064" y="1861073"/>
                </a:cubicBezTo>
                <a:cubicBezTo>
                  <a:pt x="5004367" y="1866291"/>
                  <a:pt x="4998721" y="1875417"/>
                  <a:pt x="4991549" y="1882589"/>
                </a:cubicBezTo>
                <a:cubicBezTo>
                  <a:pt x="4987963" y="1893347"/>
                  <a:pt x="4980791" y="1903522"/>
                  <a:pt x="4980791" y="1914862"/>
                </a:cubicBezTo>
                <a:cubicBezTo>
                  <a:pt x="4980791" y="1949457"/>
                  <a:pt x="5025518" y="1987711"/>
                  <a:pt x="5045337" y="2000923"/>
                </a:cubicBezTo>
                <a:lnTo>
                  <a:pt x="5109883" y="2043953"/>
                </a:lnTo>
                <a:cubicBezTo>
                  <a:pt x="5113469" y="2054711"/>
                  <a:pt x="5114806" y="2066502"/>
                  <a:pt x="5120640" y="2076226"/>
                </a:cubicBezTo>
                <a:cubicBezTo>
                  <a:pt x="5164941" y="2150061"/>
                  <a:pt x="5122440" y="2038593"/>
                  <a:pt x="5152913" y="2130014"/>
                </a:cubicBezTo>
                <a:cubicBezTo>
                  <a:pt x="5161374" y="2223082"/>
                  <a:pt x="5155421" y="2224852"/>
                  <a:pt x="5174429" y="2291379"/>
                </a:cubicBezTo>
                <a:cubicBezTo>
                  <a:pt x="5177544" y="2302282"/>
                  <a:pt x="5178102" y="2314797"/>
                  <a:pt x="5185186" y="2323652"/>
                </a:cubicBezTo>
                <a:cubicBezTo>
                  <a:pt x="5193263" y="2333748"/>
                  <a:pt x="5206701" y="2337995"/>
                  <a:pt x="5217459" y="2345167"/>
                </a:cubicBezTo>
                <a:lnTo>
                  <a:pt x="5282005" y="2323652"/>
                </a:lnTo>
                <a:cubicBezTo>
                  <a:pt x="5292763" y="2320066"/>
                  <a:pt x="5304843" y="2319184"/>
                  <a:pt x="5314278" y="2312894"/>
                </a:cubicBezTo>
                <a:lnTo>
                  <a:pt x="5346551" y="2291379"/>
                </a:lnTo>
                <a:cubicBezTo>
                  <a:pt x="5354584" y="2293387"/>
                  <a:pt x="5410835" y="2306282"/>
                  <a:pt x="5421855" y="2312894"/>
                </a:cubicBezTo>
                <a:cubicBezTo>
                  <a:pt x="5430552" y="2318112"/>
                  <a:pt x="5436198" y="2327238"/>
                  <a:pt x="5443370" y="2334410"/>
                </a:cubicBezTo>
                <a:cubicBezTo>
                  <a:pt x="5429405" y="2432161"/>
                  <a:pt x="5440630" y="2385661"/>
                  <a:pt x="5411097" y="2474259"/>
                </a:cubicBezTo>
                <a:lnTo>
                  <a:pt x="5400339" y="2506532"/>
                </a:lnTo>
                <a:lnTo>
                  <a:pt x="5389582" y="2538805"/>
                </a:lnTo>
                <a:cubicBezTo>
                  <a:pt x="5394240" y="2594709"/>
                  <a:pt x="5399050" y="2682967"/>
                  <a:pt x="5411097" y="2743200"/>
                </a:cubicBezTo>
                <a:cubicBezTo>
                  <a:pt x="5413321" y="2754319"/>
                  <a:pt x="5418269" y="2764715"/>
                  <a:pt x="5421855" y="2775473"/>
                </a:cubicBezTo>
                <a:cubicBezTo>
                  <a:pt x="5425441" y="2825675"/>
                  <a:pt x="5429372" y="2875854"/>
                  <a:pt x="5432612" y="2926080"/>
                </a:cubicBezTo>
                <a:cubicBezTo>
                  <a:pt x="5438353" y="3015074"/>
                  <a:pt x="5435580" y="3090039"/>
                  <a:pt x="5454128" y="3173506"/>
                </a:cubicBezTo>
                <a:cubicBezTo>
                  <a:pt x="5456588" y="3184575"/>
                  <a:pt x="5461770" y="3194876"/>
                  <a:pt x="5464885" y="3205779"/>
                </a:cubicBezTo>
                <a:cubicBezTo>
                  <a:pt x="5472401" y="3232086"/>
                  <a:pt x="5484378" y="3294185"/>
                  <a:pt x="5497158" y="3313356"/>
                </a:cubicBezTo>
                <a:cubicBezTo>
                  <a:pt x="5524299" y="3354068"/>
                  <a:pt x="5509531" y="3336487"/>
                  <a:pt x="5540189" y="3367144"/>
                </a:cubicBezTo>
                <a:cubicBezTo>
                  <a:pt x="5568049" y="3450725"/>
                  <a:pt x="5567496" y="3406036"/>
                  <a:pt x="5550946" y="3463963"/>
                </a:cubicBezTo>
                <a:cubicBezTo>
                  <a:pt x="5546884" y="3478179"/>
                  <a:pt x="5542834" y="3492447"/>
                  <a:pt x="5540189" y="3506993"/>
                </a:cubicBezTo>
                <a:cubicBezTo>
                  <a:pt x="5535653" y="3531940"/>
                  <a:pt x="5539729" y="3559126"/>
                  <a:pt x="5529431" y="3582297"/>
                </a:cubicBezTo>
                <a:cubicBezTo>
                  <a:pt x="5522178" y="3598617"/>
                  <a:pt x="5479204" y="3609797"/>
                  <a:pt x="5464885" y="3614570"/>
                </a:cubicBezTo>
                <a:cubicBezTo>
                  <a:pt x="5447660" y="3640407"/>
                  <a:pt x="5438179" y="3648497"/>
                  <a:pt x="5432612" y="3679116"/>
                </a:cubicBezTo>
                <a:cubicBezTo>
                  <a:pt x="5424228" y="3725227"/>
                  <a:pt x="5441024" y="3762281"/>
                  <a:pt x="5400339" y="3786692"/>
                </a:cubicBezTo>
                <a:cubicBezTo>
                  <a:pt x="5390615" y="3792526"/>
                  <a:pt x="5377979" y="3791943"/>
                  <a:pt x="5368066" y="3797450"/>
                </a:cubicBezTo>
                <a:cubicBezTo>
                  <a:pt x="5345462" y="3810008"/>
                  <a:pt x="5328051" y="3832303"/>
                  <a:pt x="5303520" y="3840480"/>
                </a:cubicBezTo>
                <a:lnTo>
                  <a:pt x="5238975" y="3861996"/>
                </a:lnTo>
                <a:cubicBezTo>
                  <a:pt x="5218962" y="3841983"/>
                  <a:pt x="5209515" y="3835349"/>
                  <a:pt x="5195944" y="3808207"/>
                </a:cubicBezTo>
                <a:cubicBezTo>
                  <a:pt x="5190873" y="3798065"/>
                  <a:pt x="5190693" y="3785847"/>
                  <a:pt x="5185186" y="3775934"/>
                </a:cubicBezTo>
                <a:cubicBezTo>
                  <a:pt x="5172628" y="3753330"/>
                  <a:pt x="5142156" y="3711389"/>
                  <a:pt x="5142156" y="3711389"/>
                </a:cubicBezTo>
                <a:cubicBezTo>
                  <a:pt x="5120641" y="3718561"/>
                  <a:pt x="5096480" y="3720324"/>
                  <a:pt x="5077610" y="3732904"/>
                </a:cubicBezTo>
                <a:lnTo>
                  <a:pt x="5013064" y="3775934"/>
                </a:lnTo>
                <a:cubicBezTo>
                  <a:pt x="5002306" y="3783106"/>
                  <a:pt x="4993057" y="3793361"/>
                  <a:pt x="4980791" y="3797450"/>
                </a:cubicBezTo>
                <a:lnTo>
                  <a:pt x="4916245" y="3818965"/>
                </a:lnTo>
                <a:lnTo>
                  <a:pt x="4883972" y="3829723"/>
                </a:lnTo>
                <a:cubicBezTo>
                  <a:pt x="4874399" y="3827808"/>
                  <a:pt x="4800446" y="3813904"/>
                  <a:pt x="4787153" y="3808207"/>
                </a:cubicBezTo>
                <a:cubicBezTo>
                  <a:pt x="4775269" y="3803114"/>
                  <a:pt x="4765638" y="3793864"/>
                  <a:pt x="4754880" y="3786692"/>
                </a:cubicBezTo>
                <a:cubicBezTo>
                  <a:pt x="4747708" y="3775934"/>
                  <a:pt x="4739147" y="3765983"/>
                  <a:pt x="4733365" y="3754419"/>
                </a:cubicBezTo>
                <a:cubicBezTo>
                  <a:pt x="4721096" y="3729880"/>
                  <a:pt x="4729110" y="3714640"/>
                  <a:pt x="4701092" y="3700631"/>
                </a:cubicBezTo>
                <a:cubicBezTo>
                  <a:pt x="4680807" y="3690489"/>
                  <a:pt x="4658061" y="3686288"/>
                  <a:pt x="4636546" y="3679116"/>
                </a:cubicBezTo>
                <a:lnTo>
                  <a:pt x="4604273" y="3668358"/>
                </a:lnTo>
                <a:lnTo>
                  <a:pt x="4539728" y="3646843"/>
                </a:lnTo>
                <a:lnTo>
                  <a:pt x="4507455" y="3636085"/>
                </a:lnTo>
                <a:cubicBezTo>
                  <a:pt x="4496697" y="3639671"/>
                  <a:pt x="4484906" y="3641009"/>
                  <a:pt x="4475182" y="3646843"/>
                </a:cubicBezTo>
                <a:cubicBezTo>
                  <a:pt x="4466485" y="3652061"/>
                  <a:pt x="4460002" y="3660438"/>
                  <a:pt x="4453666" y="3668358"/>
                </a:cubicBezTo>
                <a:cubicBezTo>
                  <a:pt x="4445589" y="3678454"/>
                  <a:pt x="4437402" y="3688816"/>
                  <a:pt x="4432151" y="3700631"/>
                </a:cubicBezTo>
                <a:cubicBezTo>
                  <a:pt x="4412299" y="3745298"/>
                  <a:pt x="4409081" y="3772950"/>
                  <a:pt x="4399878" y="3818965"/>
                </a:cubicBezTo>
                <a:cubicBezTo>
                  <a:pt x="4401360" y="3830821"/>
                  <a:pt x="4405684" y="3911118"/>
                  <a:pt x="4421393" y="3937299"/>
                </a:cubicBezTo>
                <a:cubicBezTo>
                  <a:pt x="4426611" y="3945996"/>
                  <a:pt x="4435737" y="3951642"/>
                  <a:pt x="4442909" y="3958814"/>
                </a:cubicBezTo>
                <a:cubicBezTo>
                  <a:pt x="4446495" y="3969572"/>
                  <a:pt x="4454918" y="3979817"/>
                  <a:pt x="4453666" y="3991087"/>
                </a:cubicBezTo>
                <a:cubicBezTo>
                  <a:pt x="4451161" y="4013627"/>
                  <a:pt x="4439323" y="4034118"/>
                  <a:pt x="4432151" y="4055633"/>
                </a:cubicBezTo>
                <a:lnTo>
                  <a:pt x="4410636" y="4120179"/>
                </a:lnTo>
                <a:cubicBezTo>
                  <a:pt x="4402406" y="4153097"/>
                  <a:pt x="4403126" y="4170720"/>
                  <a:pt x="4378363" y="4195483"/>
                </a:cubicBezTo>
                <a:cubicBezTo>
                  <a:pt x="4369221" y="4204625"/>
                  <a:pt x="4356848" y="4209826"/>
                  <a:pt x="4346090" y="4216998"/>
                </a:cubicBezTo>
                <a:cubicBezTo>
                  <a:pt x="4338918" y="4227756"/>
                  <a:pt x="4332652" y="4239175"/>
                  <a:pt x="4324575" y="4249271"/>
                </a:cubicBezTo>
                <a:cubicBezTo>
                  <a:pt x="4318239" y="4257191"/>
                  <a:pt x="4303059" y="4260643"/>
                  <a:pt x="4303059" y="4270786"/>
                </a:cubicBezTo>
                <a:cubicBezTo>
                  <a:pt x="4303059" y="4293465"/>
                  <a:pt x="4317403" y="4313817"/>
                  <a:pt x="4324575" y="4335332"/>
                </a:cubicBezTo>
                <a:lnTo>
                  <a:pt x="4335332" y="4367605"/>
                </a:lnTo>
                <a:lnTo>
                  <a:pt x="4356848" y="4432151"/>
                </a:lnTo>
                <a:lnTo>
                  <a:pt x="4367605" y="4464424"/>
                </a:lnTo>
                <a:lnTo>
                  <a:pt x="4335332" y="4561243"/>
                </a:lnTo>
                <a:lnTo>
                  <a:pt x="4324575" y="4593516"/>
                </a:lnTo>
                <a:cubicBezTo>
                  <a:pt x="4328161" y="4604274"/>
                  <a:pt x="4329498" y="4616065"/>
                  <a:pt x="4335332" y="4625789"/>
                </a:cubicBezTo>
                <a:cubicBezTo>
                  <a:pt x="4354107" y="4657081"/>
                  <a:pt x="4389213" y="4658092"/>
                  <a:pt x="4421393" y="4668819"/>
                </a:cubicBezTo>
                <a:lnTo>
                  <a:pt x="4453666" y="4679577"/>
                </a:lnTo>
                <a:lnTo>
                  <a:pt x="4485939" y="4690334"/>
                </a:lnTo>
                <a:lnTo>
                  <a:pt x="4518212" y="4701092"/>
                </a:lnTo>
                <a:cubicBezTo>
                  <a:pt x="4542935" y="4775260"/>
                  <a:pt x="4555765" y="4749602"/>
                  <a:pt x="4518212" y="4787153"/>
                </a:cubicBezTo>
                <a:cubicBezTo>
                  <a:pt x="4499089" y="4844526"/>
                  <a:pt x="4522993" y="4801498"/>
                  <a:pt x="4475182" y="4830184"/>
                </a:cubicBezTo>
                <a:cubicBezTo>
                  <a:pt x="4466485" y="4835402"/>
                  <a:pt x="4463083" y="4847932"/>
                  <a:pt x="4453666" y="4851699"/>
                </a:cubicBezTo>
                <a:cubicBezTo>
                  <a:pt x="4426211" y="4862681"/>
                  <a:pt x="4395657" y="4863863"/>
                  <a:pt x="4367605" y="4873214"/>
                </a:cubicBezTo>
                <a:cubicBezTo>
                  <a:pt x="4356847" y="4876800"/>
                  <a:pt x="4345245" y="4878465"/>
                  <a:pt x="4335332" y="4883972"/>
                </a:cubicBezTo>
                <a:cubicBezTo>
                  <a:pt x="4224366" y="4945621"/>
                  <a:pt x="4311536" y="4913420"/>
                  <a:pt x="4238513" y="4937760"/>
                </a:cubicBezTo>
                <a:cubicBezTo>
                  <a:pt x="4231341" y="4944932"/>
                  <a:pt x="4225112" y="4953190"/>
                  <a:pt x="4216998" y="4959276"/>
                </a:cubicBezTo>
                <a:cubicBezTo>
                  <a:pt x="4196312" y="4974791"/>
                  <a:pt x="4170736" y="4984021"/>
                  <a:pt x="4152452" y="5002306"/>
                </a:cubicBezTo>
                <a:cubicBezTo>
                  <a:pt x="4145280" y="5009478"/>
                  <a:pt x="4140009" y="5019286"/>
                  <a:pt x="4130937" y="5023822"/>
                </a:cubicBezTo>
                <a:cubicBezTo>
                  <a:pt x="4079842" y="5049370"/>
                  <a:pt x="4036786" y="5049037"/>
                  <a:pt x="3980330" y="5056094"/>
                </a:cubicBezTo>
                <a:cubicBezTo>
                  <a:pt x="3958815" y="5063266"/>
                  <a:pt x="3928364" y="5058740"/>
                  <a:pt x="3915784" y="5077610"/>
                </a:cubicBezTo>
                <a:cubicBezTo>
                  <a:pt x="3908612" y="5088368"/>
                  <a:pt x="3902783" y="5100153"/>
                  <a:pt x="3894269" y="5109883"/>
                </a:cubicBezTo>
                <a:cubicBezTo>
                  <a:pt x="3877572" y="5128965"/>
                  <a:pt x="3854545" y="5142573"/>
                  <a:pt x="3840480" y="5163671"/>
                </a:cubicBezTo>
                <a:lnTo>
                  <a:pt x="3797450" y="5228217"/>
                </a:lnTo>
                <a:cubicBezTo>
                  <a:pt x="3790278" y="5238975"/>
                  <a:pt x="3785077" y="5251348"/>
                  <a:pt x="3775935" y="5260490"/>
                </a:cubicBezTo>
                <a:cubicBezTo>
                  <a:pt x="3758051" y="5278373"/>
                  <a:pt x="3743761" y="5289849"/>
                  <a:pt x="3732904" y="5314278"/>
                </a:cubicBezTo>
                <a:cubicBezTo>
                  <a:pt x="3693349" y="5403278"/>
                  <a:pt x="3734059" y="5356155"/>
                  <a:pt x="3689873" y="5400339"/>
                </a:cubicBezTo>
                <a:cubicBezTo>
                  <a:pt x="3679835" y="5430453"/>
                  <a:pt x="3674373" y="5462881"/>
                  <a:pt x="3636085" y="5475643"/>
                </a:cubicBezTo>
                <a:lnTo>
                  <a:pt x="3571539" y="5497158"/>
                </a:lnTo>
                <a:lnTo>
                  <a:pt x="3539266" y="5507916"/>
                </a:lnTo>
                <a:cubicBezTo>
                  <a:pt x="3521337" y="5504330"/>
                  <a:pt x="3503762" y="5497158"/>
                  <a:pt x="3485478" y="5497158"/>
                </a:cubicBezTo>
                <a:cubicBezTo>
                  <a:pt x="3467194" y="5497158"/>
                  <a:pt x="3449791" y="5505330"/>
                  <a:pt x="3431690" y="5507916"/>
                </a:cubicBezTo>
                <a:cubicBezTo>
                  <a:pt x="3399545" y="5512508"/>
                  <a:pt x="3367236" y="5516049"/>
                  <a:pt x="3334871" y="5518673"/>
                </a:cubicBezTo>
                <a:lnTo>
                  <a:pt x="3033657" y="5540189"/>
                </a:lnTo>
                <a:cubicBezTo>
                  <a:pt x="3019313" y="5543775"/>
                  <a:pt x="3004788" y="5546698"/>
                  <a:pt x="2990626" y="5550946"/>
                </a:cubicBezTo>
                <a:cubicBezTo>
                  <a:pt x="2968903" y="5557463"/>
                  <a:pt x="2948082" y="5566962"/>
                  <a:pt x="2926080" y="5572462"/>
                </a:cubicBezTo>
                <a:cubicBezTo>
                  <a:pt x="2911737" y="5576048"/>
                  <a:pt x="2897266" y="5579157"/>
                  <a:pt x="2883050" y="5583219"/>
                </a:cubicBezTo>
                <a:cubicBezTo>
                  <a:pt x="2872147" y="5586334"/>
                  <a:pt x="2861778" y="5591227"/>
                  <a:pt x="2850777" y="5593977"/>
                </a:cubicBezTo>
                <a:cubicBezTo>
                  <a:pt x="2833039" y="5598412"/>
                  <a:pt x="2814918" y="5601148"/>
                  <a:pt x="2796989" y="5604734"/>
                </a:cubicBezTo>
                <a:cubicBezTo>
                  <a:pt x="2764716" y="5601148"/>
                  <a:pt x="2732148" y="5599620"/>
                  <a:pt x="2700170" y="5593977"/>
                </a:cubicBezTo>
                <a:cubicBezTo>
                  <a:pt x="2671050" y="5588838"/>
                  <a:pt x="2642796" y="5579634"/>
                  <a:pt x="2614109" y="5572462"/>
                </a:cubicBezTo>
                <a:cubicBezTo>
                  <a:pt x="2549084" y="5556206"/>
                  <a:pt x="2585093" y="5566376"/>
                  <a:pt x="2506532" y="5540189"/>
                </a:cubicBezTo>
                <a:lnTo>
                  <a:pt x="2441986" y="5518673"/>
                </a:lnTo>
                <a:lnTo>
                  <a:pt x="2409713" y="5507916"/>
                </a:lnTo>
                <a:cubicBezTo>
                  <a:pt x="2402541" y="5500744"/>
                  <a:pt x="2396895" y="5491618"/>
                  <a:pt x="2388198" y="5486400"/>
                </a:cubicBezTo>
                <a:cubicBezTo>
                  <a:pt x="2318373" y="5444505"/>
                  <a:pt x="2388924" y="5508644"/>
                  <a:pt x="2334410" y="5454127"/>
                </a:cubicBezTo>
                <a:cubicBezTo>
                  <a:pt x="2298818" y="5347353"/>
                  <a:pt x="2358534" y="5510461"/>
                  <a:pt x="2291379" y="5389582"/>
                </a:cubicBezTo>
                <a:cubicBezTo>
                  <a:pt x="2280365" y="5369757"/>
                  <a:pt x="2277036" y="5346551"/>
                  <a:pt x="2269864" y="5325036"/>
                </a:cubicBezTo>
                <a:cubicBezTo>
                  <a:pt x="2253323" y="5275413"/>
                  <a:pt x="2261331" y="5303889"/>
                  <a:pt x="2248349" y="5238974"/>
                </a:cubicBezTo>
                <a:cubicBezTo>
                  <a:pt x="2244763" y="5178014"/>
                  <a:pt x="2242461" y="5116965"/>
                  <a:pt x="2237591" y="5056094"/>
                </a:cubicBezTo>
                <a:cubicBezTo>
                  <a:pt x="2235285" y="5027276"/>
                  <a:pt x="2226833" y="4998943"/>
                  <a:pt x="2226833" y="4970033"/>
                </a:cubicBezTo>
                <a:cubicBezTo>
                  <a:pt x="2226833" y="4957501"/>
                  <a:pt x="2234386" y="4822630"/>
                  <a:pt x="2259106" y="4797911"/>
                </a:cubicBezTo>
                <a:lnTo>
                  <a:pt x="2280622" y="4776396"/>
                </a:lnTo>
                <a:cubicBezTo>
                  <a:pt x="2277036" y="4765638"/>
                  <a:pt x="2275698" y="4753847"/>
                  <a:pt x="2269864" y="4744123"/>
                </a:cubicBezTo>
                <a:cubicBezTo>
                  <a:pt x="2264646" y="4735426"/>
                  <a:pt x="2256269" y="4728943"/>
                  <a:pt x="2248349" y="4722607"/>
                </a:cubicBezTo>
                <a:cubicBezTo>
                  <a:pt x="2218559" y="4698775"/>
                  <a:pt x="2217888" y="4701696"/>
                  <a:pt x="2183803" y="4690334"/>
                </a:cubicBezTo>
                <a:cubicBezTo>
                  <a:pt x="2176631" y="4679577"/>
                  <a:pt x="2167539" y="4669876"/>
                  <a:pt x="2162288" y="4658062"/>
                </a:cubicBezTo>
                <a:cubicBezTo>
                  <a:pt x="2122731" y="4569059"/>
                  <a:pt x="2163442" y="4616187"/>
                  <a:pt x="2119257" y="4572000"/>
                </a:cubicBezTo>
                <a:cubicBezTo>
                  <a:pt x="2097742" y="4579172"/>
                  <a:pt x="2067291" y="4574646"/>
                  <a:pt x="2054711" y="4593516"/>
                </a:cubicBezTo>
                <a:cubicBezTo>
                  <a:pt x="1988490" y="4692849"/>
                  <a:pt x="2072995" y="4570661"/>
                  <a:pt x="2011680" y="4647304"/>
                </a:cubicBezTo>
                <a:cubicBezTo>
                  <a:pt x="2003603" y="4657400"/>
                  <a:pt x="1999307" y="4670435"/>
                  <a:pt x="1990165" y="4679577"/>
                </a:cubicBezTo>
                <a:cubicBezTo>
                  <a:pt x="1969312" y="4700430"/>
                  <a:pt x="1951866" y="4703101"/>
                  <a:pt x="1925619" y="4711850"/>
                </a:cubicBezTo>
                <a:cubicBezTo>
                  <a:pt x="1904104" y="4704678"/>
                  <a:pt x="1877109" y="4674297"/>
                  <a:pt x="1861073" y="4690334"/>
                </a:cubicBezTo>
                <a:cubicBezTo>
                  <a:pt x="1841060" y="4710348"/>
                  <a:pt x="1834429" y="4719793"/>
                  <a:pt x="1807285" y="4733365"/>
                </a:cubicBezTo>
                <a:cubicBezTo>
                  <a:pt x="1797143" y="4738436"/>
                  <a:pt x="1785770" y="4740537"/>
                  <a:pt x="1775012" y="4744123"/>
                </a:cubicBezTo>
                <a:cubicBezTo>
                  <a:pt x="1731389" y="4736852"/>
                  <a:pt x="1707559" y="4734644"/>
                  <a:pt x="1667436" y="4722607"/>
                </a:cubicBezTo>
                <a:cubicBezTo>
                  <a:pt x="1645713" y="4716090"/>
                  <a:pt x="1602890" y="4701092"/>
                  <a:pt x="1602890" y="4701092"/>
                </a:cubicBezTo>
                <a:cubicBezTo>
                  <a:pt x="1592132" y="4704678"/>
                  <a:pt x="1581957" y="4711850"/>
                  <a:pt x="1570617" y="4711850"/>
                </a:cubicBezTo>
                <a:cubicBezTo>
                  <a:pt x="1509796" y="4711850"/>
                  <a:pt x="1497669" y="4705463"/>
                  <a:pt x="1452283" y="4690334"/>
                </a:cubicBezTo>
                <a:cubicBezTo>
                  <a:pt x="1428494" y="4666546"/>
                  <a:pt x="1417688" y="4651522"/>
                  <a:pt x="1387737" y="4636546"/>
                </a:cubicBezTo>
                <a:cubicBezTo>
                  <a:pt x="1377595" y="4631475"/>
                  <a:pt x="1366222" y="4629375"/>
                  <a:pt x="1355464" y="4625789"/>
                </a:cubicBezTo>
                <a:cubicBezTo>
                  <a:pt x="1330363" y="4629375"/>
                  <a:pt x="1305107" y="4632010"/>
                  <a:pt x="1280160" y="4636546"/>
                </a:cubicBezTo>
                <a:cubicBezTo>
                  <a:pt x="1250446" y="4641948"/>
                  <a:pt x="1232506" y="4648846"/>
                  <a:pt x="1204857" y="4658062"/>
                </a:cubicBezTo>
                <a:cubicBezTo>
                  <a:pt x="1151069" y="4654476"/>
                  <a:pt x="1097070" y="4653257"/>
                  <a:pt x="1043492" y="4647304"/>
                </a:cubicBezTo>
                <a:cubicBezTo>
                  <a:pt x="1032222" y="4646052"/>
                  <a:pt x="1020074" y="4643630"/>
                  <a:pt x="1011219" y="4636546"/>
                </a:cubicBezTo>
                <a:cubicBezTo>
                  <a:pt x="992262" y="4621380"/>
                  <a:pt x="986033" y="4593259"/>
                  <a:pt x="978946" y="4572000"/>
                </a:cubicBezTo>
                <a:cubicBezTo>
                  <a:pt x="970492" y="4521275"/>
                  <a:pt x="970271" y="4509361"/>
                  <a:pt x="957431" y="4464424"/>
                </a:cubicBezTo>
                <a:cubicBezTo>
                  <a:pt x="954316" y="4453521"/>
                  <a:pt x="953757" y="4441006"/>
                  <a:pt x="946673" y="4432151"/>
                </a:cubicBezTo>
                <a:cubicBezTo>
                  <a:pt x="938596" y="4422055"/>
                  <a:pt x="924496" y="4418713"/>
                  <a:pt x="914400" y="4410636"/>
                </a:cubicBezTo>
                <a:cubicBezTo>
                  <a:pt x="861173" y="4368054"/>
                  <a:pt x="927282" y="4412759"/>
                  <a:pt x="871370" y="4356847"/>
                </a:cubicBezTo>
                <a:cubicBezTo>
                  <a:pt x="862228" y="4347705"/>
                  <a:pt x="849855" y="4342504"/>
                  <a:pt x="839097" y="4335332"/>
                </a:cubicBezTo>
                <a:cubicBezTo>
                  <a:pt x="831925" y="4313817"/>
                  <a:pt x="798712" y="4283366"/>
                  <a:pt x="817582" y="4270786"/>
                </a:cubicBezTo>
                <a:cubicBezTo>
                  <a:pt x="828340" y="4263614"/>
                  <a:pt x="838040" y="4254522"/>
                  <a:pt x="849855" y="4249271"/>
                </a:cubicBezTo>
                <a:cubicBezTo>
                  <a:pt x="883528" y="4234306"/>
                  <a:pt x="921670" y="4225939"/>
                  <a:pt x="957431" y="4216998"/>
                </a:cubicBezTo>
                <a:cubicBezTo>
                  <a:pt x="968189" y="4209826"/>
                  <a:pt x="981627" y="4205579"/>
                  <a:pt x="989704" y="4195483"/>
                </a:cubicBezTo>
                <a:cubicBezTo>
                  <a:pt x="996788" y="4186628"/>
                  <a:pt x="995391" y="4173352"/>
                  <a:pt x="1000462" y="4163210"/>
                </a:cubicBezTo>
                <a:cubicBezTo>
                  <a:pt x="1006244" y="4151646"/>
                  <a:pt x="1014805" y="4141695"/>
                  <a:pt x="1021977" y="4130937"/>
                </a:cubicBezTo>
                <a:cubicBezTo>
                  <a:pt x="1021357" y="4124738"/>
                  <a:pt x="1019069" y="4022099"/>
                  <a:pt x="1000462" y="3991087"/>
                </a:cubicBezTo>
                <a:cubicBezTo>
                  <a:pt x="995244" y="3982390"/>
                  <a:pt x="986866" y="3975908"/>
                  <a:pt x="978946" y="3969572"/>
                </a:cubicBezTo>
                <a:cubicBezTo>
                  <a:pt x="968850" y="3961495"/>
                  <a:pt x="957431" y="3955229"/>
                  <a:pt x="946673" y="3948057"/>
                </a:cubicBezTo>
                <a:cubicBezTo>
                  <a:pt x="849611" y="3972322"/>
                  <a:pt x="888664" y="3960221"/>
                  <a:pt x="828339" y="3980330"/>
                </a:cubicBezTo>
                <a:cubicBezTo>
                  <a:pt x="821167" y="3973158"/>
                  <a:pt x="815521" y="3964032"/>
                  <a:pt x="806824" y="3958814"/>
                </a:cubicBezTo>
                <a:cubicBezTo>
                  <a:pt x="797100" y="3952980"/>
                  <a:pt x="784693" y="3953128"/>
                  <a:pt x="774551" y="3948057"/>
                </a:cubicBezTo>
                <a:cubicBezTo>
                  <a:pt x="762987" y="3942275"/>
                  <a:pt x="753036" y="3933714"/>
                  <a:pt x="742278" y="3926542"/>
                </a:cubicBezTo>
                <a:cubicBezTo>
                  <a:pt x="720763" y="3933714"/>
                  <a:pt x="693769" y="3932020"/>
                  <a:pt x="677732" y="3948057"/>
                </a:cubicBezTo>
                <a:cubicBezTo>
                  <a:pt x="637441" y="3988348"/>
                  <a:pt x="659892" y="3975519"/>
                  <a:pt x="613186" y="3991087"/>
                </a:cubicBezTo>
                <a:cubicBezTo>
                  <a:pt x="588085" y="3987501"/>
                  <a:pt x="562169" y="3987616"/>
                  <a:pt x="537883" y="3980330"/>
                </a:cubicBezTo>
                <a:cubicBezTo>
                  <a:pt x="525499" y="3976615"/>
                  <a:pt x="508415" y="3971435"/>
                  <a:pt x="505610" y="3958814"/>
                </a:cubicBezTo>
                <a:cubicBezTo>
                  <a:pt x="500110" y="3934062"/>
                  <a:pt x="512782" y="3908612"/>
                  <a:pt x="516368" y="3883511"/>
                </a:cubicBezTo>
                <a:cubicBezTo>
                  <a:pt x="509908" y="3857673"/>
                  <a:pt x="507310" y="3826779"/>
                  <a:pt x="484095" y="3808207"/>
                </a:cubicBezTo>
                <a:cubicBezTo>
                  <a:pt x="475240" y="3801123"/>
                  <a:pt x="462580" y="3801036"/>
                  <a:pt x="451822" y="3797450"/>
                </a:cubicBezTo>
                <a:cubicBezTo>
                  <a:pt x="433892" y="3801036"/>
                  <a:pt x="414839" y="3801004"/>
                  <a:pt x="398033" y="3808207"/>
                </a:cubicBezTo>
                <a:cubicBezTo>
                  <a:pt x="388711" y="3812202"/>
                  <a:pt x="381736" y="3821026"/>
                  <a:pt x="376518" y="3829723"/>
                </a:cubicBezTo>
                <a:cubicBezTo>
                  <a:pt x="360651" y="3856168"/>
                  <a:pt x="369075" y="3876880"/>
                  <a:pt x="355003" y="3905026"/>
                </a:cubicBezTo>
                <a:cubicBezTo>
                  <a:pt x="350467" y="3914098"/>
                  <a:pt x="340660" y="3919370"/>
                  <a:pt x="333488" y="3926542"/>
                </a:cubicBezTo>
                <a:cubicBezTo>
                  <a:pt x="330809" y="3926006"/>
                  <a:pt x="258453" y="3913848"/>
                  <a:pt x="247426" y="3905026"/>
                </a:cubicBezTo>
                <a:cubicBezTo>
                  <a:pt x="230994" y="3891880"/>
                  <a:pt x="220025" y="3859968"/>
                  <a:pt x="215153" y="3840480"/>
                </a:cubicBezTo>
                <a:cubicBezTo>
                  <a:pt x="210718" y="3822742"/>
                  <a:pt x="214538" y="3801906"/>
                  <a:pt x="204396" y="3786692"/>
                </a:cubicBezTo>
                <a:cubicBezTo>
                  <a:pt x="198106" y="3777257"/>
                  <a:pt x="182881" y="3779520"/>
                  <a:pt x="172123" y="3775934"/>
                </a:cubicBezTo>
                <a:cubicBezTo>
                  <a:pt x="114751" y="3689877"/>
                  <a:pt x="190052" y="3793863"/>
                  <a:pt x="118335" y="3722146"/>
                </a:cubicBezTo>
                <a:cubicBezTo>
                  <a:pt x="109193" y="3713004"/>
                  <a:pt x="103991" y="3700631"/>
                  <a:pt x="96819" y="3689873"/>
                </a:cubicBezTo>
                <a:cubicBezTo>
                  <a:pt x="122220" y="3613672"/>
                  <a:pt x="124961" y="3639006"/>
                  <a:pt x="107577" y="3560782"/>
                </a:cubicBezTo>
                <a:cubicBezTo>
                  <a:pt x="105117" y="3549712"/>
                  <a:pt x="102653" y="3538233"/>
                  <a:pt x="96819" y="3528509"/>
                </a:cubicBezTo>
                <a:cubicBezTo>
                  <a:pt x="84298" y="3507641"/>
                  <a:pt x="60624" y="3500139"/>
                  <a:pt x="43031" y="3485478"/>
                </a:cubicBezTo>
                <a:cubicBezTo>
                  <a:pt x="31344" y="3475739"/>
                  <a:pt x="21516" y="3463963"/>
                  <a:pt x="10758" y="3453205"/>
                </a:cubicBezTo>
                <a:cubicBezTo>
                  <a:pt x="7172" y="3442447"/>
                  <a:pt x="0" y="3432272"/>
                  <a:pt x="0" y="3420932"/>
                </a:cubicBezTo>
                <a:cubicBezTo>
                  <a:pt x="0" y="3382277"/>
                  <a:pt x="10016" y="3362692"/>
                  <a:pt x="32273" y="3334871"/>
                </a:cubicBezTo>
                <a:cubicBezTo>
                  <a:pt x="38609" y="3326951"/>
                  <a:pt x="45092" y="3318574"/>
                  <a:pt x="53789" y="3313356"/>
                </a:cubicBezTo>
                <a:cubicBezTo>
                  <a:pt x="63513" y="3307522"/>
                  <a:pt x="75304" y="3306184"/>
                  <a:pt x="86062" y="3302598"/>
                </a:cubicBezTo>
                <a:cubicBezTo>
                  <a:pt x="119897" y="3313877"/>
                  <a:pt x="127585" y="3311094"/>
                  <a:pt x="150608" y="3345629"/>
                </a:cubicBezTo>
                <a:cubicBezTo>
                  <a:pt x="156898" y="3355064"/>
                  <a:pt x="154281" y="3369047"/>
                  <a:pt x="161365" y="3377902"/>
                </a:cubicBezTo>
                <a:cubicBezTo>
                  <a:pt x="176532" y="3396860"/>
                  <a:pt x="204651" y="3403088"/>
                  <a:pt x="225911" y="3410174"/>
                </a:cubicBezTo>
                <a:cubicBezTo>
                  <a:pt x="257148" y="3399762"/>
                  <a:pt x="263916" y="3400652"/>
                  <a:pt x="290457" y="3377902"/>
                </a:cubicBezTo>
                <a:cubicBezTo>
                  <a:pt x="305859" y="3364701"/>
                  <a:pt x="333488" y="3334871"/>
                  <a:pt x="333488" y="3334871"/>
                </a:cubicBezTo>
                <a:cubicBezTo>
                  <a:pt x="352422" y="3278066"/>
                  <a:pt x="337955" y="3312034"/>
                  <a:pt x="387276" y="3238052"/>
                </a:cubicBezTo>
                <a:lnTo>
                  <a:pt x="408791" y="3205779"/>
                </a:lnTo>
                <a:cubicBezTo>
                  <a:pt x="415963" y="3195021"/>
                  <a:pt x="419548" y="3180678"/>
                  <a:pt x="430306" y="3173506"/>
                </a:cubicBezTo>
                <a:cubicBezTo>
                  <a:pt x="451821" y="3159163"/>
                  <a:pt x="470321" y="3138653"/>
                  <a:pt x="494852" y="3130476"/>
                </a:cubicBezTo>
                <a:cubicBezTo>
                  <a:pt x="522503" y="3121259"/>
                  <a:pt x="540439" y="3114363"/>
                  <a:pt x="570156" y="3108960"/>
                </a:cubicBezTo>
                <a:cubicBezTo>
                  <a:pt x="646574" y="3095066"/>
                  <a:pt x="703467" y="3093741"/>
                  <a:pt x="785309" y="3087445"/>
                </a:cubicBezTo>
                <a:cubicBezTo>
                  <a:pt x="806824" y="3080273"/>
                  <a:pt x="833819" y="3081967"/>
                  <a:pt x="849855" y="3065930"/>
                </a:cubicBezTo>
                <a:cubicBezTo>
                  <a:pt x="880512" y="3035272"/>
                  <a:pt x="862931" y="3050040"/>
                  <a:pt x="903643" y="3022899"/>
                </a:cubicBezTo>
                <a:cubicBezTo>
                  <a:pt x="910815" y="3012141"/>
                  <a:pt x="919907" y="3002441"/>
                  <a:pt x="925158" y="2990626"/>
                </a:cubicBezTo>
                <a:cubicBezTo>
                  <a:pt x="934369" y="2969902"/>
                  <a:pt x="939501" y="2947595"/>
                  <a:pt x="946673" y="2926080"/>
                </a:cubicBezTo>
                <a:cubicBezTo>
                  <a:pt x="959763" y="2886811"/>
                  <a:pt x="960771" y="2888237"/>
                  <a:pt x="968189" y="2840019"/>
                </a:cubicBezTo>
                <a:cubicBezTo>
                  <a:pt x="974107" y="2801549"/>
                  <a:pt x="975806" y="2726397"/>
                  <a:pt x="1000462" y="2689412"/>
                </a:cubicBezTo>
                <a:cubicBezTo>
                  <a:pt x="1007634" y="2678654"/>
                  <a:pt x="1013700" y="2667071"/>
                  <a:pt x="1021977" y="2657139"/>
                </a:cubicBezTo>
                <a:cubicBezTo>
                  <a:pt x="1046105" y="2628185"/>
                  <a:pt x="1060502" y="2626934"/>
                  <a:pt x="1075765" y="2592593"/>
                </a:cubicBezTo>
                <a:cubicBezTo>
                  <a:pt x="1084976" y="2571869"/>
                  <a:pt x="1097280" y="2528047"/>
                  <a:pt x="1097280" y="2528047"/>
                </a:cubicBezTo>
                <a:cubicBezTo>
                  <a:pt x="1100866" y="2492188"/>
                  <a:pt x="1102941" y="2456146"/>
                  <a:pt x="1108038" y="2420471"/>
                </a:cubicBezTo>
                <a:cubicBezTo>
                  <a:pt x="1110129" y="2405834"/>
                  <a:pt x="1115589" y="2391873"/>
                  <a:pt x="1118796" y="2377440"/>
                </a:cubicBezTo>
                <a:cubicBezTo>
                  <a:pt x="1127574" y="2337938"/>
                  <a:pt x="1129063" y="2318116"/>
                  <a:pt x="1140311" y="2280622"/>
                </a:cubicBezTo>
                <a:cubicBezTo>
                  <a:pt x="1146828" y="2258899"/>
                  <a:pt x="1154654" y="2237591"/>
                  <a:pt x="1161826" y="2216076"/>
                </a:cubicBezTo>
                <a:cubicBezTo>
                  <a:pt x="1165412" y="2205318"/>
                  <a:pt x="1166294" y="2193238"/>
                  <a:pt x="1172584" y="2183803"/>
                </a:cubicBezTo>
                <a:cubicBezTo>
                  <a:pt x="1179756" y="2173045"/>
                  <a:pt x="1188317" y="2163094"/>
                  <a:pt x="1194099" y="2151530"/>
                </a:cubicBezTo>
                <a:cubicBezTo>
                  <a:pt x="1199170" y="2141388"/>
                  <a:pt x="1199786" y="2129399"/>
                  <a:pt x="1204857" y="2119257"/>
                </a:cubicBezTo>
                <a:cubicBezTo>
                  <a:pt x="1221241" y="2086488"/>
                  <a:pt x="1242933" y="2070423"/>
                  <a:pt x="1269403" y="2043953"/>
                </a:cubicBezTo>
                <a:cubicBezTo>
                  <a:pt x="1280161" y="2033195"/>
                  <a:pt x="1286917" y="2015370"/>
                  <a:pt x="1301676" y="2011680"/>
                </a:cubicBezTo>
                <a:lnTo>
                  <a:pt x="1344706" y="2000923"/>
                </a:lnTo>
                <a:cubicBezTo>
                  <a:pt x="1355464" y="2004509"/>
                  <a:pt x="1367255" y="2005846"/>
                  <a:pt x="1376979" y="2011680"/>
                </a:cubicBezTo>
                <a:cubicBezTo>
                  <a:pt x="1385676" y="2016898"/>
                  <a:pt x="1390575" y="2026860"/>
                  <a:pt x="1398495" y="2033196"/>
                </a:cubicBezTo>
                <a:cubicBezTo>
                  <a:pt x="1408591" y="2041273"/>
                  <a:pt x="1420010" y="2047539"/>
                  <a:pt x="1430768" y="2054711"/>
                </a:cubicBezTo>
                <a:cubicBezTo>
                  <a:pt x="1434354" y="2065469"/>
                  <a:pt x="1436454" y="2076842"/>
                  <a:pt x="1441525" y="2086984"/>
                </a:cubicBezTo>
                <a:cubicBezTo>
                  <a:pt x="1450845" y="2105624"/>
                  <a:pt x="1467878" y="2127430"/>
                  <a:pt x="1484556" y="2140772"/>
                </a:cubicBezTo>
                <a:cubicBezTo>
                  <a:pt x="1494652" y="2148849"/>
                  <a:pt x="1506733" y="2154210"/>
                  <a:pt x="1516829" y="2162287"/>
                </a:cubicBezTo>
                <a:cubicBezTo>
                  <a:pt x="1524749" y="2168623"/>
                  <a:pt x="1528427" y="2181678"/>
                  <a:pt x="1538344" y="2183803"/>
                </a:cubicBezTo>
                <a:cubicBezTo>
                  <a:pt x="1580565" y="2192850"/>
                  <a:pt x="1624405" y="2190974"/>
                  <a:pt x="1667436" y="2194560"/>
                </a:cubicBezTo>
                <a:cubicBezTo>
                  <a:pt x="1744248" y="2220165"/>
                  <a:pt x="1713112" y="2203496"/>
                  <a:pt x="1764255" y="2237591"/>
                </a:cubicBezTo>
                <a:cubicBezTo>
                  <a:pt x="1813575" y="2311572"/>
                  <a:pt x="1782754" y="2293960"/>
                  <a:pt x="1839558" y="2312894"/>
                </a:cubicBezTo>
                <a:cubicBezTo>
                  <a:pt x="1850316" y="2320066"/>
                  <a:pt x="1860016" y="2329159"/>
                  <a:pt x="1871831" y="2334410"/>
                </a:cubicBezTo>
                <a:cubicBezTo>
                  <a:pt x="1905501" y="2349375"/>
                  <a:pt x="1943648" y="2357743"/>
                  <a:pt x="1979408" y="2366683"/>
                </a:cubicBezTo>
                <a:cubicBezTo>
                  <a:pt x="2008095" y="2363097"/>
                  <a:pt x="2038299" y="2365805"/>
                  <a:pt x="2065469" y="2355925"/>
                </a:cubicBezTo>
                <a:cubicBezTo>
                  <a:pt x="2078899" y="2351041"/>
                  <a:pt x="2113086" y="2305265"/>
                  <a:pt x="2119257" y="2291379"/>
                </a:cubicBezTo>
                <a:cubicBezTo>
                  <a:pt x="2128468" y="2270655"/>
                  <a:pt x="2133600" y="2248348"/>
                  <a:pt x="2140772" y="2226833"/>
                </a:cubicBezTo>
                <a:lnTo>
                  <a:pt x="2162288" y="2162287"/>
                </a:lnTo>
                <a:cubicBezTo>
                  <a:pt x="2165874" y="2151529"/>
                  <a:pt x="2162287" y="2133600"/>
                  <a:pt x="2173045" y="2130014"/>
                </a:cubicBezTo>
                <a:lnTo>
                  <a:pt x="2205318" y="2119257"/>
                </a:lnTo>
                <a:cubicBezTo>
                  <a:pt x="2226833" y="2122843"/>
                  <a:pt x="2248271" y="2126929"/>
                  <a:pt x="2269864" y="2130014"/>
                </a:cubicBezTo>
                <a:cubicBezTo>
                  <a:pt x="2298484" y="2134102"/>
                  <a:pt x="2327656" y="2134714"/>
                  <a:pt x="2355925" y="2140772"/>
                </a:cubicBezTo>
                <a:cubicBezTo>
                  <a:pt x="2378101" y="2145524"/>
                  <a:pt x="2420471" y="2162287"/>
                  <a:pt x="2420471" y="2162287"/>
                </a:cubicBezTo>
                <a:cubicBezTo>
                  <a:pt x="2431229" y="2158701"/>
                  <a:pt x="2443020" y="2157364"/>
                  <a:pt x="2452744" y="2151530"/>
                </a:cubicBezTo>
                <a:cubicBezTo>
                  <a:pt x="2461441" y="2146312"/>
                  <a:pt x="2464937" y="2134009"/>
                  <a:pt x="2474259" y="2130014"/>
                </a:cubicBezTo>
                <a:cubicBezTo>
                  <a:pt x="2500999" y="2118554"/>
                  <a:pt x="2492189" y="2103121"/>
                  <a:pt x="2495775" y="2097742"/>
                </a:cubicBezTo>
                <a:close/>
              </a:path>
            </a:pathLst>
          </a:custGeom>
          <a:pattFill prst="ltDnDiag">
            <a:fgClr>
              <a:srgbClr val="2DA5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7742" y="1369610"/>
            <a:ext cx="203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Ленинградская</a:t>
            </a:r>
          </a:p>
          <a:p>
            <a:pPr algn="r"/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область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123728" y="3075806"/>
            <a:ext cx="288032" cy="288032"/>
          </a:xfrm>
          <a:prstGeom prst="ellipse">
            <a:avLst/>
          </a:prstGeom>
          <a:pattFill prst="ltDnDiag">
            <a:fgClr>
              <a:srgbClr val="2DA5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46248" y="3219822"/>
            <a:ext cx="800930" cy="218982"/>
          </a:xfrm>
          <a:prstGeom prst="line">
            <a:avLst/>
          </a:prstGeom>
          <a:ln w="28575">
            <a:solidFill>
              <a:srgbClr val="2DA5FF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667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0" y="0"/>
            <a:ext cx="9144000" cy="1203598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Диаграмма 4"/>
              <p:cNvGraphicFramePr/>
              <p:nvPr>
                <p:extLst>
                  <p:ext uri="{D42A27DB-BD31-4B8C-83A1-F6EECF244321}">
                    <p14:modId xmlns:p14="http://schemas.microsoft.com/office/powerpoint/2010/main" val="936881083"/>
                  </p:ext>
                </p:extLst>
              </p:nvPr>
            </p:nvGraphicFramePr>
            <p:xfrm>
              <a:off x="438937" y="2072568"/>
              <a:ext cx="4464496" cy="288032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Диаграмма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937" y="2072568"/>
                <a:ext cx="4464496" cy="2880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6"/>
          <p:cNvSpPr txBox="1"/>
          <p:nvPr/>
        </p:nvSpPr>
        <p:spPr>
          <a:xfrm>
            <a:off x="8172400" y="0"/>
            <a:ext cx="86491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20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4299" y="3191106"/>
            <a:ext cx="1780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ahnschrift SemiBold" panose="020B0502040204020203" pitchFamily="34" charset="0"/>
              </a:rPr>
              <a:t>2 527 674,2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8287" y="3480905"/>
            <a:ext cx="127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110,2%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03899" y="2521775"/>
            <a:ext cx="1368152" cy="1202103"/>
            <a:chOff x="4009244" y="3156146"/>
            <a:chExt cx="1368152" cy="1202103"/>
          </a:xfrm>
        </p:grpSpPr>
        <p:sp>
          <p:nvSpPr>
            <p:cNvPr id="7" name="TextBox 6"/>
            <p:cNvSpPr txBox="1"/>
            <p:nvPr/>
          </p:nvSpPr>
          <p:spPr>
            <a:xfrm>
              <a:off x="4009244" y="3156146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Bahnschrift SemiBold" panose="020B0502040204020203" pitchFamily="34" charset="0"/>
                </a:rPr>
                <a:t>Дотации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2923" y="3711918"/>
              <a:ext cx="1274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Bahnschrift SemiBold" panose="020B0502040204020203" pitchFamily="34" charset="0"/>
                  <a:sym typeface="Wingdings" panose="05000000000000000000" pitchFamily="2" charset="2"/>
                </a:rPr>
                <a:t>314,2%</a:t>
              </a:r>
            </a:p>
            <a:p>
              <a:pPr algn="ctr"/>
              <a:r>
                <a: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 SemiBold" panose="020B0502040204020203" pitchFamily="34" charset="0"/>
                  <a:sym typeface="Wingdings" panose="05000000000000000000" pitchFamily="2" charset="2"/>
                </a:rPr>
                <a:t>16,4%</a:t>
              </a:r>
              <a:endPara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42923" y="3388372"/>
              <a:ext cx="1274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Bahnschrift SemiBold" panose="020B0502040204020203" pitchFamily="34" charset="0"/>
                  <a:sym typeface="Wingdings" panose="05000000000000000000" pitchFamily="2" charset="2"/>
                </a:rPr>
                <a:t>415 018,4</a:t>
              </a:r>
              <a:endParaRPr lang="ru-RU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71600" y="1282972"/>
            <a:ext cx="1274179" cy="1189144"/>
            <a:chOff x="84414" y="2787774"/>
            <a:chExt cx="1274179" cy="1189144"/>
          </a:xfrm>
        </p:grpSpPr>
        <p:sp>
          <p:nvSpPr>
            <p:cNvPr id="8" name="TextBox 7"/>
            <p:cNvSpPr txBox="1"/>
            <p:nvPr/>
          </p:nvSpPr>
          <p:spPr>
            <a:xfrm>
              <a:off x="204570" y="2787774"/>
              <a:ext cx="10385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Bahnschrift SemiBold" panose="020B0502040204020203" pitchFamily="34" charset="0"/>
                </a:rPr>
                <a:t>Субсидии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78391" y="3310880"/>
              <a:ext cx="890894" cy="666038"/>
              <a:chOff x="270618" y="3083582"/>
              <a:chExt cx="890894" cy="66603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98709" y="3083582"/>
                <a:ext cx="8628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Bahnschrift SemiBold" panose="020B0502040204020203" pitchFamily="34" charset="0"/>
                    <a:sym typeface="Wingdings" panose="05000000000000000000" pitchFamily="2" charset="2"/>
                  </a:rPr>
                  <a:t>9,7%</a:t>
                </a:r>
              </a:p>
              <a:p>
                <a:pPr algn="ctr"/>
                <a:r>
                  <a:rPr lang="ru-RU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 SemiBold" panose="020B0502040204020203" pitchFamily="34" charset="0"/>
                    <a:sym typeface="Wingdings" panose="05000000000000000000" pitchFamily="2" charset="2"/>
                  </a:rPr>
                  <a:t>62%</a:t>
                </a:r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flipV="1">
                <a:off x="270618" y="3380288"/>
                <a:ext cx="346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 SemiBold" panose="020B0502040204020203" pitchFamily="34" charset="0"/>
                    <a:sym typeface="Wingdings" panose="05000000000000000000" pitchFamily="2" charset="2"/>
                  </a:rPr>
                  <a:t></a:t>
                </a:r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 SemiBold" panose="020B0502040204020203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4414" y="3074616"/>
              <a:ext cx="1274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Bahnschrift SemiBold" panose="020B0502040204020203" pitchFamily="34" charset="0"/>
                  <a:sym typeface="Wingdings" panose="05000000000000000000" pitchFamily="2" charset="2"/>
                </a:rPr>
                <a:t>245 996,0</a:t>
              </a:r>
              <a:endParaRPr lang="ru-RU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261710" y="3505254"/>
            <a:ext cx="1356994" cy="1109419"/>
            <a:chOff x="807530" y="1383122"/>
            <a:chExt cx="1356994" cy="1109419"/>
          </a:xfrm>
        </p:grpSpPr>
        <p:sp>
          <p:nvSpPr>
            <p:cNvPr id="17" name="TextBox 16"/>
            <p:cNvSpPr txBox="1"/>
            <p:nvPr/>
          </p:nvSpPr>
          <p:spPr>
            <a:xfrm>
              <a:off x="814277" y="1846210"/>
              <a:ext cx="1343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Bahnschrift SemiBold" panose="020B0502040204020203" pitchFamily="34" charset="0"/>
                  <a:sym typeface="Wingdings" panose="05000000000000000000" pitchFamily="2" charset="2"/>
                </a:rPr>
                <a:t>73,3%</a:t>
              </a:r>
            </a:p>
            <a:p>
              <a:pPr algn="ctr"/>
              <a:r>
                <a: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 SemiBold" panose="020B0502040204020203" pitchFamily="34" charset="0"/>
                  <a:sym typeface="Wingdings" panose="05000000000000000000" pitchFamily="2" charset="2"/>
                </a:rPr>
                <a:t>5,7%</a:t>
              </a:r>
              <a:endPara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7530" y="1383122"/>
              <a:ext cx="13569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Bahnschrift SemiBold" panose="020B0502040204020203" pitchFamily="34" charset="0"/>
                </a:rPr>
                <a:t>Субвенции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8938" y="1586466"/>
              <a:ext cx="1274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Bahnschrift SemiBold" panose="020B0502040204020203" pitchFamily="34" charset="0"/>
                  <a:sym typeface="Wingdings" panose="05000000000000000000" pitchFamily="2" charset="2"/>
                </a:rPr>
                <a:t>1 851 530,4</a:t>
              </a:r>
              <a:endParaRPr lang="ru-RU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543418" y="1191280"/>
            <a:ext cx="1356994" cy="1025121"/>
            <a:chOff x="2242664" y="1088745"/>
            <a:chExt cx="1356994" cy="1025121"/>
          </a:xfrm>
        </p:grpSpPr>
        <p:sp>
          <p:nvSpPr>
            <p:cNvPr id="10" name="TextBox 9"/>
            <p:cNvSpPr txBox="1"/>
            <p:nvPr/>
          </p:nvSpPr>
          <p:spPr>
            <a:xfrm>
              <a:off x="2242664" y="1088745"/>
              <a:ext cx="13569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Bahnschrift SemiBold" panose="020B0502040204020203" pitchFamily="34" charset="0"/>
                </a:rPr>
                <a:t>Иные МБТ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49411" y="1467535"/>
              <a:ext cx="1343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Bahnschrift SemiBold" panose="020B0502040204020203" pitchFamily="34" charset="0"/>
                  <a:sym typeface="Wingdings" panose="05000000000000000000" pitchFamily="2" charset="2"/>
                </a:rPr>
                <a:t>0,6%</a:t>
              </a:r>
            </a:p>
            <a:p>
              <a:pPr algn="ctr"/>
              <a:r>
                <a: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 SemiBold" panose="020B0502040204020203" pitchFamily="34" charset="0"/>
                  <a:sym typeface="Wingdings" panose="05000000000000000000" pitchFamily="2" charset="2"/>
                </a:rPr>
                <a:t>14,4%</a:t>
              </a:r>
              <a:endPara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4072" y="1254971"/>
              <a:ext cx="1274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Bahnschrift SemiBold" panose="020B0502040204020203" pitchFamily="34" charset="0"/>
                  <a:sym typeface="Wingdings" panose="05000000000000000000" pitchFamily="2" charset="2"/>
                </a:rPr>
                <a:t>15 066,4</a:t>
              </a:r>
              <a:endParaRPr lang="ru-RU" dirty="0">
                <a:latin typeface="Bahnschrift SemiBold" panose="020B0502040204020203" pitchFamily="34" charset="0"/>
              </a:endParaRPr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2267744" y="196176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997028" y="1924241"/>
            <a:ext cx="286942" cy="6776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667546" y="1542172"/>
            <a:ext cx="94206" cy="75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403485547"/>
              </p:ext>
            </p:extLst>
          </p:nvPr>
        </p:nvGraphicFramePr>
        <p:xfrm>
          <a:off x="5859964" y="2902795"/>
          <a:ext cx="2969666" cy="240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51" b="34600"/>
          <a:stretch/>
        </p:blipFill>
        <p:spPr>
          <a:xfrm>
            <a:off x="6281754" y="-212680"/>
            <a:ext cx="2048493" cy="164014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39562" y="3205431"/>
            <a:ext cx="135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ahnschrift SemiBold" panose="020B0502040204020203" pitchFamily="34" charset="0"/>
              </a:rPr>
              <a:t>ИМТ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459" y="4027191"/>
            <a:ext cx="127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154 775,1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00459" y="4247632"/>
            <a:ext cx="127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59,7%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33736" y="3843425"/>
            <a:ext cx="140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 на 17,7%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33737" y="3345656"/>
            <a:ext cx="1274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ahnschrift SemiBold" panose="020B0502040204020203" pitchFamily="34" charset="0"/>
                <a:sym typeface="Wingdings" panose="05000000000000000000" pitchFamily="2" charset="2"/>
              </a:rPr>
              <a:t>104 551,7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33737" y="3542723"/>
            <a:ext cx="1274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40,3%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67014" y="3161890"/>
            <a:ext cx="140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 на 82,6%</a:t>
            </a:r>
            <a:endParaRPr lang="ru-RU" sz="1200" dirty="0">
              <a:latin typeface="Bahnschrift SemiBold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74933" y="3847743"/>
            <a:ext cx="127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259 326,8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08210" y="3663977"/>
            <a:ext cx="140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всего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92744" y="4122842"/>
            <a:ext cx="140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 на 37,4%</a:t>
            </a:r>
            <a:endParaRPr lang="ru-RU" sz="1200" dirty="0">
              <a:latin typeface="Bahnschrift SemiBold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6008401" y="-232804"/>
            <a:ext cx="1699197" cy="4572003"/>
          </a:xfrm>
          <a:prstGeom prst="rect">
            <a:avLst/>
          </a:prstGeom>
          <a:pattFill prst="ltUpDiag">
            <a:fgClr>
              <a:srgbClr val="97D2FF"/>
            </a:fgClr>
            <a:bgClr>
              <a:schemeClr val="bg1"/>
            </a:bgClr>
          </a:pattFill>
          <a:ln>
            <a:solidFill>
              <a:srgbClr val="007FD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4545942" y="1286913"/>
            <a:ext cx="4562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Выравнивание бюджета области</a:t>
            </a:r>
          </a:p>
          <a:p>
            <a:pPr algn="ctr"/>
            <a:r>
              <a:rPr lang="ru-RU" sz="2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Дотации</a:t>
            </a:r>
          </a:p>
          <a:p>
            <a:pPr algn="ctr"/>
            <a:r>
              <a:rPr lang="ru-RU" sz="2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Всего: 259 326,8</a:t>
            </a:r>
            <a:endParaRPr lang="ru-RU" sz="2400" dirty="0">
              <a:latin typeface="Bahnschrift SemiBold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74575" y="1096179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тыс. </a:t>
            </a:r>
            <a:r>
              <a:rPr lang="ru-RU" sz="1400" dirty="0" err="1">
                <a:latin typeface="Bahnschrift SemiBold" panose="020B0502040204020203" pitchFamily="34" charset="0"/>
              </a:rPr>
              <a:t>руб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85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723548" y="1283935"/>
            <a:ext cx="1749405" cy="2935670"/>
            <a:chOff x="2606572" y="1456856"/>
            <a:chExt cx="1749405" cy="27627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572" y="3007648"/>
              <a:ext cx="1722473" cy="121195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66" r="19715"/>
            <a:stretch/>
          </p:blipFill>
          <p:spPr>
            <a:xfrm>
              <a:off x="2607937" y="1456856"/>
              <a:ext cx="1748040" cy="1297381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47" y="1452606"/>
            <a:ext cx="2070926" cy="2766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6"/>
          <a:stretch/>
        </p:blipFill>
        <p:spPr>
          <a:xfrm>
            <a:off x="302266" y="1283935"/>
            <a:ext cx="1762184" cy="1267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34" y="1452369"/>
            <a:ext cx="2075427" cy="2767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r="9280"/>
          <a:stretch/>
        </p:blipFill>
        <p:spPr>
          <a:xfrm>
            <a:off x="328596" y="2931790"/>
            <a:ext cx="1735854" cy="1287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0" y="0"/>
            <a:ext cx="9144000" cy="1203598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8244003" y="0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21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8C708-8F97-0A1B-0E5B-C1FDB4A6524C}"/>
              </a:ext>
            </a:extLst>
          </p:cNvPr>
          <p:cNvSpPr txBox="1"/>
          <p:nvPr/>
        </p:nvSpPr>
        <p:spPr>
          <a:xfrm>
            <a:off x="328596" y="4299942"/>
            <a:ext cx="1735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Мгинское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5C364-2D04-527C-436A-10CF129D84E4}"/>
              </a:ext>
            </a:extLst>
          </p:cNvPr>
          <p:cNvSpPr txBox="1"/>
          <p:nvPr/>
        </p:nvSpPr>
        <p:spPr>
          <a:xfrm>
            <a:off x="4763304" y="4288596"/>
            <a:ext cx="172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Назиевское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4DBC24-1728-37EA-9978-4235687DE68F}"/>
              </a:ext>
            </a:extLst>
          </p:cNvPr>
          <p:cNvSpPr txBox="1"/>
          <p:nvPr/>
        </p:nvSpPr>
        <p:spPr>
          <a:xfrm>
            <a:off x="2557342" y="4299942"/>
            <a:ext cx="207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Павловское ГП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D4163-25A2-1FB3-998B-53CAC4E25353}"/>
              </a:ext>
            </a:extLst>
          </p:cNvPr>
          <p:cNvSpPr txBox="1"/>
          <p:nvPr/>
        </p:nvSpPr>
        <p:spPr>
          <a:xfrm>
            <a:off x="295940" y="2551620"/>
            <a:ext cx="1801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Синявинское ГП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FC0E70-6F35-1186-2F53-3D43327A848F}"/>
              </a:ext>
            </a:extLst>
          </p:cNvPr>
          <p:cNvSpPr txBox="1"/>
          <p:nvPr/>
        </p:nvSpPr>
        <p:spPr>
          <a:xfrm>
            <a:off x="7014273" y="4265309"/>
            <a:ext cx="159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Суховское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D55AF6-BA5A-2BDB-4B9A-E9ED5D0151BC}"/>
              </a:ext>
            </a:extLst>
          </p:cNvPr>
          <p:cNvSpPr txBox="1"/>
          <p:nvPr/>
        </p:nvSpPr>
        <p:spPr>
          <a:xfrm>
            <a:off x="4804817" y="2629448"/>
            <a:ext cx="1709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Шумское СП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5707887-5887-00B2-5DD0-B89DBE7F8A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51" b="34600"/>
          <a:stretch/>
        </p:blipFill>
        <p:spPr>
          <a:xfrm>
            <a:off x="6091789" y="-187773"/>
            <a:ext cx="2048493" cy="16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7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0" y="0"/>
            <a:ext cx="9144000" cy="1203598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5163907" y="1213119"/>
            <a:ext cx="1103362" cy="3939902"/>
          </a:xfrm>
          <a:prstGeom prst="rect">
            <a:avLst/>
          </a:prstGeom>
          <a:pattFill prst="ltUpDiag">
            <a:fgClr>
              <a:srgbClr val="97D2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203598"/>
            <a:ext cx="2357422" cy="3939902"/>
          </a:xfrm>
          <a:prstGeom prst="rect">
            <a:avLst/>
          </a:prstGeom>
          <a:pattFill prst="ltUpDiag">
            <a:fgClr>
              <a:srgbClr val="97D2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19138" y="1700984"/>
            <a:ext cx="140508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Bahnschrift SemiBold" panose="020B0502040204020203" pitchFamily="34" charset="0"/>
              </a:rPr>
              <a:t>Культура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41943" y="1096180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тыс. </a:t>
            </a:r>
            <a:r>
              <a:rPr lang="ru-RU" sz="1400" dirty="0" err="1">
                <a:latin typeface="Bahnschrift SemiBold" panose="020B0502040204020203" pitchFamily="34" charset="0"/>
              </a:rPr>
              <a:t>руб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400002"/>
            <a:ext cx="6572296" cy="214314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5EEE9"/>
                </a:solidFill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395848"/>
            <a:ext cx="1571636" cy="214314"/>
          </a:xfrm>
          <a:prstGeom prst="rect">
            <a:avLst/>
          </a:prstGeom>
          <a:solidFill>
            <a:srgbClr val="3B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740894"/>
            <a:ext cx="785818" cy="214314"/>
          </a:xfrm>
          <a:prstGeom prst="rect">
            <a:avLst/>
          </a:prstGeom>
          <a:solidFill>
            <a:srgbClr val="008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3085940"/>
            <a:ext cx="357190" cy="214314"/>
          </a:xfrm>
          <a:prstGeom prst="rect">
            <a:avLst/>
          </a:prstGeom>
          <a:solidFill>
            <a:srgbClr val="007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3430986"/>
            <a:ext cx="285752" cy="214314"/>
          </a:xfrm>
          <a:prstGeom prst="rect">
            <a:avLst/>
          </a:prstGeom>
          <a:solidFill>
            <a:srgbClr val="0D3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3776032"/>
            <a:ext cx="142876" cy="214314"/>
          </a:xfrm>
          <a:prstGeom prst="rect">
            <a:avLst/>
          </a:prstGeom>
          <a:solidFill>
            <a:srgbClr val="0A2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4121078"/>
            <a:ext cx="71438" cy="214314"/>
          </a:xfrm>
          <a:prstGeom prst="rect">
            <a:avLst/>
          </a:prstGeom>
          <a:solidFill>
            <a:srgbClr val="092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4466124"/>
            <a:ext cx="71438" cy="214314"/>
          </a:xfrm>
          <a:prstGeom prst="rect">
            <a:avLst/>
          </a:prstGeom>
          <a:solidFill>
            <a:srgbClr val="092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57422" y="4811168"/>
            <a:ext cx="71438" cy="214314"/>
          </a:xfrm>
          <a:prstGeom prst="rect">
            <a:avLst/>
          </a:prstGeom>
          <a:solidFill>
            <a:srgbClr val="092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2090094"/>
            <a:ext cx="1928826" cy="175022"/>
          </a:xfrm>
          <a:prstGeom prst="rect">
            <a:avLst/>
          </a:prstGeom>
          <a:solidFill>
            <a:srgbClr val="2D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1745048"/>
            <a:ext cx="3071834" cy="214314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19138" y="1361903"/>
            <a:ext cx="140508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Bahnschrift SemiBold" panose="020B0502040204020203" pitchFamily="34" charset="0"/>
              </a:rPr>
              <a:t>Образование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520" y="2040065"/>
            <a:ext cx="214162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Bahnschrift SemiBold" panose="020B0502040204020203" pitchFamily="34" charset="0"/>
              </a:rPr>
              <a:t>Комплексное развитие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" y="2379146"/>
            <a:ext cx="23574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/>
              <a:t>Финансы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39229" y="2718227"/>
            <a:ext cx="108478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Bahnschrift SemiBold" panose="020B0502040204020203" pitchFamily="34" charset="0"/>
              </a:rPr>
              <a:t>Дороги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9727" y="3057308"/>
            <a:ext cx="233374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/>
              <a:t>Спорт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5536" y="3396389"/>
            <a:ext cx="193820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Bahnschrift SemiBold" panose="020B0502040204020203" pitchFamily="34" charset="0"/>
              </a:rPr>
              <a:t>Сельское хозяйство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576" y="3735470"/>
            <a:ext cx="157816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/>
              <a:t>Бизнес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1538" y="4074551"/>
            <a:ext cx="126220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/>
              <a:t>Реклама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6115" y="4752710"/>
            <a:ext cx="210702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Bahnschrift SemiBold" panose="020B0502040204020203" pitchFamily="34" charset="0"/>
              </a:rPr>
              <a:t>Энергоэффективность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57290" y="4406947"/>
            <a:ext cx="87807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Bahnschrift SemiBold" panose="020B0502040204020203" pitchFamily="34" charset="0"/>
              </a:rPr>
              <a:t>ГО и ЧС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5482" y="1347614"/>
            <a:ext cx="163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Bahnschrift SemiBold" panose="020B0502040204020203" pitchFamily="34" charset="0"/>
              </a:defRPr>
            </a:lvl1pPr>
          </a:lstStyle>
          <a:p>
            <a:r>
              <a:rPr lang="ru-RU" sz="1400" dirty="0"/>
              <a:t>2 310 228,9</a:t>
            </a:r>
            <a:r>
              <a:rPr lang="ru-RU" sz="1400" dirty="0">
                <a:sym typeface="Wingdings"/>
              </a:rPr>
              <a:t>  94,9%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655481" y="1689266"/>
            <a:ext cx="160987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192 722,9  96,4%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55481" y="2030918"/>
            <a:ext cx="158254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177 254,7 </a:t>
            </a:r>
            <a:r>
              <a:rPr lang="ru-RU" sz="1400" dirty="0">
                <a:latin typeface="Bahnschrift SemiBold" panose="020B0502040204020203" pitchFamily="34" charset="0"/>
                <a:sym typeface="Wingdings"/>
              </a:rPr>
              <a:t> 86,0%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36017" y="2339519"/>
            <a:ext cx="1515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dirty="0">
                <a:sym typeface="Wingdings"/>
              </a:rPr>
              <a:t>154 775,1  99,8%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655481" y="2692188"/>
            <a:ext cx="141234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94 303,3  84,7%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55481" y="3033840"/>
            <a:ext cx="139555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dirty="0"/>
              <a:t>64 771,2  94,3%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55481" y="3386509"/>
            <a:ext cx="149179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7 485,0</a:t>
            </a:r>
            <a:r>
              <a:rPr lang="ru-RU" sz="1400" dirty="0">
                <a:latin typeface="Bahnschrift SemiBold" panose="020B0502040204020203" pitchFamily="34" charset="0"/>
                <a:sym typeface="Wingdings"/>
              </a:rPr>
              <a:t>  99,3%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36017" y="3717144"/>
            <a:ext cx="144106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dirty="0"/>
              <a:t>2 158,3</a:t>
            </a:r>
            <a:r>
              <a:rPr lang="ru-RU" dirty="0">
                <a:sym typeface="Wingdings"/>
              </a:rPr>
              <a:t>   100,0%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655481" y="4422482"/>
            <a:ext cx="132998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dirty="0"/>
              <a:t>1 648,2  94,5%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55481" y="4764138"/>
            <a:ext cx="150271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dirty="0"/>
              <a:t>1 059, 1  79,0%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36016" y="4080830"/>
            <a:ext cx="144106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dirty="0"/>
              <a:t>2 094,9  100,0%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019716" y="2036335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8AF2"/>
                </a:solidFill>
                <a:latin typeface="Bahnschrift SemiBold" panose="020B0502040204020203" pitchFamily="34" charset="0"/>
                <a:sym typeface="Wingdings"/>
              </a:rPr>
              <a:t>3 008 501,6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991787" y="2950283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Bahnschrift SemiBold" panose="020B0502040204020203" pitchFamily="34" charset="0"/>
                <a:sym typeface="Wingdings"/>
              </a:rPr>
              <a:t>89,1%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56399" y="1852911"/>
            <a:ext cx="1471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Bahnschrift SemiBold" panose="020B0502040204020203" pitchFamily="34" charset="0"/>
                <a:sym typeface="Wingdings"/>
              </a:rPr>
              <a:t>Расходы по МП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06338" y="246698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Bahnschrift SemiBold" panose="020B0502040204020203" pitchFamily="34" charset="0"/>
                <a:sym typeface="Wingdings"/>
              </a:rPr>
              <a:t>Удельный МП</a:t>
            </a:r>
          </a:p>
          <a:p>
            <a:pPr algn="ctr"/>
            <a:r>
              <a:rPr lang="ru-RU" sz="1400" dirty="0">
                <a:latin typeface="Bahnschrift SemiBold" panose="020B0502040204020203" pitchFamily="34" charset="0"/>
                <a:sym typeface="Wingdings"/>
              </a:rPr>
              <a:t>в расходах</a:t>
            </a:r>
          </a:p>
        </p:txBody>
      </p:sp>
      <p:sp>
        <p:nvSpPr>
          <p:cNvPr id="46" name="TextBox 6"/>
          <p:cNvSpPr txBox="1"/>
          <p:nvPr/>
        </p:nvSpPr>
        <p:spPr>
          <a:xfrm>
            <a:off x="8244003" y="0"/>
            <a:ext cx="86491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22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33476" y="2007684"/>
            <a:ext cx="1048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 57,7%</a:t>
            </a:r>
            <a:endParaRPr lang="ru-RU" sz="1400" dirty="0">
              <a:solidFill>
                <a:srgbClr val="0077D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81696" y="1691357"/>
            <a:ext cx="863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 7,6%</a:t>
            </a:r>
            <a:endParaRPr lang="ru-RU" sz="1400" dirty="0">
              <a:solidFill>
                <a:srgbClr val="0077D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10800000">
            <a:off x="4015952" y="2035416"/>
            <a:ext cx="30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sz="1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95936" y="2348065"/>
            <a:ext cx="1148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   17,7%</a:t>
            </a:r>
            <a:endParaRPr lang="ru-RU" sz="1400" dirty="0">
              <a:solidFill>
                <a:srgbClr val="0077D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95936" y="2688006"/>
            <a:ext cx="1148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   8,2%</a:t>
            </a:r>
            <a:endParaRPr lang="ru-RU" sz="1400" dirty="0">
              <a:solidFill>
                <a:srgbClr val="0077D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95936" y="3011634"/>
            <a:ext cx="1148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  13,6%</a:t>
            </a:r>
            <a:endParaRPr lang="ru-RU" sz="1400" dirty="0">
              <a:solidFill>
                <a:srgbClr val="0077D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83462" y="3380175"/>
            <a:ext cx="86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 1,9%</a:t>
            </a:r>
            <a:endParaRPr lang="ru-RU" sz="1400" dirty="0">
              <a:solidFill>
                <a:srgbClr val="0077D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3990314" y="3408700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4294761" y="3747458"/>
            <a:ext cx="943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 16,8%</a:t>
            </a:r>
            <a:endParaRPr lang="ru-RU" sz="1400" dirty="0">
              <a:solidFill>
                <a:srgbClr val="0077D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 rot="10800000">
            <a:off x="4015953" y="3783960"/>
            <a:ext cx="319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3995936" y="4079634"/>
            <a:ext cx="1148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  16,0%</a:t>
            </a:r>
            <a:endParaRPr lang="ru-RU" sz="1400" dirty="0">
              <a:solidFill>
                <a:srgbClr val="0077D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95936" y="4419392"/>
            <a:ext cx="1148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  25,6%</a:t>
            </a:r>
            <a:endParaRPr lang="ru-RU" sz="1400" dirty="0">
              <a:solidFill>
                <a:srgbClr val="0077D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94761" y="4771288"/>
            <a:ext cx="943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на 36,5%</a:t>
            </a:r>
            <a:endParaRPr lang="ru-RU" sz="1400" dirty="0">
              <a:solidFill>
                <a:srgbClr val="0077D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 rot="10800000">
            <a:off x="4033045" y="4784503"/>
            <a:ext cx="319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sz="1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402246" y="4622415"/>
            <a:ext cx="2323246" cy="369246"/>
            <a:chOff x="6616388" y="4628843"/>
            <a:chExt cx="2323246" cy="369246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6616388" y="4628843"/>
              <a:ext cx="2313329" cy="360242"/>
            </a:xfrm>
            <a:prstGeom prst="rect">
              <a:avLst/>
            </a:prstGeom>
            <a:pattFill prst="ltUpDiag">
              <a:fgClr>
                <a:srgbClr val="97D2F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90414" y="4628843"/>
              <a:ext cx="1949220" cy="307777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Bahnschrift SemiBold" panose="020B0502040204020203" pitchFamily="34" charset="0"/>
                  <a:sym typeface="Wingdings"/>
                </a:rPr>
                <a:t>Прирост к 2020 году</a:t>
              </a:r>
              <a:endParaRPr lang="ru-RU" sz="1400" dirty="0">
                <a:solidFill>
                  <a:schemeClr val="tx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 rot="10800000">
              <a:off x="6819930" y="4690312"/>
              <a:ext cx="3328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0077D0"/>
                  </a:solidFill>
                  <a:latin typeface="Bahnschrift SemiBold" panose="020B0502040204020203" pitchFamily="34" charset="0"/>
                  <a:sym typeface="Wingdings" panose="05000000000000000000" pitchFamily="2" charset="2"/>
                </a:rPr>
                <a:t></a:t>
              </a:r>
              <a:endParaRPr lang="ru-RU" sz="1400" dirty="0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629350" y="4635861"/>
              <a:ext cx="3328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0077D0"/>
                  </a:solidFill>
                  <a:latin typeface="Bahnschrift SemiBold" panose="020B0502040204020203" pitchFamily="34" charset="0"/>
                  <a:sym typeface="Wingdings" panose="05000000000000000000" pitchFamily="2" charset="2"/>
                </a:rPr>
                <a:t></a:t>
              </a:r>
              <a:endParaRPr lang="ru-RU" sz="1400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8102272" y="2161572"/>
            <a:ext cx="1148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  на 1,4%</a:t>
            </a:r>
            <a:endParaRPr lang="ru-RU" sz="1400" dirty="0">
              <a:solidFill>
                <a:srgbClr val="0077D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51" b="34600"/>
          <a:stretch/>
        </p:blipFill>
        <p:spPr>
          <a:xfrm>
            <a:off x="6281754" y="-212680"/>
            <a:ext cx="2048493" cy="1640142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4212844" y="1361903"/>
            <a:ext cx="863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7D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 7,2%</a:t>
            </a:r>
            <a:endParaRPr lang="ru-RU" sz="1400" dirty="0">
              <a:solidFill>
                <a:srgbClr val="0077D0"/>
              </a:solidFill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3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2133167"/>
            <a:ext cx="4097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Национальные проекты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8207569" y="-58615"/>
            <a:ext cx="9716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latin typeface="Yanonne Kaffeesatz Regular"/>
              </a:rPr>
              <a:t>23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245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0" y="0"/>
            <a:ext cx="9144000" cy="1203598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8115300" y="-38100"/>
            <a:ext cx="92201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24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94234"/>
              </p:ext>
            </p:extLst>
          </p:nvPr>
        </p:nvGraphicFramePr>
        <p:xfrm>
          <a:off x="1548431" y="1787083"/>
          <a:ext cx="694224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3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Современная школа</a:t>
                      </a:r>
                    </a:p>
                    <a:p>
                      <a:pPr marL="0" algn="l" defTabSz="914400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1 729,79</a:t>
                      </a:r>
                    </a:p>
                  </a:txBody>
                  <a:tcPr>
                    <a:solidFill>
                      <a:srgbClr val="F5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1 729,79</a:t>
                      </a:r>
                    </a:p>
                  </a:txBody>
                  <a:tcPr>
                    <a:solidFill>
                      <a:srgbClr val="F5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>
                    <a:solidFill>
                      <a:srgbClr val="F5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3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Культурная среда</a:t>
                      </a:r>
                    </a:p>
                    <a:p>
                      <a:pPr marL="0" algn="l" defTabSz="914400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6 944,44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6 944,44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9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Цифровая  образовательная  среда</a:t>
                      </a:r>
                    </a:p>
                  </a:txBody>
                  <a:tcPr>
                    <a:solidFill>
                      <a:srgbClr val="97D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4 168,90</a:t>
                      </a:r>
                    </a:p>
                  </a:txBody>
                  <a:tcPr>
                    <a:solidFill>
                      <a:srgbClr val="97D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4 168,90</a:t>
                      </a:r>
                    </a:p>
                  </a:txBody>
                  <a:tcPr>
                    <a:solidFill>
                      <a:srgbClr val="97D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>
                    <a:solidFill>
                      <a:srgbClr val="97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3635895" y="1416332"/>
            <a:ext cx="1638779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План</a:t>
            </a: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5274673" y="1416332"/>
            <a:ext cx="1604233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Исполнение</a:t>
            </a: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6876256" y="1416332"/>
            <a:ext cx="1618076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7387" y="4387348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7D0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12 843,13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46607" y="4173034"/>
            <a:ext cx="1239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Всего план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80784" y="4370912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7D0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100,0 %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640004" y="4156598"/>
            <a:ext cx="1239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исполнение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41943" y="1096180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тыс. </a:t>
            </a:r>
            <a:r>
              <a:rPr lang="ru-RU" sz="1400" dirty="0" err="1">
                <a:latin typeface="Bahnschrift SemiBold" panose="020B0502040204020203" pitchFamily="34" charset="0"/>
              </a:rPr>
              <a:t>руб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51" b="34600"/>
          <a:stretch/>
        </p:blipFill>
        <p:spPr>
          <a:xfrm>
            <a:off x="6281755" y="-212680"/>
            <a:ext cx="1530605" cy="1225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 t="7168" r="52462" b="10689"/>
          <a:stretch/>
        </p:blipFill>
        <p:spPr>
          <a:xfrm>
            <a:off x="729751" y="1739591"/>
            <a:ext cx="755757" cy="735402"/>
          </a:xfrm>
          <a:prstGeom prst="rect">
            <a:avLst/>
          </a:prstGeom>
        </p:spPr>
      </p:pic>
      <p:pic>
        <p:nvPicPr>
          <p:cNvPr id="33" name="Picture 4" descr="https://yaroslavl.er.ru/media/userdata/news/2020/03/12/fe77ce3bfc0da8910f35b665056264a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4" y="2522992"/>
            <a:ext cx="1084110" cy="72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D:\финотч\шб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261" y="3225466"/>
            <a:ext cx="1171077" cy="1011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019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0" y="0"/>
            <a:ext cx="9144000" cy="1203598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8115300" y="-38100"/>
            <a:ext cx="9220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25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168067" y="3291830"/>
            <a:ext cx="3010086" cy="1179507"/>
            <a:chOff x="1475656" y="3000378"/>
            <a:chExt cx="3010086" cy="1179507"/>
          </a:xfrm>
        </p:grpSpPr>
        <p:sp>
          <p:nvSpPr>
            <p:cNvPr id="4" name="TextBox 3"/>
            <p:cNvSpPr txBox="1"/>
            <p:nvPr/>
          </p:nvSpPr>
          <p:spPr>
            <a:xfrm>
              <a:off x="2699792" y="3147814"/>
              <a:ext cx="1785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latin typeface="Bahnschrift SemiBold" panose="020B0502040204020203" pitchFamily="34" charset="0"/>
              </a:endParaRPr>
            </a:p>
          </p:txBody>
        </p:sp>
        <p:pic>
          <p:nvPicPr>
            <p:cNvPr id="5" name="Picture 5" descr="D:\финотч\шб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5656" y="3000378"/>
              <a:ext cx="1365428" cy="1179507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785129" y="2409150"/>
            <a:ext cx="2022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Bahnschrift SemiBold" panose="020B0502040204020203" pitchFamily="34" charset="0"/>
              </a:rPr>
              <a:t>МБОУ «Шлиссельбургская средняя общеобразовательная школа №1»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8" y="3261588"/>
            <a:ext cx="1739300" cy="13263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r="9116"/>
          <a:stretch/>
        </p:blipFill>
        <p:spPr>
          <a:xfrm>
            <a:off x="3535143" y="1833537"/>
            <a:ext cx="1740002" cy="1312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03" y="3271954"/>
            <a:ext cx="1725706" cy="13160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13007" y="2710934"/>
            <a:ext cx="20228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Bahnschrift SemiBold" panose="020B0502040204020203" pitchFamily="34" charset="0"/>
              </a:rPr>
              <a:t>МБУДО «</a:t>
            </a:r>
            <a:r>
              <a:rPr lang="ru-RU" sz="1050" b="1" dirty="0" err="1">
                <a:latin typeface="Bahnschrift SemiBold" panose="020B0502040204020203" pitchFamily="34" charset="0"/>
              </a:rPr>
              <a:t>Отрадненская</a:t>
            </a:r>
            <a:r>
              <a:rPr lang="ru-RU" sz="1050" b="1" dirty="0">
                <a:latin typeface="Bahnschrift SemiBold" panose="020B0502040204020203" pitchFamily="34" charset="0"/>
              </a:rPr>
              <a:t> детская школа искусств»</a:t>
            </a:r>
          </a:p>
        </p:txBody>
      </p:sp>
      <p:pic>
        <p:nvPicPr>
          <p:cNvPr id="15" name="Picture 4" descr="https://yaroslavl.er.ru/media/userdata/news/2020/03/12/fe77ce3bfc0da8910f35b665056264a7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81" y="1565845"/>
            <a:ext cx="1710134" cy="114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0574" t="32484" r="37185" b="37986"/>
          <a:stretch/>
        </p:blipFill>
        <p:spPr>
          <a:xfrm>
            <a:off x="626215" y="1099615"/>
            <a:ext cx="2846128" cy="14721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51" b="34600"/>
          <a:stretch/>
        </p:blipFill>
        <p:spPr>
          <a:xfrm>
            <a:off x="6281754" y="-212680"/>
            <a:ext cx="2048493" cy="164014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10800000" flipV="1">
            <a:off x="4392202" y="3408810"/>
            <a:ext cx="17859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Bahnschrift SemiBold" panose="020B0502040204020203" pitchFamily="34" charset="0"/>
              </a:rPr>
              <a:t>МКОУ «Кировская средняя общеобразовательная школа №1»</a:t>
            </a:r>
          </a:p>
          <a:p>
            <a:r>
              <a:rPr lang="ru-RU" sz="1050" b="1" dirty="0">
                <a:latin typeface="Bahnschrift SemiBold" panose="020B0502040204020203" pitchFamily="34" charset="0"/>
              </a:rPr>
              <a:t>МКОУ «</a:t>
            </a:r>
            <a:r>
              <a:rPr lang="ru-RU" sz="1050" b="1" dirty="0" err="1">
                <a:latin typeface="Bahnschrift SemiBold" panose="020B0502040204020203" pitchFamily="34" charset="0"/>
              </a:rPr>
              <a:t>Приладожская</a:t>
            </a:r>
            <a:r>
              <a:rPr lang="ru-RU" sz="1050" b="1" dirty="0">
                <a:latin typeface="Bahnschrift SemiBold" panose="020B0502040204020203" pitchFamily="34" charset="0"/>
              </a:rPr>
              <a:t> средняя общеобразовательная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2791170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3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2133167"/>
            <a:ext cx="409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Исполнение адресной</a:t>
            </a:r>
          </a:p>
          <a:p>
            <a:r>
              <a:rPr lang="ru-RU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инвестиционной программы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8207569" y="-58615"/>
            <a:ext cx="971600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latin typeface="Yanonne Kaffeesatz Regular"/>
              </a:rPr>
              <a:t>26</a:t>
            </a:r>
            <a:endParaRPr lang="en-US" sz="7999" dirty="0">
              <a:solidFill>
                <a:srgbClr val="000000"/>
              </a:solidFill>
              <a:latin typeface="Yanonne Kaffeesatz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75765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 rot="5400000">
            <a:off x="474418" y="1981644"/>
            <a:ext cx="748568" cy="1685955"/>
          </a:xfrm>
          <a:prstGeom prst="rect">
            <a:avLst/>
          </a:prstGeom>
          <a:pattFill prst="ltUpDiag">
            <a:fgClr>
              <a:srgbClr val="97D2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73026" y="1279881"/>
            <a:ext cx="2251101" cy="958414"/>
          </a:xfrm>
          <a:prstGeom prst="rect">
            <a:avLst/>
          </a:prstGeom>
          <a:pattFill prst="ltUpDiag">
            <a:fgClr>
              <a:srgbClr val="97D2FF"/>
            </a:fgClr>
            <a:bgClr>
              <a:schemeClr val="bg1"/>
            </a:bgClr>
          </a:pattFill>
          <a:ln>
            <a:solidFill>
              <a:srgbClr val="007FD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95739" y="1302622"/>
            <a:ext cx="2572405" cy="95410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Bahnschrift SemiBold" panose="020B0502040204020203" pitchFamily="34" charset="0"/>
                <a:sym typeface="Wingdings"/>
              </a:rPr>
              <a:t>Исполнение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Bahnschrift SemiBold" panose="020B0502040204020203" pitchFamily="34" charset="0"/>
                <a:sym typeface="Wingdings"/>
              </a:rPr>
              <a:t> 2021 году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Bahnschrift SemiBold" panose="020B0502040204020203" pitchFamily="34" charset="0"/>
                <a:sym typeface="Wingdings"/>
              </a:rPr>
              <a:t>73,8%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Bahnschrift SemiBold" panose="020B0502040204020203" pitchFamily="34" charset="0"/>
              <a:sym typeface="Wingdings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42415530"/>
              </p:ext>
            </p:extLst>
          </p:nvPr>
        </p:nvGraphicFramePr>
        <p:xfrm>
          <a:off x="2771800" y="1568577"/>
          <a:ext cx="6596236" cy="350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60486" y="3196275"/>
            <a:ext cx="134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Образование</a:t>
            </a:r>
          </a:p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18 237,5  26,1%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3196275"/>
            <a:ext cx="162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Спорт</a:t>
            </a:r>
          </a:p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51 047,3  71,8%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0612" y="3319385"/>
            <a:ext cx="1888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ahnschrift SemiBold" panose="020B0502040204020203" pitchFamily="34" charset="0"/>
              </a:rPr>
              <a:t>71 094,0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8556" y="1487288"/>
            <a:ext cx="175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Прочее объекты</a:t>
            </a:r>
          </a:p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1 465,5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11431" y="1671954"/>
            <a:ext cx="8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Bahnschrift SemiBold" panose="020B0502040204020203" pitchFamily="34" charset="0"/>
                <a:sym typeface="Wingdings"/>
              </a:rPr>
              <a:t>0,2%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0" y="0"/>
            <a:ext cx="9144000" cy="1203598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8186492" y="-20538"/>
            <a:ext cx="92201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27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57685" y="1129738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тыс. </a:t>
            </a:r>
            <a:r>
              <a:rPr lang="ru-RU" sz="1400" dirty="0" err="1">
                <a:latin typeface="Bahnschrift SemiBold" panose="020B0502040204020203" pitchFamily="34" charset="0"/>
              </a:rPr>
              <a:t>руб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01661" y="2749341"/>
            <a:ext cx="2871366" cy="1554143"/>
          </a:xfrm>
          <a:custGeom>
            <a:avLst/>
            <a:gdLst>
              <a:gd name="connsiteX0" fmla="*/ 0 w 3984172"/>
              <a:gd name="connsiteY0" fmla="*/ 1306286 h 2181497"/>
              <a:gd name="connsiteX1" fmla="*/ 1358538 w 3984172"/>
              <a:gd name="connsiteY1" fmla="*/ 1867989 h 2181497"/>
              <a:gd name="connsiteX2" fmla="*/ 2690949 w 3984172"/>
              <a:gd name="connsiteY2" fmla="*/ 0 h 2181497"/>
              <a:gd name="connsiteX3" fmla="*/ 3984172 w 3984172"/>
              <a:gd name="connsiteY3" fmla="*/ 2181497 h 2181497"/>
              <a:gd name="connsiteX4" fmla="*/ 3984172 w 3984172"/>
              <a:gd name="connsiteY4" fmla="*/ 2181497 h 2181497"/>
              <a:gd name="connsiteX5" fmla="*/ 3984172 w 3984172"/>
              <a:gd name="connsiteY5" fmla="*/ 2181497 h 218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172" h="2181497">
                <a:moveTo>
                  <a:pt x="0" y="1306286"/>
                </a:moveTo>
                <a:lnTo>
                  <a:pt x="1358538" y="1867989"/>
                </a:lnTo>
                <a:lnTo>
                  <a:pt x="2690949" y="0"/>
                </a:lnTo>
                <a:lnTo>
                  <a:pt x="3984172" y="2181497"/>
                </a:lnTo>
                <a:lnTo>
                  <a:pt x="3984172" y="2181497"/>
                </a:lnTo>
                <a:lnTo>
                  <a:pt x="3984172" y="2181497"/>
                </a:lnTo>
              </a:path>
            </a:pathLst>
          </a:custGeom>
          <a:noFill/>
          <a:ln w="38100">
            <a:solidFill>
              <a:srgbClr val="0077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cxnSp>
        <p:nvCxnSpPr>
          <p:cNvPr id="12" name="Прямая соединительная линия 11"/>
          <p:cNvCxnSpPr>
            <a:stCxn id="22" idx="0"/>
          </p:cNvCxnSpPr>
          <p:nvPr/>
        </p:nvCxnSpPr>
        <p:spPr>
          <a:xfrm>
            <a:off x="601661" y="3679966"/>
            <a:ext cx="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1661" y="3653872"/>
            <a:ext cx="0" cy="7920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567420" y="4059054"/>
            <a:ext cx="0" cy="52892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542713" y="2770037"/>
            <a:ext cx="0" cy="181793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81613" y="4292742"/>
            <a:ext cx="0" cy="37732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3381738"/>
            <a:ext cx="1348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204 550,8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4812" y="3679005"/>
            <a:ext cx="1348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118 056,3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12374" y="2450338"/>
            <a:ext cx="1348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415 872,7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7757" y="4042683"/>
            <a:ext cx="1348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71 094,0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72348" y="4640237"/>
            <a:ext cx="1348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2018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93219" y="4640237"/>
            <a:ext cx="1348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2019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58786" y="4640237"/>
            <a:ext cx="1348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2020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24352" y="4640237"/>
            <a:ext cx="1348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2021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25" y="4042680"/>
            <a:ext cx="11098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Bahnschrift SemiBold" panose="020B0502040204020203" pitchFamily="34" charset="0"/>
              </a:rPr>
              <a:t>кап. </a:t>
            </a:r>
            <a:r>
              <a:rPr lang="ru-RU" sz="1200" b="1" dirty="0" err="1">
                <a:latin typeface="Bahnschrift SemiBold" panose="020B0502040204020203" pitchFamily="34" charset="0"/>
              </a:rPr>
              <a:t>стр</a:t>
            </a:r>
            <a:r>
              <a:rPr lang="ru-RU" sz="1200" b="1" dirty="0">
                <a:latin typeface="Bahnschrift SemiBold" panose="020B0502040204020203" pitchFamily="34" charset="0"/>
              </a:rPr>
              <a:t>-во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43608" y="4213624"/>
            <a:ext cx="10277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/>
              <a:t>кап. </a:t>
            </a:r>
            <a:r>
              <a:rPr lang="ru-RU" dirty="0" err="1"/>
              <a:t>стр</a:t>
            </a:r>
            <a:r>
              <a:rPr lang="ru-RU" dirty="0"/>
              <a:t>-во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50571" y="3900998"/>
            <a:ext cx="13480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/>
              <a:t>АИП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17390" y="4373777"/>
            <a:ext cx="13480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/>
              <a:t>АИП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2772" y="2577489"/>
            <a:ext cx="175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Исполнение</a:t>
            </a:r>
          </a:p>
          <a:p>
            <a:pPr algn="ctr"/>
            <a:r>
              <a:rPr lang="ru-RU" sz="1400" b="1" dirty="0">
                <a:latin typeface="Bahnschrift SemiBold" panose="020B0502040204020203" pitchFamily="34" charset="0"/>
              </a:rPr>
              <a:t>АИП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51" b="34600"/>
          <a:stretch/>
        </p:blipFill>
        <p:spPr>
          <a:xfrm>
            <a:off x="6281754" y="-212680"/>
            <a:ext cx="2048493" cy="16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42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t="1" b="76599"/>
          <a:stretch/>
        </p:blipFill>
        <p:spPr>
          <a:xfrm>
            <a:off x="10391" y="0"/>
            <a:ext cx="9123218" cy="1203598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8186492" y="-20538"/>
            <a:ext cx="9220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28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7685" y="1129738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тыс. </a:t>
            </a:r>
            <a:r>
              <a:rPr lang="ru-RU" sz="1400" dirty="0" err="1">
                <a:latin typeface="Bahnschrift SemiBold" panose="020B0502040204020203" pitchFamily="34" charset="0"/>
              </a:rPr>
              <a:t>руб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b="14576"/>
          <a:stretch/>
        </p:blipFill>
        <p:spPr>
          <a:xfrm>
            <a:off x="225653" y="3043254"/>
            <a:ext cx="2901351" cy="14227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24" y="1635646"/>
            <a:ext cx="2901351" cy="14076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 b="9734"/>
          <a:stretch/>
        </p:blipFill>
        <p:spPr>
          <a:xfrm>
            <a:off x="6029633" y="3043254"/>
            <a:ext cx="2888713" cy="14242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51" b="34600"/>
          <a:stretch/>
        </p:blipFill>
        <p:spPr>
          <a:xfrm>
            <a:off x="6281754" y="-212680"/>
            <a:ext cx="2048493" cy="16401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580" y="1923678"/>
            <a:ext cx="2888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Bahnschrift SemiBold" panose="020B0502040204020203" pitchFamily="34" charset="0"/>
              </a:rPr>
              <a:t>Строительство физкультурно-оздоровительного комплекса с универсальным игровым залом</a:t>
            </a:r>
          </a:p>
          <a:p>
            <a:r>
              <a:rPr lang="ru-RU" sz="1400" b="1" dirty="0">
                <a:latin typeface="Bahnschrift SemiBold" panose="020B0502040204020203" pitchFamily="34" charset="0"/>
              </a:rPr>
              <a:t> г. Кировск. 51 047,3(123 432,0)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40920" y="3047804"/>
            <a:ext cx="28887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Bahnschrift SemiBold" panose="020B0502040204020203" pitchFamily="34" charset="0"/>
              </a:rPr>
              <a:t>Строительство, реконструкция  и  приобретение объектов  для  организации   дошкольного  образования Приобретение  имущественного  комплекса ЧДОУ Детский сад № 10 ОАО РЖД </a:t>
            </a:r>
            <a:r>
              <a:rPr lang="ru-RU" sz="1400" b="1" dirty="0" err="1">
                <a:latin typeface="Bahnschrift SemiBold" panose="020B0502040204020203" pitchFamily="34" charset="0"/>
              </a:rPr>
              <a:t>г.п.Мга</a:t>
            </a:r>
            <a:r>
              <a:rPr lang="ru-RU" sz="1400" b="1" dirty="0">
                <a:latin typeface="Bahnschrift SemiBold" panose="020B0502040204020203" pitchFamily="34" charset="0"/>
              </a:rPr>
              <a:t>)  9 537,6 (47 512,7)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9633" y="1605149"/>
            <a:ext cx="2888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Bahnschrift SemiBold" panose="020B0502040204020203" pitchFamily="34" charset="0"/>
              </a:rPr>
              <a:t>Строительство,  реконструкция,  приобретение  и пристрой  объектов  для  организации   общего образования </a:t>
            </a:r>
          </a:p>
          <a:p>
            <a:r>
              <a:rPr lang="ru-RU" sz="1400" b="1" dirty="0">
                <a:latin typeface="Bahnschrift SemiBold" panose="020B0502040204020203" pitchFamily="34" charset="0"/>
              </a:rPr>
              <a:t>(выкуп школы </a:t>
            </a:r>
            <a:r>
              <a:rPr lang="ru-RU" sz="1400" b="1" dirty="0" err="1">
                <a:latin typeface="Bahnschrift SemiBold" panose="020B0502040204020203" pitchFamily="34" charset="0"/>
              </a:rPr>
              <a:t>п.Мга</a:t>
            </a:r>
            <a:r>
              <a:rPr lang="ru-RU" sz="1400" b="1" dirty="0">
                <a:latin typeface="Bahnschrift SemiBold" panose="020B0502040204020203" pitchFamily="34" charset="0"/>
              </a:rPr>
              <a:t>)  8 700,0 (87 000,0)</a:t>
            </a:r>
          </a:p>
        </p:txBody>
      </p:sp>
    </p:spTree>
    <p:extLst>
      <p:ext uri="{BB962C8B-B14F-4D97-AF65-F5344CB8AC3E}">
        <p14:creationId xmlns:p14="http://schemas.microsoft.com/office/powerpoint/2010/main" val="312282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0" y="0"/>
            <a:ext cx="9144000" cy="1203598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8186492" y="-20538"/>
            <a:ext cx="92201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29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7685" y="1129738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тыс. </a:t>
            </a:r>
            <a:r>
              <a:rPr lang="ru-RU" sz="1400" dirty="0" err="1">
                <a:latin typeface="Bahnschrift SemiBold" panose="020B0502040204020203" pitchFamily="34" charset="0"/>
              </a:rPr>
              <a:t>руб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49854" y="1275036"/>
            <a:ext cx="1475506" cy="1443192"/>
          </a:xfrm>
          <a:prstGeom prst="ellipse">
            <a:avLst/>
          </a:prstGeom>
          <a:solidFill>
            <a:srgbClr val="97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02372" y="2278996"/>
            <a:ext cx="1475506" cy="1372874"/>
          </a:xfrm>
          <a:prstGeom prst="ellipse">
            <a:avLst/>
          </a:prstGeom>
          <a:solidFill>
            <a:srgbClr val="3B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64021" y="3318492"/>
            <a:ext cx="1305416" cy="1279178"/>
          </a:xfrm>
          <a:prstGeom prst="ellipse">
            <a:avLst/>
          </a:prstGeom>
          <a:solidFill>
            <a:srgbClr val="007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67702" y="1586420"/>
            <a:ext cx="2327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ahnschrift SemiBold" panose="020B0502040204020203" pitchFamily="34" charset="0"/>
              </a:rPr>
              <a:t>Образование </a:t>
            </a:r>
            <a:r>
              <a:rPr lang="ru-RU" sz="1400" b="1" dirty="0">
                <a:latin typeface="Bahnschrift SemiBold" panose="020B0502040204020203" pitchFamily="34" charset="0"/>
              </a:rPr>
              <a:t>         </a:t>
            </a:r>
            <a:r>
              <a:rPr lang="ru-RU" sz="2800" dirty="0">
                <a:solidFill>
                  <a:schemeClr val="tx2"/>
                </a:solidFill>
                <a:latin typeface="Bebas Neue Regular" pitchFamily="2" charset="-52"/>
              </a:rPr>
              <a:t>           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02407" y="2618362"/>
            <a:ext cx="228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Спорт</a:t>
            </a:r>
          </a:p>
          <a:p>
            <a:r>
              <a:rPr lang="ru-RU" sz="2400" b="1" dirty="0">
                <a:latin typeface="Bahnschrift SemiBold" panose="020B0502040204020203" pitchFamily="34" charset="0"/>
              </a:rPr>
              <a:t>  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1588" y="167983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ahnschrift SemiBold" panose="020B0502040204020203" pitchFamily="34" charset="0"/>
              </a:rPr>
              <a:t>86 969,3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2035" y="269107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/>
              <a:t>39 042,7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123728" y="3578400"/>
            <a:ext cx="5707777" cy="571089"/>
            <a:chOff x="971228" y="2936567"/>
            <a:chExt cx="5707777" cy="57108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107005" y="2936567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Bahnschrift SemiBold" panose="020B0502040204020203" pitchFamily="34" charset="0"/>
                </a:rPr>
                <a:t>Прочие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71228" y="3045991"/>
              <a:ext cx="1305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latin typeface="Bahnschrift SemiBold" panose="020B0502040204020203" pitchFamily="34" charset="0"/>
                </a:defRPr>
              </a:lvl1pPr>
            </a:lstStyle>
            <a:p>
              <a:r>
                <a:rPr lang="ru-RU" dirty="0"/>
                <a:t>1 200,0</a:t>
              </a: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51" b="34600"/>
          <a:stretch/>
        </p:blipFill>
        <p:spPr>
          <a:xfrm>
            <a:off x="6281754" y="-212680"/>
            <a:ext cx="2048493" cy="16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7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8316416" y="0"/>
            <a:ext cx="60369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3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54162"/>
            <a:ext cx="89023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Bahnschrift SemiBold" panose="020B0502040204020203" pitchFamily="34" charset="0"/>
                <a:sym typeface="Wingdings" panose="05000000000000000000" pitchFamily="2" charset="2"/>
              </a:rPr>
              <a:t>Бюджет </a:t>
            </a:r>
            <a:r>
              <a:rPr lang="ru-RU" sz="1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Bahnschrift SemiBold" panose="020B0502040204020203" pitchFamily="34" charset="0"/>
                <a:sym typeface="Wingdings" panose="05000000000000000000" pitchFamily="2" charset="2"/>
              </a:rPr>
              <a:t>Доходы </a:t>
            </a:r>
            <a:r>
              <a:rPr lang="ru-RU" sz="1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- </a:t>
            </a:r>
            <a:r>
              <a:rPr lang="ru-RU" sz="1400" dirty="0">
                <a:latin typeface="Bahnschrift SemiBold" panose="020B0604020202020204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  <a:endParaRPr lang="ru-RU" sz="1400" dirty="0">
              <a:latin typeface="Bahnschrift SemiBold" panose="020B060402020202020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Bahnschrift SemiBold" panose="020B0502040204020203" pitchFamily="34" charset="0"/>
                <a:sym typeface="Wingdings" panose="05000000000000000000" pitchFamily="2" charset="2"/>
              </a:rPr>
              <a:t>Расходы </a:t>
            </a:r>
            <a:r>
              <a:rPr lang="ru-RU" sz="1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- </a:t>
            </a:r>
            <a:r>
              <a:rPr lang="ru-RU" sz="1400" dirty="0">
                <a:latin typeface="Bahnschrift SemiBold" panose="020B0604020202020204" charset="0"/>
              </a:rPr>
  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en-US" sz="1400" dirty="0">
                <a:latin typeface="Bahnschrift SemiBold" panose="020B0604020202020204" charset="0"/>
              </a:rPr>
              <a:t>.</a:t>
            </a:r>
            <a:endParaRPr lang="ru-RU" sz="1400" dirty="0">
              <a:latin typeface="Bahnschrift SemiBold" panose="020B060402020202020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Bahnschrift SemiBold" panose="020B0502040204020203" pitchFamily="34" charset="0"/>
                <a:sym typeface="Wingdings" panose="05000000000000000000" pitchFamily="2" charset="2"/>
              </a:rPr>
              <a:t>Дефицит </a:t>
            </a:r>
            <a:r>
              <a:rPr lang="en-US" sz="1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-</a:t>
            </a:r>
            <a:r>
              <a:rPr lang="ru-RU" sz="1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 превышение расходов бюджета над его доходами</a:t>
            </a:r>
            <a:r>
              <a:rPr lang="en-US" sz="1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.</a:t>
            </a:r>
            <a:endParaRPr lang="ru-RU" sz="1400" dirty="0">
              <a:latin typeface="Bahnschrift SemiBold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Bahnschrift SemiBold" panose="020B0502040204020203" pitchFamily="34" charset="0"/>
                <a:sym typeface="Wingdings" panose="05000000000000000000" pitchFamily="2" charset="2"/>
              </a:rPr>
              <a:t>Профицит </a:t>
            </a:r>
            <a:r>
              <a:rPr lang="en-US" sz="1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-</a:t>
            </a:r>
            <a:r>
              <a:rPr lang="ru-RU" sz="1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 превышение доходов бюджета над его расходами</a:t>
            </a:r>
            <a:r>
              <a:rPr lang="en-US" sz="1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.</a:t>
            </a:r>
            <a:endParaRPr lang="ru-RU" sz="1400" dirty="0">
              <a:latin typeface="Bahnschrift SemiBold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Bahnschrift SemiBold" panose="020B0502040204020203" pitchFamily="34" charset="0"/>
                <a:sym typeface="Wingdings" panose="05000000000000000000" pitchFamily="2" charset="2"/>
              </a:rPr>
              <a:t>Дотации </a:t>
            </a:r>
            <a:r>
              <a:rPr lang="ru-RU" sz="1400" dirty="0">
                <a:latin typeface="Bahnschrift SemiBold" panose="020B0502040204020203" pitchFamily="34" charset="0"/>
                <a:sym typeface="Wingdings" panose="05000000000000000000" pitchFamily="2" charset="2"/>
              </a:rPr>
              <a:t>- межбюджетные трансферты, предоставляемые на безвозмездной и безвозвратной основе без установления направлений их использования.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0"/>
          <a:stretch/>
        </p:blipFill>
        <p:spPr>
          <a:xfrm>
            <a:off x="9908" y="0"/>
            <a:ext cx="9144000" cy="1203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6417" y="-25400"/>
            <a:ext cx="522784" cy="1179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3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7494"/>
            <a:ext cx="6264696" cy="309587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Bahnschrift SemiBold" panose="020B0604020202020204" charset="0"/>
              </a:rPr>
              <a:t>Глоссарий</a:t>
            </a:r>
          </a:p>
        </p:txBody>
      </p:sp>
    </p:spTree>
    <p:extLst>
      <p:ext uri="{BB962C8B-B14F-4D97-AF65-F5344CB8AC3E}">
        <p14:creationId xmlns:p14="http://schemas.microsoft.com/office/powerpoint/2010/main" val="2210111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63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6544" y="3245992"/>
            <a:ext cx="421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Спасибо за внимание!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12294" r="18341" b="36000"/>
          <a:stretch/>
        </p:blipFill>
        <p:spPr>
          <a:xfrm>
            <a:off x="5778388" y="1131590"/>
            <a:ext cx="2448272" cy="26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6"/>
          <a:stretch/>
        </p:blipFill>
        <p:spPr>
          <a:xfrm>
            <a:off x="0" y="-10111"/>
            <a:ext cx="9144000" cy="118989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 rot="5400000">
            <a:off x="4898975" y="-345080"/>
            <a:ext cx="2477890" cy="6012160"/>
          </a:xfrm>
          <a:prstGeom prst="rect">
            <a:avLst/>
          </a:prstGeom>
          <a:pattFill prst="ltUpDiag">
            <a:fgClr>
              <a:srgbClr val="97D2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4801" b="22000"/>
          <a:stretch/>
        </p:blipFill>
        <p:spPr>
          <a:xfrm>
            <a:off x="3569465" y="1444517"/>
            <a:ext cx="5395023" cy="2455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23800" r="92125" b="10401"/>
          <a:stretch/>
        </p:blipFill>
        <p:spPr>
          <a:xfrm>
            <a:off x="35496" y="1175866"/>
            <a:ext cx="551096" cy="3218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9"/>
          <a:stretch/>
        </p:blipFill>
        <p:spPr>
          <a:xfrm>
            <a:off x="0" y="4803998"/>
            <a:ext cx="9144000" cy="339502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>
            <a:stCxn id="13" idx="0"/>
            <a:endCxn id="13" idx="0"/>
          </p:cNvCxnSpPr>
          <p:nvPr/>
        </p:nvCxnSpPr>
        <p:spPr>
          <a:xfrm>
            <a:off x="815248" y="475928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793214" y="1333041"/>
            <a:ext cx="5552502" cy="3426250"/>
            <a:chOff x="793214" y="1333041"/>
            <a:chExt cx="5552502" cy="3426250"/>
          </a:xfrm>
        </p:grpSpPr>
        <p:sp>
          <p:nvSpPr>
            <p:cNvPr id="10" name="Полилиния 9"/>
            <p:cNvSpPr/>
            <p:nvPr/>
          </p:nvSpPr>
          <p:spPr>
            <a:xfrm>
              <a:off x="793214" y="1333041"/>
              <a:ext cx="5552502" cy="3426246"/>
            </a:xfrm>
            <a:custGeom>
              <a:avLst/>
              <a:gdLst>
                <a:gd name="connsiteX0" fmla="*/ 11017 w 5552502"/>
                <a:gd name="connsiteY0" fmla="*/ 3426246 h 3426246"/>
                <a:gd name="connsiteX1" fmla="*/ 0 w 5552502"/>
                <a:gd name="connsiteY1" fmla="*/ 0 h 3426246"/>
                <a:gd name="connsiteX2" fmla="*/ 1399143 w 5552502"/>
                <a:gd name="connsiteY2" fmla="*/ 3007605 h 3426246"/>
                <a:gd name="connsiteX3" fmla="*/ 2754217 w 5552502"/>
                <a:gd name="connsiteY3" fmla="*/ 3194892 h 3426246"/>
                <a:gd name="connsiteX4" fmla="*/ 4142343 w 5552502"/>
                <a:gd name="connsiteY4" fmla="*/ 2886419 h 3426246"/>
                <a:gd name="connsiteX5" fmla="*/ 5541485 w 5552502"/>
                <a:gd name="connsiteY5" fmla="*/ 3084723 h 3426246"/>
                <a:gd name="connsiteX6" fmla="*/ 5552502 w 5552502"/>
                <a:gd name="connsiteY6" fmla="*/ 3426246 h 3426246"/>
                <a:gd name="connsiteX7" fmla="*/ 11017 w 5552502"/>
                <a:gd name="connsiteY7" fmla="*/ 3426246 h 342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52502" h="3426246">
                  <a:moveTo>
                    <a:pt x="11017" y="3426246"/>
                  </a:moveTo>
                  <a:cubicBezTo>
                    <a:pt x="7345" y="2284164"/>
                    <a:pt x="3672" y="1142082"/>
                    <a:pt x="0" y="0"/>
                  </a:cubicBezTo>
                  <a:lnTo>
                    <a:pt x="1399143" y="3007605"/>
                  </a:lnTo>
                  <a:lnTo>
                    <a:pt x="2754217" y="3194892"/>
                  </a:lnTo>
                  <a:lnTo>
                    <a:pt x="4142343" y="2886419"/>
                  </a:lnTo>
                  <a:lnTo>
                    <a:pt x="5541485" y="3084723"/>
                  </a:lnTo>
                  <a:lnTo>
                    <a:pt x="5552502" y="3426246"/>
                  </a:lnTo>
                  <a:lnTo>
                    <a:pt x="11017" y="3426246"/>
                  </a:lnTo>
                  <a:close/>
                </a:path>
              </a:pathLst>
            </a:custGeom>
            <a:solidFill>
              <a:srgbClr val="E4D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04231" y="4483865"/>
              <a:ext cx="5541485" cy="275422"/>
            </a:xfrm>
            <a:custGeom>
              <a:avLst/>
              <a:gdLst>
                <a:gd name="connsiteX0" fmla="*/ 11017 w 5541485"/>
                <a:gd name="connsiteY0" fmla="*/ 275422 h 275422"/>
                <a:gd name="connsiteX1" fmla="*/ 0 w 5541485"/>
                <a:gd name="connsiteY1" fmla="*/ 0 h 275422"/>
                <a:gd name="connsiteX2" fmla="*/ 1399142 w 5541485"/>
                <a:gd name="connsiteY2" fmla="*/ 22034 h 275422"/>
                <a:gd name="connsiteX3" fmla="*/ 2732183 w 5541485"/>
                <a:gd name="connsiteY3" fmla="*/ 165253 h 275422"/>
                <a:gd name="connsiteX4" fmla="*/ 4131326 w 5541485"/>
                <a:gd name="connsiteY4" fmla="*/ 99152 h 275422"/>
                <a:gd name="connsiteX5" fmla="*/ 5541485 w 5541485"/>
                <a:gd name="connsiteY5" fmla="*/ 165253 h 275422"/>
                <a:gd name="connsiteX6" fmla="*/ 5541485 w 5541485"/>
                <a:gd name="connsiteY6" fmla="*/ 275422 h 275422"/>
                <a:gd name="connsiteX7" fmla="*/ 11017 w 5541485"/>
                <a:gd name="connsiteY7" fmla="*/ 275422 h 27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1485" h="275422">
                  <a:moveTo>
                    <a:pt x="11017" y="275422"/>
                  </a:moveTo>
                  <a:lnTo>
                    <a:pt x="0" y="0"/>
                  </a:lnTo>
                  <a:lnTo>
                    <a:pt x="1399142" y="22034"/>
                  </a:lnTo>
                  <a:lnTo>
                    <a:pt x="2732183" y="165253"/>
                  </a:lnTo>
                  <a:lnTo>
                    <a:pt x="4131326" y="99152"/>
                  </a:lnTo>
                  <a:lnTo>
                    <a:pt x="5541485" y="165253"/>
                  </a:lnTo>
                  <a:lnTo>
                    <a:pt x="5541485" y="275422"/>
                  </a:lnTo>
                  <a:lnTo>
                    <a:pt x="11017" y="275422"/>
                  </a:lnTo>
                  <a:close/>
                </a:path>
              </a:pathLst>
            </a:custGeom>
            <a:solidFill>
              <a:srgbClr val="37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" name="Прямая соединительная линия 16"/>
            <p:cNvCxnSpPr>
              <a:stCxn id="13" idx="0"/>
              <a:endCxn id="10" idx="1"/>
            </p:cNvCxnSpPr>
            <p:nvPr/>
          </p:nvCxnSpPr>
          <p:spPr>
            <a:xfrm flipH="1" flipV="1">
              <a:off x="793214" y="1333041"/>
              <a:ext cx="22034" cy="342624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endCxn id="10" idx="3"/>
            </p:cNvCxnSpPr>
            <p:nvPr/>
          </p:nvCxnSpPr>
          <p:spPr>
            <a:xfrm flipH="1" flipV="1">
              <a:off x="3547431" y="4527933"/>
              <a:ext cx="1839" cy="23135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endCxn id="10" idx="4"/>
            </p:cNvCxnSpPr>
            <p:nvPr/>
          </p:nvCxnSpPr>
          <p:spPr>
            <a:xfrm flipV="1">
              <a:off x="4932550" y="4219460"/>
              <a:ext cx="3007" cy="53982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6327388" y="4357098"/>
              <a:ext cx="8802" cy="40128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endCxn id="10" idx="2"/>
            </p:cNvCxnSpPr>
            <p:nvPr/>
          </p:nvCxnSpPr>
          <p:spPr>
            <a:xfrm flipV="1">
              <a:off x="2186186" y="4340646"/>
              <a:ext cx="6171" cy="417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6"/>
          <p:cNvSpPr txBox="1"/>
          <p:nvPr/>
        </p:nvSpPr>
        <p:spPr>
          <a:xfrm>
            <a:off x="8316417" y="-25400"/>
            <a:ext cx="522784" cy="1179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4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8963" y="4186890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Bahnschrift SemiBold" panose="020B0502040204020203" pitchFamily="34" charset="0"/>
              </a:rPr>
              <a:t>46 494, 2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6466" y="3911679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Bahnschrift SemiBold" panose="020B0502040204020203" pitchFamily="34" charset="0"/>
              </a:rPr>
              <a:t>254 640,5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2753" y="4086269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Bahnschrift SemiBold" panose="020B0502040204020203" pitchFamily="34" charset="0"/>
              </a:rPr>
              <a:t>148 312,5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435" y="115416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Bahnschrift SemiBold" panose="020B0502040204020203" pitchFamily="34" charset="0"/>
              </a:rPr>
              <a:t>2 387 742,8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78243" y="4515966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Bahnschrift SemiBold" panose="020B0502040204020203" pitchFamily="34" charset="0"/>
              </a:rPr>
              <a:t>30 572,5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92328" y="4515966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Bahnschrift SemiBold" panose="020B0502040204020203" pitchFamily="34" charset="0"/>
              </a:rPr>
              <a:t>37 497,4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6486" y="4515966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Bahnschrift SemiBold" panose="020B0502040204020203" pitchFamily="34" charset="0"/>
              </a:rPr>
              <a:t>9172,0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431142" y="1185428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тыс. </a:t>
            </a:r>
            <a:r>
              <a:rPr lang="ru-RU" sz="1400" dirty="0" err="1">
                <a:latin typeface="Bahnschrift SemiBold" panose="020B0502040204020203" pitchFamily="34" charset="0"/>
              </a:rPr>
              <a:t>руб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451" y="2753847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Bahnschrift SemiBold" panose="020B0502040204020203" pitchFamily="34" charset="0"/>
              </a:rPr>
              <a:t>941 447, 5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820615" y="2954215"/>
            <a:ext cx="1395047" cy="1805354"/>
          </a:xfrm>
          <a:custGeom>
            <a:avLst/>
            <a:gdLst>
              <a:gd name="connsiteX0" fmla="*/ 0 w 1395047"/>
              <a:gd name="connsiteY0" fmla="*/ 1805354 h 1805354"/>
              <a:gd name="connsiteX1" fmla="*/ 0 w 1395047"/>
              <a:gd name="connsiteY1" fmla="*/ 0 h 1805354"/>
              <a:gd name="connsiteX2" fmla="*/ 1395047 w 1395047"/>
              <a:gd name="connsiteY2" fmla="*/ 1570893 h 1805354"/>
              <a:gd name="connsiteX3" fmla="*/ 1395047 w 1395047"/>
              <a:gd name="connsiteY3" fmla="*/ 1758462 h 1805354"/>
              <a:gd name="connsiteX4" fmla="*/ 0 w 1395047"/>
              <a:gd name="connsiteY4" fmla="*/ 1805354 h 180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047" h="1805354">
                <a:moveTo>
                  <a:pt x="0" y="1805354"/>
                </a:moveTo>
                <a:lnTo>
                  <a:pt x="0" y="0"/>
                </a:lnTo>
                <a:lnTo>
                  <a:pt x="1395047" y="1570893"/>
                </a:lnTo>
                <a:lnTo>
                  <a:pt x="1395047" y="1758462"/>
                </a:lnTo>
                <a:lnTo>
                  <a:pt x="0" y="1805354"/>
                </a:lnTo>
                <a:close/>
              </a:path>
            </a:pathLst>
          </a:cu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457387" y="4434200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Bahnschrift SemiBold" panose="020B0502040204020203" pitchFamily="34" charset="0"/>
              </a:rPr>
              <a:t>77 733,5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1492" y="4083994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Bahnschrift SemiBold" panose="020B0502040204020203" pitchFamily="34" charset="0"/>
              </a:rPr>
              <a:t>107 357,4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0693" y="211630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2,5 раза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6200000">
            <a:off x="2061673" y="2461374"/>
            <a:ext cx="257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Доходы 2012/2021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6281754" y="-475903"/>
            <a:ext cx="2048493" cy="18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6"/>
          <a:stretch/>
        </p:blipFill>
        <p:spPr>
          <a:xfrm>
            <a:off x="0" y="-32327"/>
            <a:ext cx="9144000" cy="11898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6281754" y="-507987"/>
            <a:ext cx="2048493" cy="18935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9163" y="1433442"/>
            <a:ext cx="1512168" cy="504056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3674" y="2034196"/>
            <a:ext cx="1991937" cy="504056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3674" y="2731649"/>
            <a:ext cx="2282222" cy="504056"/>
          </a:xfrm>
          <a:prstGeom prst="rect">
            <a:avLst/>
          </a:prstGeom>
          <a:solidFill>
            <a:srgbClr val="008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3674" y="3429102"/>
            <a:ext cx="2066198" cy="504056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3674" y="4126555"/>
            <a:ext cx="1512168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22447" y="199568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Педагоги учреждений</a:t>
            </a:r>
          </a:p>
          <a:p>
            <a:r>
              <a:rPr lang="ru-RU" sz="1400" dirty="0"/>
              <a:t>общего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2447" y="3300664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Педагоги учреждений</a:t>
            </a:r>
          </a:p>
          <a:p>
            <a:r>
              <a:rPr lang="ru-RU" sz="1400" dirty="0"/>
              <a:t>дополнительного образования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2447" y="271613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Педагоги учреждений</a:t>
            </a:r>
          </a:p>
          <a:p>
            <a:r>
              <a:rPr lang="ru-RU" sz="1400" dirty="0"/>
              <a:t>дошкольного образования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22447" y="4096275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Работники учреждений</a:t>
            </a:r>
          </a:p>
          <a:p>
            <a:r>
              <a:rPr lang="ru-RU" sz="1400" dirty="0"/>
              <a:t>культуры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4670" y="13855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Среднемесячный доход от</a:t>
            </a:r>
          </a:p>
          <a:p>
            <a:pPr algn="r"/>
            <a:r>
              <a:rPr lang="ru-RU" sz="1400" dirty="0"/>
              <a:t>трудовой деятельности ЛО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9163" y="150545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43 310,00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9161" y="2101558"/>
            <a:ext cx="199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56 554,90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69161" y="2799011"/>
            <a:ext cx="228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65 018,80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9161" y="3496464"/>
            <a:ext cx="206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58 150,80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9161" y="4193917"/>
            <a:ext cx="151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43 351, 03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1800" y="148799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r>
              <a:rPr lang="ru-RU" dirty="0">
                <a:latin typeface="Bahnschrift SemiBold" panose="020B0502040204020203" pitchFamily="34" charset="0"/>
              </a:rPr>
              <a:t>4,4%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71800" y="209667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5,9</a:t>
            </a:r>
            <a:r>
              <a:rPr lang="ru-RU" dirty="0">
                <a:latin typeface="Bahnschrift SemiBold" panose="020B0502040204020203" pitchFamily="34" charset="0"/>
              </a:rPr>
              <a:t>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1800" y="27737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3,6</a:t>
            </a:r>
            <a:r>
              <a:rPr lang="ru-RU" dirty="0">
                <a:latin typeface="Bahnschrift SemiBold" panose="020B0502040204020203" pitchFamily="34" charset="0"/>
              </a:rPr>
              <a:t>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1800" y="34764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6,5</a:t>
            </a:r>
            <a:r>
              <a:rPr lang="ru-RU" dirty="0">
                <a:latin typeface="Bahnschrift SemiBold" panose="020B0502040204020203" pitchFamily="34" charset="0"/>
              </a:rPr>
              <a:t>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71800" y="416736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  <a:sym typeface="Wingdings" panose="05000000000000000000" pitchFamily="2" charset="2"/>
              </a:rPr>
              <a:t>1,7</a:t>
            </a:r>
            <a:r>
              <a:rPr lang="ru-RU" dirty="0">
                <a:latin typeface="Bahnschrift SemiBold" panose="020B0502040204020203" pitchFamily="34" charset="0"/>
              </a:rPr>
              <a:t>%</a:t>
            </a:r>
          </a:p>
        </p:txBody>
      </p:sp>
      <p:sp>
        <p:nvSpPr>
          <p:cNvPr id="25" name="TextBox 6"/>
          <p:cNvSpPr txBox="1"/>
          <p:nvPr/>
        </p:nvSpPr>
        <p:spPr>
          <a:xfrm>
            <a:off x="8316417" y="-25400"/>
            <a:ext cx="522784" cy="1179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5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55443" y="1923678"/>
            <a:ext cx="864096" cy="2725766"/>
            <a:chOff x="5738098" y="1862208"/>
            <a:chExt cx="864096" cy="2725766"/>
          </a:xfrm>
        </p:grpSpPr>
        <p:pic>
          <p:nvPicPr>
            <p:cNvPr id="1026" name="Picture 2" descr="https://img2.freepng.ru/20180622/rfg/kisspng-educator-teacherspayteachers-school-education-children-icon-5b2d1a90ca3273.160328381529682576828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2" r="11671"/>
            <a:stretch/>
          </p:blipFill>
          <p:spPr bwMode="auto">
            <a:xfrm>
              <a:off x="5738098" y="2553390"/>
              <a:ext cx="864096" cy="81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e7.pngegg.com/pngimages/563/697/png-clipart-teacher-computer-icons-student-education-blackboard-teacher-angle-text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098" y="1862208"/>
              <a:ext cx="634420" cy="63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static.vecteezy.com/system/resources/previews/000/349/086/original/vector-student-degree-in-engineering-electrical-mechanical-telecommunication-robotic-civil-nanotechnology-nuclear-chemical-aerospace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2" b="66607"/>
            <a:stretch/>
          </p:blipFill>
          <p:spPr bwMode="auto">
            <a:xfrm>
              <a:off x="5738098" y="3182209"/>
              <a:ext cx="711680" cy="791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thumbs.dreamstime.com/b/%D0%BA%D0%BE%D0%BC%D0%BF-%D0%B5%D0%BA%D1%82-%D0%B7%D0%BD%D0%B0%D1%87%D0%BA%D0%BE%D0%B2-%D0%BF%D1%80%D0%B5-%D1%81%D1%82%D0%B0%D0%B2-%D0%B5%D0%BD%D0%B8%D1%8F-%D1%82%D0%B5%D0%B0%D1%82%D1%80%D0%B0-%D0%B5%D0%B9%D1%81%D1%82%D0%B2%D1%83%D1%8E%D1%89%D0%B8%D1%85-78498509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4" t="21271" r="65666" b="57939"/>
            <a:stretch/>
          </p:blipFill>
          <p:spPr bwMode="auto">
            <a:xfrm>
              <a:off x="5738098" y="3988690"/>
              <a:ext cx="544803" cy="599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Прямоугольник 29"/>
          <p:cNvSpPr/>
          <p:nvPr/>
        </p:nvSpPr>
        <p:spPr>
          <a:xfrm>
            <a:off x="7557685" y="1129738"/>
            <a:ext cx="769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85277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6"/>
          <a:stretch/>
        </p:blipFill>
        <p:spPr>
          <a:xfrm>
            <a:off x="0" y="-32327"/>
            <a:ext cx="9144000" cy="11898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6281754" y="-507987"/>
            <a:ext cx="2048493" cy="1893515"/>
          </a:xfrm>
          <a:prstGeom prst="rect">
            <a:avLst/>
          </a:prstGeom>
        </p:spPr>
      </p:pic>
      <p:sp>
        <p:nvSpPr>
          <p:cNvPr id="25" name="TextBox 6"/>
          <p:cNvSpPr txBox="1"/>
          <p:nvPr/>
        </p:nvSpPr>
        <p:spPr>
          <a:xfrm>
            <a:off x="8316417" y="-25400"/>
            <a:ext cx="522784" cy="1179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6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7560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Показатели расходов бюджета по разделам </a:t>
            </a:r>
          </a:p>
          <a:p>
            <a:pPr algn="ctr"/>
            <a:r>
              <a:rPr lang="ru-RU" b="1" dirty="0"/>
              <a:t>и подразделам классификации расходов  бюджетов 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68735"/>
              </p:ext>
            </p:extLst>
          </p:nvPr>
        </p:nvGraphicFramePr>
        <p:xfrm>
          <a:off x="295260" y="1919627"/>
          <a:ext cx="8553480" cy="30283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22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30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Утверждено решением совета депутатов о бюджете на 2021 год (в редакции от 09.12.2020 № 110)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Исполнено за 2021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 исполнения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6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287 677,10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266 684,30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92,70%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907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органа местного самоуправления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3 842,40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3 831,30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99,71%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0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местного самоуправления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9 045,70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8 900,80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98,40%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6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Функционирование Правительства Российской Федерации, высших органов исполнительной власти субъектов Российской Федерации, местных администраций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94 766,60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90 372,70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95,36%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083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Судебная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43,50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36,19%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7685" y="1129738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</a:rPr>
              <a:t>тыс. </a:t>
            </a:r>
            <a:r>
              <a:rPr lang="ru-RU" sz="1400" dirty="0" err="1">
                <a:latin typeface="Bahnschrift SemiBold" panose="020B0502040204020203" pitchFamily="34" charset="0"/>
              </a:rPr>
              <a:t>руб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2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6"/>
          <a:stretch/>
        </p:blipFill>
        <p:spPr>
          <a:xfrm>
            <a:off x="0" y="-32327"/>
            <a:ext cx="9144000" cy="11898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6281754" y="-507987"/>
            <a:ext cx="2048493" cy="1893515"/>
          </a:xfrm>
          <a:prstGeom prst="rect">
            <a:avLst/>
          </a:prstGeom>
        </p:spPr>
      </p:pic>
      <p:sp>
        <p:nvSpPr>
          <p:cNvPr id="25" name="TextBox 6"/>
          <p:cNvSpPr txBox="1"/>
          <p:nvPr/>
        </p:nvSpPr>
        <p:spPr>
          <a:xfrm>
            <a:off x="8316417" y="-25400"/>
            <a:ext cx="522784" cy="1179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7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33033"/>
              </p:ext>
            </p:extLst>
          </p:nvPr>
        </p:nvGraphicFramePr>
        <p:xfrm>
          <a:off x="179511" y="1275610"/>
          <a:ext cx="8784976" cy="38164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1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15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Утверждено решением совета депутатов о бюджете на 2021 год (в редакции от 09.12.2020 № 110)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Исполнено за 2021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 исполнения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76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22 825,00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22 550,30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98,80%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985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3 134,50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0,00%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985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153 942,70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140 985,70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91,58%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1 743,50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1 648,20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94,53%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1 100,00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1 100,00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845">
                <a:tc>
                  <a:txBody>
                    <a:bodyPr/>
                    <a:lstStyle/>
                    <a:p>
                      <a:r>
                        <a:rPr lang="ru-RU" sz="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643,50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548,20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85,19%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985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125</a:t>
                      </a:r>
                      <a:r>
                        <a:rPr lang="ru-RU" sz="9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087,90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107 357,40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85,83%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985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10 146,30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10 144,90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99,99%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985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62 210,40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56 950,50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91,54%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985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49 522,90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37 838,80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76,41%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985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3 208,30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2 423,20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75,53%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52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6"/>
          <a:stretch/>
        </p:blipFill>
        <p:spPr>
          <a:xfrm>
            <a:off x="0" y="-32327"/>
            <a:ext cx="9144000" cy="11898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6281754" y="-507987"/>
            <a:ext cx="2048493" cy="1893515"/>
          </a:xfrm>
          <a:prstGeom prst="rect">
            <a:avLst/>
          </a:prstGeom>
        </p:spPr>
      </p:pic>
      <p:sp>
        <p:nvSpPr>
          <p:cNvPr id="25" name="TextBox 6"/>
          <p:cNvSpPr txBox="1"/>
          <p:nvPr/>
        </p:nvSpPr>
        <p:spPr>
          <a:xfrm>
            <a:off x="8316417" y="-25400"/>
            <a:ext cx="522784" cy="1179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8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49795"/>
              </p:ext>
            </p:extLst>
          </p:nvPr>
        </p:nvGraphicFramePr>
        <p:xfrm>
          <a:off x="295260" y="1251551"/>
          <a:ext cx="8553480" cy="3749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22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32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Утверждено решением совета депутатов о бюджете на 2021 год (в редакции от 09.12.2020 № 110)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(тысяч рублей)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Исполнено за 2021 год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(тысяч рублей)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 исполнения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3 460,40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3 451,10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549,60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540,30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98,31%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2 910,80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2 910,80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3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166,70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166,7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767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166,70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166,70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191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2 504 314,10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2 387 742,80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95,35%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615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1 153 802,60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1 113 368,10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96,50%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1 020 398,80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966 396,60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94,71%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47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299 638,60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281 488,50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93,94%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667,50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605,80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90,76%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9 535,90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8 408,80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88,18%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20 270,70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17 475,00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86,21%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кинематография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51 479,70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46</a:t>
                      </a:r>
                      <a:r>
                        <a:rPr lang="ru-RU" sz="900" b="1" baseline="0" dirty="0"/>
                        <a:t> 494,20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90,32%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7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6"/>
          <a:stretch/>
        </p:blipFill>
        <p:spPr>
          <a:xfrm>
            <a:off x="0" y="-32327"/>
            <a:ext cx="9144000" cy="11898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00"/>
          <a:stretch/>
        </p:blipFill>
        <p:spPr>
          <a:xfrm>
            <a:off x="6281754" y="-507987"/>
            <a:ext cx="2048493" cy="1893515"/>
          </a:xfrm>
          <a:prstGeom prst="rect">
            <a:avLst/>
          </a:prstGeom>
        </p:spPr>
      </p:pic>
      <p:sp>
        <p:nvSpPr>
          <p:cNvPr id="25" name="TextBox 6"/>
          <p:cNvSpPr txBox="1"/>
          <p:nvPr/>
        </p:nvSpPr>
        <p:spPr>
          <a:xfrm>
            <a:off x="8316417" y="-25400"/>
            <a:ext cx="522784" cy="1179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9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158748"/>
              </p:ext>
            </p:extLst>
          </p:nvPr>
        </p:nvGraphicFramePr>
        <p:xfrm>
          <a:off x="295260" y="1251551"/>
          <a:ext cx="8553480" cy="3611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22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32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 и подраздела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Утверждено решением совета депутатов о бюджете на 2021 год (в редакции от 09.12.2020 № 110)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(тысяч рублей)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Исполнено за 2021 год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(тысяч рублей)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 исполнения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37 936,00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37 457,00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культуры, кинематографии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13 543,70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9037,20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  <a:r>
                        <a:rPr lang="ru-RU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621,40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185 701,10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18 333,10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17 840,80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767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101 701,20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87 237,10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19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102 587,10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80 623,20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615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152 510,90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148 312,50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54 770,90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51 988,00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47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91 479,00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90 090,00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6 261,00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6 234,50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8 458,50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7 500,20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7 406,60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6 548,20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759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1 051,90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114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6696</TotalTime>
  <Words>1696</Words>
  <Application>Microsoft Office PowerPoint</Application>
  <PresentationFormat>Экран (16:9)</PresentationFormat>
  <Paragraphs>619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Calibri</vt:lpstr>
      <vt:lpstr>Bebas Neue Regular</vt:lpstr>
      <vt:lpstr>Yanonne Kaffeesatz Regular</vt:lpstr>
      <vt:lpstr>Bahnschrift SemiBold</vt:lpstr>
      <vt:lpstr>Arial Black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 Лапшина</cp:lastModifiedBy>
  <cp:revision>457</cp:revision>
  <cp:lastPrinted>2022-05-13T06:29:04Z</cp:lastPrinted>
  <dcterms:created xsi:type="dcterms:W3CDTF">2020-04-18T10:10:20Z</dcterms:created>
  <dcterms:modified xsi:type="dcterms:W3CDTF">2022-05-13T08:07:10Z</dcterms:modified>
</cp:coreProperties>
</file>