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3" r:id="rId26"/>
    <p:sldId id="280" r:id="rId27"/>
    <p:sldId id="281" r:id="rId28"/>
    <p:sldId id="282" r:id="rId29"/>
  </p:sldIdLst>
  <p:sldSz cx="9144000" cy="5143500" type="screen16x9"/>
  <p:notesSz cx="9942513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81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450" y="0"/>
            <a:ext cx="430847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4BBCC-BE55-4A98-AD79-C7E78310237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6213" y="506413"/>
            <a:ext cx="4510087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775" y="3211513"/>
            <a:ext cx="7954963" cy="30432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1438"/>
            <a:ext cx="4308475" cy="338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450" y="6421438"/>
            <a:ext cx="4308475" cy="338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89F23-9B9F-4D65-BB9D-7D1B8B90F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958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9F23-9B9F-4D65-BB9D-7D1B8B90FC6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094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91639" y="44703"/>
            <a:ext cx="5727192" cy="5016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4630" y="134188"/>
            <a:ext cx="8714739" cy="8489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0200" y="1594231"/>
            <a:ext cx="8156575" cy="3434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36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0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1.png"/><Relationship Id="rId10" Type="http://schemas.openxmlformats.org/officeDocument/2006/relationships/image" Target="../media/image69.png"/><Relationship Id="rId4" Type="http://schemas.openxmlformats.org/officeDocument/2006/relationships/image" Target="../media/image30.png"/><Relationship Id="rId9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7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30.png"/><Relationship Id="rId7" Type="http://schemas.openxmlformats.org/officeDocument/2006/relationships/image" Target="../media/image8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30.png"/><Relationship Id="rId7" Type="http://schemas.openxmlformats.org/officeDocument/2006/relationships/image" Target="../media/image8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83.jpeg"/><Relationship Id="rId4" Type="http://schemas.openxmlformats.org/officeDocument/2006/relationships/image" Target="../media/image77.png"/><Relationship Id="rId9" Type="http://schemas.openxmlformats.org/officeDocument/2006/relationships/image" Target="../media/image8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g"/><Relationship Id="rId13" Type="http://schemas.openxmlformats.org/officeDocument/2006/relationships/image" Target="../media/image94.png"/><Relationship Id="rId3" Type="http://schemas.openxmlformats.org/officeDocument/2006/relationships/image" Target="../media/image30.png"/><Relationship Id="rId7" Type="http://schemas.openxmlformats.org/officeDocument/2006/relationships/image" Target="../media/image88.jpg"/><Relationship Id="rId12" Type="http://schemas.openxmlformats.org/officeDocument/2006/relationships/image" Target="../media/image9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jpg"/><Relationship Id="rId11" Type="http://schemas.openxmlformats.org/officeDocument/2006/relationships/image" Target="../media/image92.png"/><Relationship Id="rId5" Type="http://schemas.openxmlformats.org/officeDocument/2006/relationships/image" Target="../media/image86.jp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85.jpg"/><Relationship Id="rId9" Type="http://schemas.openxmlformats.org/officeDocument/2006/relationships/image" Target="../media/image90.jpg"/><Relationship Id="rId14" Type="http://schemas.openxmlformats.org/officeDocument/2006/relationships/image" Target="../media/image9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splo.ru/" TargetMode="External"/><Relationship Id="rId3" Type="http://schemas.openxmlformats.org/officeDocument/2006/relationships/image" Target="../media/image30.png"/><Relationship Id="rId7" Type="http://schemas.openxmlformats.org/officeDocument/2006/relationships/hyperlink" Target="https://kkglo.lenobl.ru/" TargetMode="External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irovsk-reg.ru/komfin" TargetMode="External"/><Relationship Id="rId5" Type="http://schemas.openxmlformats.org/officeDocument/2006/relationships/hyperlink" Target="https://kirovsk-reg.ru/" TargetMode="External"/><Relationship Id="rId4" Type="http://schemas.openxmlformats.org/officeDocument/2006/relationships/image" Target="../media/image98.png"/><Relationship Id="rId9" Type="http://schemas.openxmlformats.org/officeDocument/2006/relationships/hyperlink" Target="mailto:komfin@kirovsk-reg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6999"/>
            <a:ext cx="9144000" cy="5016500"/>
            <a:chOff x="0" y="126999"/>
            <a:chExt cx="9144000" cy="501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1639" y="126999"/>
              <a:ext cx="5727192" cy="5016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016251"/>
              <a:ext cx="9144000" cy="1130935"/>
            </a:xfrm>
            <a:custGeom>
              <a:avLst/>
              <a:gdLst/>
              <a:ahLst/>
              <a:cxnLst/>
              <a:rect l="l" t="t" r="r" b="b"/>
              <a:pathLst>
                <a:path w="9144000" h="1130935">
                  <a:moveTo>
                    <a:pt x="9144000" y="0"/>
                  </a:moveTo>
                  <a:lnTo>
                    <a:pt x="0" y="0"/>
                  </a:lnTo>
                  <a:lnTo>
                    <a:pt x="0" y="1130808"/>
                  </a:lnTo>
                  <a:lnTo>
                    <a:pt x="9144000" y="11308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490977" y="2044700"/>
            <a:ext cx="48882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ОБ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ОТЧЁТЕ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ОБ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ИСПОЛНЕНИИ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БЮДЖЕТА 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60" dirty="0">
                <a:latin typeface="Microsoft Sans Serif"/>
                <a:cs typeface="Microsoft Sans Serif"/>
              </a:rPr>
              <a:t>КИРОВСКОГО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МУНИЦИПАЛЬНОГО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РАЙОНА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ЛЕНИНГРАДСКОЙ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ОБЛАСТИ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30" dirty="0">
                <a:latin typeface="Microsoft Sans Serif"/>
                <a:cs typeface="Microsoft Sans Serif"/>
              </a:rPr>
              <a:t>ЗА</a:t>
            </a:r>
            <a:r>
              <a:rPr sz="1800" spc="-10" dirty="0">
                <a:latin typeface="Microsoft Sans Serif"/>
                <a:cs typeface="Microsoft Sans Serif"/>
              </a:rPr>
              <a:t> 2022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20" dirty="0">
                <a:latin typeface="Microsoft Sans Serif"/>
                <a:cs typeface="Microsoft Sans Serif"/>
              </a:rPr>
              <a:t>ГОД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7512" y="1491996"/>
            <a:ext cx="2048256" cy="18928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3927" y="4128319"/>
            <a:ext cx="508340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Бюджет для граждан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36380" cy="5061585"/>
            <a:chOff x="0" y="0"/>
            <a:chExt cx="9136380" cy="506158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36380" cy="1149350"/>
            </a:xfrm>
            <a:custGeom>
              <a:avLst/>
              <a:gdLst/>
              <a:ahLst/>
              <a:cxnLst/>
              <a:rect l="l" t="t" r="r" b="b"/>
              <a:pathLst>
                <a:path w="9136380" h="1149350">
                  <a:moveTo>
                    <a:pt x="0" y="1149096"/>
                  </a:moveTo>
                  <a:lnTo>
                    <a:pt x="9136380" y="1149096"/>
                  </a:lnTo>
                  <a:lnTo>
                    <a:pt x="9136380" y="0"/>
                  </a:lnTo>
                  <a:lnTo>
                    <a:pt x="0" y="0"/>
                  </a:lnTo>
                  <a:lnTo>
                    <a:pt x="0" y="1149096"/>
                  </a:lnTo>
                  <a:close/>
                </a:path>
              </a:pathLst>
            </a:custGeom>
            <a:solidFill>
              <a:srgbClr val="FFFFFF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691640" cy="13517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50480" y="1523"/>
              <a:ext cx="1475740" cy="1148080"/>
            </a:xfrm>
            <a:custGeom>
              <a:avLst/>
              <a:gdLst/>
              <a:ahLst/>
              <a:cxnLst/>
              <a:rect l="l" t="t" r="r" b="b"/>
              <a:pathLst>
                <a:path w="1475740" h="1148080">
                  <a:moveTo>
                    <a:pt x="901446" y="0"/>
                  </a:moveTo>
                  <a:lnTo>
                    <a:pt x="0" y="0"/>
                  </a:lnTo>
                  <a:lnTo>
                    <a:pt x="573786" y="573786"/>
                  </a:lnTo>
                  <a:lnTo>
                    <a:pt x="0" y="1147572"/>
                  </a:lnTo>
                  <a:lnTo>
                    <a:pt x="901446" y="1147572"/>
                  </a:lnTo>
                  <a:lnTo>
                    <a:pt x="1475231" y="573786"/>
                  </a:lnTo>
                  <a:lnTo>
                    <a:pt x="901446" y="0"/>
                  </a:lnTo>
                  <a:close/>
                </a:path>
              </a:pathLst>
            </a:custGeom>
            <a:solidFill>
              <a:srgbClr val="CDE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360677" y="296417"/>
            <a:ext cx="63728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Microsoft Sans Serif"/>
                <a:cs typeface="Microsoft Sans Serif"/>
              </a:rPr>
              <a:t>СТРУКТУРА</a:t>
            </a:r>
            <a:r>
              <a:rPr sz="1800" spc="-20" dirty="0">
                <a:latin typeface="Microsoft Sans Serif"/>
                <a:cs typeface="Microsoft Sans Serif"/>
              </a:rPr>
              <a:t> ПОСТУПЛЕНИЙ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НЕНАЛОГОВЫХ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80" dirty="0">
                <a:latin typeface="Microsoft Sans Serif"/>
                <a:cs typeface="Microsoft Sans Serif"/>
              </a:rPr>
              <a:t>ДОХОДОВ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БЮДЖЕТ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60" dirty="0">
                <a:latin typeface="Microsoft Sans Serif"/>
                <a:cs typeface="Microsoft Sans Serif"/>
              </a:rPr>
              <a:t>КИРОВСКОГО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МУНИЦИПАЛЬНОГО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РАЙОНА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ЛО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77378" y="190627"/>
            <a:ext cx="7874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latin typeface="Arial MT"/>
                <a:cs typeface="Arial MT"/>
              </a:rPr>
              <a:t>10</a:t>
            </a:r>
            <a:endParaRPr sz="5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01927" y="4044492"/>
            <a:ext cx="24930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5180" marR="5080" indent="-793115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ПРОЧИЕ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НЕНАЛОГОВЫЕ </a:t>
            </a:r>
            <a:r>
              <a:rPr sz="1600" spc="-4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90" dirty="0"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493" y="1425321"/>
            <a:ext cx="3148965" cy="51296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925194" marR="5080" indent="-913130">
              <a:lnSpc>
                <a:spcPts val="1870"/>
              </a:lnSpc>
              <a:spcBef>
                <a:spcPts val="200"/>
              </a:spcBef>
            </a:pPr>
            <a:r>
              <a:rPr sz="1600" spc="-85" dirty="0"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  <a:r>
              <a:rPr sz="16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sz="16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ИСПОЛЬЗОВАНИЯ </a:t>
            </a:r>
            <a:r>
              <a:rPr sz="1600" spc="-4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ИМУЩЕСТВА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38619" y="4526326"/>
            <a:ext cx="824230" cy="58864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spc="-30" dirty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r>
              <a:rPr sz="1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35" dirty="0">
                <a:latin typeface="Arial" panose="020B0604020202020204" pitchFamily="34" charset="0"/>
                <a:cs typeface="Arial" panose="020B0604020202020204" pitchFamily="34" charset="0"/>
              </a:rPr>
              <a:t>215,6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400" dirty="0">
                <a:latin typeface="Wingdings"/>
                <a:cs typeface="Wingdings"/>
              </a:rPr>
              <a:t>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113,5%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4904" y="2023644"/>
            <a:ext cx="911860" cy="55816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  <a:r>
              <a:rPr sz="18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721,1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32384" algn="ctr">
              <a:lnSpc>
                <a:spcPct val="100000"/>
              </a:lnSpc>
              <a:spcBef>
                <a:spcPts val="155"/>
              </a:spcBef>
            </a:pPr>
            <a:r>
              <a:rPr sz="1400" spc="5" dirty="0">
                <a:latin typeface="Wingdings"/>
                <a:cs typeface="Wingdings"/>
              </a:rPr>
              <a:t>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0,9%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969135" y="4567834"/>
            <a:ext cx="1078865" cy="481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35"/>
              </a:lnSpc>
              <a:spcBef>
                <a:spcPts val="100"/>
              </a:spcBef>
            </a:pP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sz="18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744,0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">
              <a:lnSpc>
                <a:spcPts val="1555"/>
              </a:lnSpc>
            </a:pPr>
            <a:r>
              <a:rPr sz="1400" dirty="0">
                <a:latin typeface="Wingdings"/>
                <a:cs typeface="Wingdings"/>
              </a:rPr>
              <a:t>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416,5</a:t>
            </a:r>
            <a:r>
              <a:rPr sz="1400" dirty="0">
                <a:latin typeface="Microsoft Sans Serif"/>
                <a:cs typeface="Microsoft Sans Serif"/>
              </a:rPr>
              <a:t>%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909309" y="3813759"/>
            <a:ext cx="251333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85" dirty="0"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  <a:r>
              <a:rPr sz="16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ПЛАТНЫХ </a:t>
            </a:r>
            <a:r>
              <a:rPr sz="16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УСЛУГ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КОМПЕНСАЦИЯ </a:t>
            </a:r>
            <a:r>
              <a:rPr sz="1600" spc="-4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70" dirty="0">
                <a:latin typeface="Arial" panose="020B0604020202020204" pitchFamily="34" charset="0"/>
                <a:cs typeface="Arial" panose="020B0604020202020204" pitchFamily="34" charset="0"/>
              </a:rPr>
              <a:t>ЗАТРАТ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26630" y="2832354"/>
            <a:ext cx="7391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Wingdings"/>
                <a:cs typeface="Wingdings"/>
              </a:rPr>
              <a:t>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34,7</a:t>
            </a:r>
            <a:r>
              <a:rPr sz="1400" dirty="0">
                <a:latin typeface="Microsoft Sans Serif"/>
                <a:cs typeface="Microsoft Sans Serif"/>
              </a:rPr>
              <a:t>%</a:t>
            </a: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60819" y="1426463"/>
            <a:ext cx="1997963" cy="359663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314059" y="1072811"/>
            <a:ext cx="2805430" cy="176720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446530">
              <a:lnSpc>
                <a:spcPct val="100000"/>
              </a:lnSpc>
              <a:spcBef>
                <a:spcPts val="765"/>
              </a:spcBef>
            </a:pPr>
            <a:r>
              <a:rPr sz="1400" dirty="0">
                <a:latin typeface="Microsoft Sans Serif"/>
                <a:cs typeface="Microsoft Sans Serif"/>
              </a:rPr>
              <a:t>тыс.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руб</a:t>
            </a:r>
            <a:endParaRPr sz="1400" dirty="0">
              <a:latin typeface="Microsoft Sans Serif"/>
              <a:cs typeface="Microsoft Sans Serif"/>
            </a:endParaRPr>
          </a:p>
          <a:p>
            <a:pPr marL="458470">
              <a:lnSpc>
                <a:spcPct val="100000"/>
              </a:lnSpc>
              <a:spcBef>
                <a:spcPts val="675"/>
              </a:spcBef>
            </a:pPr>
            <a:r>
              <a:rPr sz="1400" b="1" dirty="0">
                <a:latin typeface="Arial" panose="020B0604020202020204" pitchFamily="34" charset="0"/>
                <a:cs typeface="Arial" panose="020B0604020202020204" pitchFamily="34" charset="0"/>
              </a:rPr>
              <a:t>↑↓</a:t>
            </a:r>
            <a:r>
              <a:rPr sz="140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4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latin typeface="Arial" panose="020B0604020202020204" pitchFamily="34" charset="0"/>
                <a:cs typeface="Arial" panose="020B0604020202020204" pitchFamily="34" charset="0"/>
              </a:rPr>
              <a:t>прирост</a:t>
            </a:r>
            <a:r>
              <a:rPr sz="140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14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844"/>
              </a:spcBef>
            </a:pP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ПРОДАЖА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МАТЕРИАЛЬНЫХ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НЕМАТЕРИАЛЬНЫХ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АКТИВОВ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508,6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921764" y="2580132"/>
            <a:ext cx="6322695" cy="2016760"/>
          </a:xfrm>
          <a:custGeom>
            <a:avLst/>
            <a:gdLst/>
            <a:ahLst/>
            <a:cxnLst/>
            <a:rect l="l" t="t" r="r" b="b"/>
            <a:pathLst>
              <a:path w="6322695" h="2016760">
                <a:moveTo>
                  <a:pt x="0" y="2016252"/>
                </a:moveTo>
                <a:lnTo>
                  <a:pt x="1053592" y="2016252"/>
                </a:lnTo>
              </a:path>
              <a:path w="6322695" h="2016760">
                <a:moveTo>
                  <a:pt x="4681728" y="2016252"/>
                </a:moveTo>
                <a:lnTo>
                  <a:pt x="5735320" y="2016252"/>
                </a:lnTo>
              </a:path>
              <a:path w="6322695" h="2016760">
                <a:moveTo>
                  <a:pt x="5324856" y="0"/>
                </a:moveTo>
                <a:lnTo>
                  <a:pt x="632269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1120139" y="1362455"/>
            <a:ext cx="5705475" cy="2980690"/>
            <a:chOff x="1120139" y="1362455"/>
            <a:chExt cx="5705475" cy="2980690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8923" y="1362455"/>
              <a:ext cx="4766310" cy="298018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99816" y="1990343"/>
              <a:ext cx="2554223" cy="129235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120139" y="1964436"/>
              <a:ext cx="1054100" cy="0"/>
            </a:xfrm>
            <a:custGeom>
              <a:avLst/>
              <a:gdLst/>
              <a:ahLst/>
              <a:cxnLst/>
              <a:rect l="l" t="t" r="r" b="b"/>
              <a:pathLst>
                <a:path w="1054100">
                  <a:moveTo>
                    <a:pt x="0" y="0"/>
                  </a:moveTo>
                  <a:lnTo>
                    <a:pt x="105359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36380" cy="5143500"/>
            <a:chOff x="0" y="0"/>
            <a:chExt cx="913638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33855"/>
              <a:ext cx="2820924" cy="400964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9260" y="6603"/>
              <a:ext cx="5727192" cy="50165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9136380" cy="1149350"/>
            </a:xfrm>
            <a:custGeom>
              <a:avLst/>
              <a:gdLst/>
              <a:ahLst/>
              <a:cxnLst/>
              <a:rect l="l" t="t" r="r" b="b"/>
              <a:pathLst>
                <a:path w="9136380" h="1149350">
                  <a:moveTo>
                    <a:pt x="0" y="1149096"/>
                  </a:moveTo>
                  <a:lnTo>
                    <a:pt x="9136380" y="1149096"/>
                  </a:lnTo>
                  <a:lnTo>
                    <a:pt x="9136380" y="0"/>
                  </a:lnTo>
                  <a:lnTo>
                    <a:pt x="0" y="0"/>
                  </a:lnTo>
                  <a:lnTo>
                    <a:pt x="0" y="1149096"/>
                  </a:lnTo>
                  <a:close/>
                </a:path>
              </a:pathLst>
            </a:custGeom>
            <a:solidFill>
              <a:srgbClr val="FFFFFF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691640" cy="135178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50480" y="1523"/>
              <a:ext cx="1475740" cy="1148080"/>
            </a:xfrm>
            <a:custGeom>
              <a:avLst/>
              <a:gdLst/>
              <a:ahLst/>
              <a:cxnLst/>
              <a:rect l="l" t="t" r="r" b="b"/>
              <a:pathLst>
                <a:path w="1475740" h="1148080">
                  <a:moveTo>
                    <a:pt x="901446" y="0"/>
                  </a:moveTo>
                  <a:lnTo>
                    <a:pt x="0" y="0"/>
                  </a:lnTo>
                  <a:lnTo>
                    <a:pt x="573786" y="573786"/>
                  </a:lnTo>
                  <a:lnTo>
                    <a:pt x="0" y="1147572"/>
                  </a:lnTo>
                  <a:lnTo>
                    <a:pt x="901446" y="1147572"/>
                  </a:lnTo>
                  <a:lnTo>
                    <a:pt x="1475231" y="573786"/>
                  </a:lnTo>
                  <a:lnTo>
                    <a:pt x="901446" y="0"/>
                  </a:lnTo>
                  <a:close/>
                </a:path>
              </a:pathLst>
            </a:custGeom>
            <a:solidFill>
              <a:srgbClr val="CDE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39341" y="152780"/>
            <a:ext cx="58807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Microsoft Sans Serif"/>
                <a:cs typeface="Microsoft Sans Serif"/>
              </a:rPr>
              <a:t>ДИНАМИКА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ПОСТУПЛЕНИЙНАЛОГОВЫХ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И 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НЕНАЛОГОВЫХ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80" dirty="0">
                <a:latin typeface="Microsoft Sans Serif"/>
                <a:cs typeface="Microsoft Sans Serif"/>
              </a:rPr>
              <a:t>ДОХОДОВ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БЮДЖЕТ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60" dirty="0">
                <a:latin typeface="Microsoft Sans Serif"/>
                <a:cs typeface="Microsoft Sans Serif"/>
              </a:rPr>
              <a:t>КИРОВСКОГО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МУНИЦИПАЛЬНОГО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РАЙОНА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ЛО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79105" y="190627"/>
            <a:ext cx="7251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405" dirty="0">
                <a:latin typeface="Microsoft Sans Serif"/>
                <a:cs typeface="Microsoft Sans Serif"/>
              </a:rPr>
              <a:t>11</a:t>
            </a:r>
            <a:endParaRPr sz="5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48396" y="1157096"/>
            <a:ext cx="7594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icrosoft Sans Serif"/>
                <a:cs typeface="Microsoft Sans Serif"/>
              </a:rPr>
              <a:t>тыс.</a:t>
            </a:r>
            <a:r>
              <a:rPr sz="1400" spc="-8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руб.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774314" y="1346961"/>
            <a:ext cx="3594735" cy="3395979"/>
            <a:chOff x="2774314" y="1346961"/>
            <a:chExt cx="3594735" cy="3395979"/>
          </a:xfrm>
        </p:grpSpPr>
        <p:sp>
          <p:nvSpPr>
            <p:cNvPr id="12" name="object 12"/>
            <p:cNvSpPr/>
            <p:nvPr/>
          </p:nvSpPr>
          <p:spPr>
            <a:xfrm>
              <a:off x="2852165" y="3393185"/>
              <a:ext cx="3497579" cy="205740"/>
            </a:xfrm>
            <a:custGeom>
              <a:avLst/>
              <a:gdLst/>
              <a:ahLst/>
              <a:cxnLst/>
              <a:rect l="l" t="t" r="r" b="b"/>
              <a:pathLst>
                <a:path w="3497579" h="205739">
                  <a:moveTo>
                    <a:pt x="0" y="205739"/>
                  </a:moveTo>
                  <a:lnTo>
                    <a:pt x="1794509" y="125729"/>
                  </a:lnTo>
                  <a:lnTo>
                    <a:pt x="3497579" y="0"/>
                  </a:lnTo>
                </a:path>
              </a:pathLst>
            </a:custGeom>
            <a:ln w="38100">
              <a:solidFill>
                <a:srgbClr val="E3D3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56737" y="2786633"/>
              <a:ext cx="3464560" cy="81280"/>
            </a:xfrm>
            <a:custGeom>
              <a:avLst/>
              <a:gdLst/>
              <a:ahLst/>
              <a:cxnLst/>
              <a:rect l="l" t="t" r="r" b="b"/>
              <a:pathLst>
                <a:path w="3464560" h="81280">
                  <a:moveTo>
                    <a:pt x="0" y="80772"/>
                  </a:moveTo>
                  <a:lnTo>
                    <a:pt x="1772031" y="0"/>
                  </a:lnTo>
                  <a:lnTo>
                    <a:pt x="3464052" y="0"/>
                  </a:lnTo>
                </a:path>
              </a:pathLst>
            </a:custGeom>
            <a:ln w="38099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41497" y="1357121"/>
              <a:ext cx="3455670" cy="3375660"/>
            </a:xfrm>
            <a:custGeom>
              <a:avLst/>
              <a:gdLst/>
              <a:ahLst/>
              <a:cxnLst/>
              <a:rect l="l" t="t" r="r" b="b"/>
              <a:pathLst>
                <a:path w="3455670" h="3375660">
                  <a:moveTo>
                    <a:pt x="1733550" y="3375659"/>
                  </a:moveTo>
                  <a:lnTo>
                    <a:pt x="1722119" y="0"/>
                  </a:lnTo>
                </a:path>
                <a:path w="3455670" h="3375660">
                  <a:moveTo>
                    <a:pt x="11429" y="3375659"/>
                  </a:moveTo>
                  <a:lnTo>
                    <a:pt x="0" y="0"/>
                  </a:lnTo>
                </a:path>
                <a:path w="3455670" h="3375660">
                  <a:moveTo>
                    <a:pt x="3455669" y="3375659"/>
                  </a:moveTo>
                  <a:lnTo>
                    <a:pt x="3444240" y="0"/>
                  </a:lnTo>
                </a:path>
              </a:pathLst>
            </a:custGeom>
            <a:ln w="19812">
              <a:solidFill>
                <a:srgbClr val="A6A6A6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93364" y="1999614"/>
              <a:ext cx="3537585" cy="123825"/>
            </a:xfrm>
            <a:custGeom>
              <a:avLst/>
              <a:gdLst/>
              <a:ahLst/>
              <a:cxnLst/>
              <a:rect l="l" t="t" r="r" b="b"/>
              <a:pathLst>
                <a:path w="3537585" h="123825">
                  <a:moveTo>
                    <a:pt x="3537458" y="123698"/>
                  </a:moveTo>
                  <a:lnTo>
                    <a:pt x="1803654" y="0"/>
                  </a:lnTo>
                  <a:lnTo>
                    <a:pt x="0" y="117983"/>
                  </a:lnTo>
                </a:path>
              </a:pathLst>
            </a:custGeom>
            <a:ln w="38100">
              <a:solidFill>
                <a:srgbClr val="D5BC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160777" y="1285748"/>
            <a:ext cx="58547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85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600" spc="-125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1600" spc="-200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sz="1600" spc="-85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05306" y="2211704"/>
            <a:ext cx="14757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latin typeface="Microsoft Sans Serif"/>
                <a:cs typeface="Microsoft Sans Serif"/>
              </a:rPr>
              <a:t>С</a:t>
            </a:r>
            <a:r>
              <a:rPr sz="1600" spc="-15" dirty="0">
                <a:latin typeface="Microsoft Sans Serif"/>
                <a:cs typeface="Microsoft Sans Serif"/>
              </a:rPr>
              <a:t>О</a:t>
            </a:r>
            <a:r>
              <a:rPr sz="1600" spc="-50" dirty="0">
                <a:latin typeface="Microsoft Sans Serif"/>
                <a:cs typeface="Microsoft Sans Serif"/>
              </a:rPr>
              <a:t>В</a:t>
            </a:r>
            <a:r>
              <a:rPr sz="1600" spc="-15" dirty="0">
                <a:latin typeface="Microsoft Sans Serif"/>
                <a:cs typeface="Microsoft Sans Serif"/>
              </a:rPr>
              <a:t>О</a:t>
            </a:r>
            <a:r>
              <a:rPr sz="1600" spc="-140" dirty="0">
                <a:latin typeface="Microsoft Sans Serif"/>
                <a:cs typeface="Microsoft Sans Serif"/>
              </a:rPr>
              <a:t>К</a:t>
            </a:r>
            <a:r>
              <a:rPr sz="1600" spc="-25" dirty="0">
                <a:latin typeface="Microsoft Sans Serif"/>
                <a:cs typeface="Microsoft Sans Serif"/>
              </a:rPr>
              <a:t>У</a:t>
            </a:r>
            <a:r>
              <a:rPr sz="1600" spc="-5" dirty="0">
                <a:latin typeface="Microsoft Sans Serif"/>
                <a:cs typeface="Microsoft Sans Serif"/>
              </a:rPr>
              <a:t>ПН</a:t>
            </a:r>
            <a:r>
              <a:rPr sz="1600" dirty="0">
                <a:latin typeface="Microsoft Sans Serif"/>
                <a:cs typeface="Microsoft Sans Serif"/>
              </a:rPr>
              <a:t>Ы</a:t>
            </a:r>
            <a:r>
              <a:rPr sz="1600" spc="-10" dirty="0">
                <a:latin typeface="Microsoft Sans Serif"/>
                <a:cs typeface="Microsoft Sans Serif"/>
              </a:rPr>
              <a:t>Й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58823" y="2754579"/>
            <a:ext cx="8763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70" dirty="0">
                <a:latin typeface="Microsoft Sans Serif"/>
                <a:cs typeface="Microsoft Sans Serif"/>
              </a:rPr>
              <a:t>А</a:t>
            </a:r>
            <a:r>
              <a:rPr sz="1600" spc="-80" dirty="0">
                <a:latin typeface="Microsoft Sans Serif"/>
                <a:cs typeface="Microsoft Sans Serif"/>
              </a:rPr>
              <a:t>К</a:t>
            </a:r>
            <a:r>
              <a:rPr sz="1600" spc="-25" dirty="0">
                <a:latin typeface="Microsoft Sans Serif"/>
                <a:cs typeface="Microsoft Sans Serif"/>
              </a:rPr>
              <a:t>Ц</a:t>
            </a:r>
            <a:r>
              <a:rPr sz="1600" spc="-20" dirty="0">
                <a:latin typeface="Microsoft Sans Serif"/>
                <a:cs typeface="Microsoft Sans Serif"/>
              </a:rPr>
              <a:t>ИЗЫ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36980" y="3498341"/>
            <a:ext cx="14770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Microsoft Sans Serif"/>
                <a:cs typeface="Microsoft Sans Serif"/>
              </a:rPr>
              <a:t>ГОСПОШЛИНА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67790" y="4199635"/>
            <a:ext cx="15900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Microsoft Sans Serif"/>
                <a:cs typeface="Microsoft Sans Serif"/>
              </a:rPr>
              <a:t>НЕНАЛОГОВЫЕ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29916" y="4686096"/>
            <a:ext cx="4216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Microsoft Sans Serif"/>
                <a:cs typeface="Microsoft Sans Serif"/>
              </a:rPr>
              <a:t>2020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63592" y="4686096"/>
            <a:ext cx="4216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Microsoft Sans Serif"/>
                <a:cs typeface="Microsoft Sans Serif"/>
              </a:rPr>
              <a:t>2021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09208" y="4660798"/>
            <a:ext cx="4216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Microsoft Sans Serif"/>
                <a:cs typeface="Microsoft Sans Serif"/>
              </a:rPr>
              <a:t>2022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42210" y="1163573"/>
            <a:ext cx="703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622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235,8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00271" y="1219580"/>
            <a:ext cx="703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430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464,7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62650" y="1134313"/>
            <a:ext cx="7042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425</a:t>
            </a:r>
            <a:r>
              <a:rPr sz="1200" b="1" spc="-8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704,3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05077" y="1841372"/>
            <a:ext cx="1750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400" spc="-37" baseline="-34722" dirty="0">
                <a:latin typeface="Microsoft Sans Serif"/>
                <a:cs typeface="Microsoft Sans Serif"/>
              </a:rPr>
              <a:t>НАЛОГ</a:t>
            </a:r>
            <a:r>
              <a:rPr sz="2400" spc="-7" baseline="-34722" dirty="0">
                <a:latin typeface="Microsoft Sans Serif"/>
                <a:cs typeface="Microsoft Sans Serif"/>
              </a:rPr>
              <a:t> </a:t>
            </a:r>
            <a:r>
              <a:rPr sz="2400" spc="-75" baseline="-34722" dirty="0">
                <a:latin typeface="Microsoft Sans Serif"/>
                <a:cs typeface="Microsoft Sans Serif"/>
              </a:rPr>
              <a:t>НА</a:t>
            </a:r>
            <a:r>
              <a:rPr sz="12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263</a:t>
            </a:r>
            <a:r>
              <a:rPr sz="12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059,3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05478" y="1711578"/>
            <a:ext cx="703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374</a:t>
            </a:r>
            <a:r>
              <a:rPr sz="12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858,3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53125" y="1822830"/>
            <a:ext cx="703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503</a:t>
            </a:r>
            <a:r>
              <a:rPr sz="12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141,0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52041" y="2455544"/>
            <a:ext cx="1219200" cy="356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545"/>
              </a:lnSpc>
              <a:spcBef>
                <a:spcPts val="95"/>
              </a:spcBef>
            </a:pPr>
            <a:r>
              <a:rPr sz="1600" spc="-105" dirty="0">
                <a:latin typeface="Microsoft Sans Serif"/>
                <a:cs typeface="Microsoft Sans Serif"/>
              </a:rPr>
              <a:t>ДОХОД</a:t>
            </a:r>
            <a:endParaRPr sz="1600">
              <a:latin typeface="Microsoft Sans Serif"/>
              <a:cs typeface="Microsoft Sans Serif"/>
            </a:endParaRPr>
          </a:p>
          <a:p>
            <a:pPr marL="759460">
              <a:lnSpc>
                <a:spcPts val="1065"/>
              </a:lnSpc>
            </a:pPr>
            <a:r>
              <a:rPr sz="1200" b="1" spc="-270" dirty="0">
                <a:latin typeface="Arial"/>
                <a:cs typeface="Arial"/>
              </a:rPr>
              <a:t>1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8</a:t>
            </a:r>
            <a:r>
              <a:rPr sz="1200" b="1" spc="-60" dirty="0">
                <a:latin typeface="Arial"/>
                <a:cs typeface="Arial"/>
              </a:rPr>
              <a:t>27,</a:t>
            </a:r>
            <a:r>
              <a:rPr sz="1200" b="1" spc="-50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83202" y="2542794"/>
            <a:ext cx="534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icrosoft Sans Serif"/>
                <a:cs typeface="Microsoft Sans Serif"/>
              </a:rPr>
              <a:t>2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297,3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056503" y="2529077"/>
            <a:ext cx="534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icrosoft Sans Serif"/>
                <a:cs typeface="Microsoft Sans Serif"/>
              </a:rPr>
              <a:t>2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782,9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541270" y="3344036"/>
            <a:ext cx="619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14</a:t>
            </a:r>
            <a:r>
              <a:rPr sz="12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838,9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266691" y="3275457"/>
            <a:ext cx="619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15</a:t>
            </a:r>
            <a:r>
              <a:rPr sz="12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923,8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963158" y="3151377"/>
            <a:ext cx="619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17</a:t>
            </a:r>
            <a:r>
              <a:rPr sz="12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538,4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37205" y="4076496"/>
            <a:ext cx="643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35" dirty="0">
                <a:latin typeface="Arial"/>
                <a:cs typeface="Arial"/>
              </a:rPr>
              <a:t>1</a:t>
            </a:r>
            <a:r>
              <a:rPr sz="1200" b="1" spc="-145" dirty="0">
                <a:latin typeface="Arial"/>
                <a:cs typeface="Arial"/>
              </a:rPr>
              <a:t>8</a:t>
            </a:r>
            <a:r>
              <a:rPr sz="1200" b="1" spc="15" dirty="0">
                <a:latin typeface="Arial"/>
                <a:cs typeface="Arial"/>
              </a:rPr>
              <a:t>4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60" dirty="0">
                <a:latin typeface="Arial"/>
                <a:cs typeface="Arial"/>
              </a:rPr>
              <a:t>96</a:t>
            </a:r>
            <a:r>
              <a:rPr sz="1200" b="1" spc="-25" dirty="0">
                <a:latin typeface="Arial"/>
                <a:cs typeface="Arial"/>
              </a:rPr>
              <a:t>5</a:t>
            </a:r>
            <a:r>
              <a:rPr sz="1200" b="1" spc="-65" dirty="0">
                <a:latin typeface="Arial"/>
                <a:cs typeface="Arial"/>
              </a:rPr>
              <a:t>,</a:t>
            </a:r>
            <a:r>
              <a:rPr sz="1200" b="1" spc="-35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242308" y="4030471"/>
            <a:ext cx="703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icrosoft Sans Serif"/>
                <a:cs typeface="Microsoft Sans Serif"/>
              </a:rPr>
              <a:t>221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463,9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996685" y="3903065"/>
            <a:ext cx="703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icrosoft Sans Serif"/>
                <a:cs typeface="Microsoft Sans Serif"/>
              </a:rPr>
              <a:t>227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189,2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773679" y="1348739"/>
            <a:ext cx="3583304" cy="3004185"/>
            <a:chOff x="2773679" y="1348739"/>
            <a:chExt cx="3583304" cy="3004185"/>
          </a:xfrm>
        </p:grpSpPr>
        <p:sp>
          <p:nvSpPr>
            <p:cNvPr id="40" name="object 40"/>
            <p:cNvSpPr/>
            <p:nvPr/>
          </p:nvSpPr>
          <p:spPr>
            <a:xfrm>
              <a:off x="2858261" y="4156710"/>
              <a:ext cx="3451860" cy="147955"/>
            </a:xfrm>
            <a:custGeom>
              <a:avLst/>
              <a:gdLst/>
              <a:ahLst/>
              <a:cxnLst/>
              <a:rect l="l" t="t" r="r" b="b"/>
              <a:pathLst>
                <a:path w="3451860" h="147954">
                  <a:moveTo>
                    <a:pt x="0" y="147827"/>
                  </a:moveTo>
                  <a:lnTo>
                    <a:pt x="1714500" y="125082"/>
                  </a:lnTo>
                  <a:lnTo>
                    <a:pt x="3451860" y="0"/>
                  </a:lnTo>
                </a:path>
              </a:pathLst>
            </a:custGeom>
            <a:ln w="38100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81299" y="1356359"/>
              <a:ext cx="111252" cy="11125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03419" y="1399031"/>
              <a:ext cx="111251" cy="11125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34683" y="1348739"/>
              <a:ext cx="111251" cy="11125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93491" y="2072639"/>
              <a:ext cx="111252" cy="11125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27803" y="1918715"/>
              <a:ext cx="112775" cy="11125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45351" y="2039111"/>
              <a:ext cx="111251" cy="11125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73679" y="2807207"/>
              <a:ext cx="111252" cy="112776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07991" y="2737103"/>
              <a:ext cx="111251" cy="11277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31635" y="2735579"/>
              <a:ext cx="111251" cy="11125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96539" y="3550919"/>
              <a:ext cx="111252" cy="11125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07991" y="3459479"/>
              <a:ext cx="111251" cy="11277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30111" y="3343655"/>
              <a:ext cx="111251" cy="111252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93491" y="4241291"/>
              <a:ext cx="111252" cy="111251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12563" y="4226051"/>
              <a:ext cx="111251" cy="11125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40779" y="4094988"/>
              <a:ext cx="111251" cy="111252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2807969" y="1434845"/>
              <a:ext cx="3512820" cy="19050"/>
            </a:xfrm>
            <a:custGeom>
              <a:avLst/>
              <a:gdLst/>
              <a:ahLst/>
              <a:cxnLst/>
              <a:rect l="l" t="t" r="r" b="b"/>
              <a:pathLst>
                <a:path w="3512820" h="19050">
                  <a:moveTo>
                    <a:pt x="0" y="6095"/>
                  </a:moveTo>
                  <a:lnTo>
                    <a:pt x="1734312" y="19050"/>
                  </a:lnTo>
                </a:path>
                <a:path w="3512820" h="19050">
                  <a:moveTo>
                    <a:pt x="1728216" y="18161"/>
                  </a:moveTo>
                  <a:lnTo>
                    <a:pt x="3512312" y="0"/>
                  </a:lnTo>
                </a:path>
              </a:pathLst>
            </a:custGeom>
            <a:ln w="381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36380" cy="5061585"/>
            <a:chOff x="0" y="0"/>
            <a:chExt cx="9136380" cy="50615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1011" y="1325880"/>
              <a:ext cx="4766310" cy="298018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36380" cy="1149350"/>
            </a:xfrm>
            <a:custGeom>
              <a:avLst/>
              <a:gdLst/>
              <a:ahLst/>
              <a:cxnLst/>
              <a:rect l="l" t="t" r="r" b="b"/>
              <a:pathLst>
                <a:path w="9136380" h="1149350">
                  <a:moveTo>
                    <a:pt x="0" y="1149096"/>
                  </a:moveTo>
                  <a:lnTo>
                    <a:pt x="9136380" y="1149096"/>
                  </a:lnTo>
                  <a:lnTo>
                    <a:pt x="9136380" y="0"/>
                  </a:lnTo>
                  <a:lnTo>
                    <a:pt x="0" y="0"/>
                  </a:lnTo>
                  <a:lnTo>
                    <a:pt x="0" y="1149096"/>
                  </a:lnTo>
                  <a:close/>
                </a:path>
              </a:pathLst>
            </a:custGeom>
            <a:solidFill>
              <a:srgbClr val="FFFFFF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691640" cy="135178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50480" y="1523"/>
              <a:ext cx="1475740" cy="1148080"/>
            </a:xfrm>
            <a:custGeom>
              <a:avLst/>
              <a:gdLst/>
              <a:ahLst/>
              <a:cxnLst/>
              <a:rect l="l" t="t" r="r" b="b"/>
              <a:pathLst>
                <a:path w="1475740" h="1148080">
                  <a:moveTo>
                    <a:pt x="901446" y="0"/>
                  </a:moveTo>
                  <a:lnTo>
                    <a:pt x="0" y="0"/>
                  </a:lnTo>
                  <a:lnTo>
                    <a:pt x="573786" y="573786"/>
                  </a:lnTo>
                  <a:lnTo>
                    <a:pt x="0" y="1147572"/>
                  </a:lnTo>
                  <a:lnTo>
                    <a:pt x="901446" y="1147572"/>
                  </a:lnTo>
                  <a:lnTo>
                    <a:pt x="1475231" y="573786"/>
                  </a:lnTo>
                  <a:lnTo>
                    <a:pt x="901446" y="0"/>
                  </a:lnTo>
                  <a:close/>
                </a:path>
              </a:pathLst>
            </a:custGeom>
            <a:solidFill>
              <a:srgbClr val="CDE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60677" y="296417"/>
            <a:ext cx="63728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Microsoft Sans Serif"/>
                <a:cs typeface="Microsoft Sans Serif"/>
              </a:rPr>
              <a:t>СТРУКТУРА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БЕЗВОЗМЕЗДНЫХ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ПОСТУПЛЕНИЙ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 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БЮДЖЕТ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60" dirty="0">
                <a:latin typeface="Microsoft Sans Serif"/>
                <a:cs typeface="Microsoft Sans Serif"/>
              </a:rPr>
              <a:t>КИРОВСКОГО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МУНИЦИПАЛЬНОГО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РАЙОНА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ЛО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87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48396" y="1157096"/>
            <a:ext cx="7594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icrosoft Sans Serif"/>
                <a:cs typeface="Microsoft Sans Serif"/>
              </a:rPr>
              <a:t>тыс.</a:t>
            </a:r>
            <a:r>
              <a:rPr sz="1400" spc="-8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руб.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11000" y="3110057"/>
            <a:ext cx="51943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ИМТ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09361" y="4478528"/>
            <a:ext cx="1041400" cy="476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14"/>
              </a:lnSpc>
              <a:spcBef>
                <a:spcPts val="100"/>
              </a:spcBef>
            </a:pP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493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495,8</a:t>
            </a:r>
            <a:endParaRPr sz="1800" dirty="0">
              <a:latin typeface="Microsoft Sans Serif"/>
              <a:cs typeface="Microsoft Sans Serif"/>
            </a:endParaRPr>
          </a:p>
          <a:p>
            <a:pPr marL="21590" algn="ctr">
              <a:lnSpc>
                <a:spcPts val="1535"/>
              </a:lnSpc>
            </a:pPr>
            <a:r>
              <a:rPr sz="1400" dirty="0">
                <a:latin typeface="Wingdings"/>
                <a:cs typeface="Wingdings"/>
              </a:rPr>
              <a:t>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18,9</a:t>
            </a:r>
            <a:r>
              <a:rPr sz="1400" dirty="0">
                <a:latin typeface="Microsoft Sans Serif"/>
                <a:cs typeface="Microsoft Sans Serif"/>
              </a:rPr>
              <a:t>%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123694" y="4306011"/>
            <a:ext cx="927735" cy="469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70"/>
              </a:lnSpc>
              <a:spcBef>
                <a:spcPts val="95"/>
              </a:spcBef>
            </a:pPr>
            <a:r>
              <a:rPr sz="1600" spc="-5" dirty="0">
                <a:latin typeface="Microsoft Sans Serif"/>
                <a:cs typeface="Microsoft Sans Serif"/>
              </a:rPr>
              <a:t>244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166,7</a:t>
            </a:r>
            <a:endParaRPr sz="1600" dirty="0">
              <a:latin typeface="Microsoft Sans Serif"/>
              <a:cs typeface="Microsoft Sans Serif"/>
            </a:endParaRPr>
          </a:p>
          <a:p>
            <a:pPr marL="1270" algn="ctr">
              <a:lnSpc>
                <a:spcPts val="1630"/>
              </a:lnSpc>
            </a:pPr>
            <a:r>
              <a:rPr sz="1400" dirty="0">
                <a:latin typeface="Wingdings"/>
                <a:cs typeface="Wingdings"/>
              </a:rPr>
              <a:t>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0,7</a:t>
            </a:r>
            <a:r>
              <a:rPr sz="1400" dirty="0">
                <a:latin typeface="Microsoft Sans Serif"/>
                <a:cs typeface="Microsoft Sans Serif"/>
              </a:rPr>
              <a:t>%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80795" y="3990847"/>
            <a:ext cx="21145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7" baseline="41666" dirty="0">
                <a:latin typeface="Wingdings"/>
                <a:cs typeface="Wingdings"/>
              </a:rPr>
              <a:t></a:t>
            </a:r>
            <a:r>
              <a:rPr sz="2400" spc="37" baseline="41666" dirty="0">
                <a:latin typeface="Times New Roman"/>
                <a:cs typeface="Times New Roman"/>
              </a:rPr>
              <a:t> </a:t>
            </a:r>
            <a:r>
              <a:rPr sz="2400" spc="-165" baseline="41666" dirty="0">
                <a:latin typeface="Arial"/>
                <a:cs typeface="Arial"/>
              </a:rPr>
              <a:t>20,2%</a:t>
            </a:r>
            <a:r>
              <a:rPr sz="2400" spc="-262" baseline="41666" dirty="0">
                <a:latin typeface="Arial"/>
                <a:cs typeface="Arial"/>
              </a:rPr>
              <a:t> </a:t>
            </a:r>
            <a:r>
              <a:rPr sz="1800" spc="-7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1800" spc="-40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sz="1800" spc="-45" dirty="0">
                <a:latin typeface="Arial" panose="020B0604020202020204" pitchFamily="34" charset="0"/>
                <a:cs typeface="Arial" panose="020B0604020202020204" pitchFamily="34" charset="0"/>
              </a:rPr>
              <a:t>СИДИИ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61236" y="3609504"/>
            <a:ext cx="7397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75" dirty="0">
                <a:latin typeface="Arial"/>
                <a:cs typeface="Arial"/>
              </a:rPr>
              <a:t>18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2</a:t>
            </a:r>
            <a:r>
              <a:rPr sz="1600" spc="-65" dirty="0">
                <a:latin typeface="Arial"/>
                <a:cs typeface="Arial"/>
              </a:rPr>
              <a:t>3</a:t>
            </a:r>
            <a:r>
              <a:rPr sz="1600" spc="-45" dirty="0">
                <a:latin typeface="Arial"/>
                <a:cs typeface="Arial"/>
              </a:rPr>
              <a:t>4,9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26558" y="4122521"/>
            <a:ext cx="1143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0" dirty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sz="1800" spc="-4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АЦИИ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67485" y="1758137"/>
            <a:ext cx="1098550" cy="4800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910"/>
              </a:lnSpc>
              <a:spcBef>
                <a:spcPts val="95"/>
              </a:spcBef>
            </a:pPr>
            <a:r>
              <a:rPr sz="1600" spc="-5" dirty="0">
                <a:latin typeface="Microsoft Sans Serif"/>
                <a:cs typeface="Microsoft Sans Serif"/>
              </a:rPr>
              <a:t>2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012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715,1</a:t>
            </a:r>
            <a:endParaRPr sz="1600" dirty="0">
              <a:latin typeface="Microsoft Sans Serif"/>
              <a:cs typeface="Microsoft Sans Serif"/>
            </a:endParaRPr>
          </a:p>
          <a:p>
            <a:pPr marR="55244" algn="ctr">
              <a:lnSpc>
                <a:spcPts val="1670"/>
              </a:lnSpc>
            </a:pPr>
            <a:r>
              <a:rPr sz="1400" dirty="0">
                <a:latin typeface="Wingdings"/>
                <a:cs typeface="Wingdings"/>
              </a:rPr>
              <a:t>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7,1%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93749" y="1466468"/>
            <a:ext cx="12846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СУБВЕНЦИИ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099816" y="1568196"/>
            <a:ext cx="5400040" cy="1714500"/>
            <a:chOff x="3099816" y="1568196"/>
            <a:chExt cx="5400040" cy="1714500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9816" y="1990344"/>
              <a:ext cx="2554223" cy="129235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01383" y="1568196"/>
              <a:ext cx="1997964" cy="361187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6701408" y="1598498"/>
            <a:ext cx="1806448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↑↓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-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Arial" panose="020B0604020202020204" pitchFamily="34" charset="0"/>
                <a:cs typeface="Arial" panose="020B0604020202020204" pitchFamily="34" charset="0"/>
              </a:rPr>
              <a:t>прирост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к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2021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107947" y="1741932"/>
            <a:ext cx="7783830" cy="2727960"/>
            <a:chOff x="1107947" y="1741932"/>
            <a:chExt cx="7783830" cy="2727960"/>
          </a:xfrm>
        </p:grpSpPr>
        <p:sp>
          <p:nvSpPr>
            <p:cNvPr id="23" name="object 23"/>
            <p:cNvSpPr/>
            <p:nvPr/>
          </p:nvSpPr>
          <p:spPr>
            <a:xfrm>
              <a:off x="1107947" y="1748028"/>
              <a:ext cx="5200650" cy="2715895"/>
            </a:xfrm>
            <a:custGeom>
              <a:avLst/>
              <a:gdLst/>
              <a:ahLst/>
              <a:cxnLst/>
              <a:rect l="l" t="t" r="r" b="b"/>
              <a:pathLst>
                <a:path w="5200650" h="2715895">
                  <a:moveTo>
                    <a:pt x="4146804" y="2715768"/>
                  </a:moveTo>
                  <a:lnTo>
                    <a:pt x="5200396" y="2715768"/>
                  </a:lnTo>
                </a:path>
                <a:path w="5200650" h="2715895">
                  <a:moveTo>
                    <a:pt x="987552" y="2566416"/>
                  </a:moveTo>
                  <a:lnTo>
                    <a:pt x="2041144" y="2566416"/>
                  </a:lnTo>
                </a:path>
                <a:path w="5200650" h="2715895">
                  <a:moveTo>
                    <a:pt x="0" y="0"/>
                  </a:moveTo>
                  <a:lnTo>
                    <a:pt x="105359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72995" y="3515867"/>
              <a:ext cx="462280" cy="20320"/>
            </a:xfrm>
            <a:custGeom>
              <a:avLst/>
              <a:gdLst/>
              <a:ahLst/>
              <a:cxnLst/>
              <a:rect l="l" t="t" r="r" b="b"/>
              <a:pathLst>
                <a:path w="462280" h="20320">
                  <a:moveTo>
                    <a:pt x="0" y="0"/>
                  </a:moveTo>
                  <a:lnTo>
                    <a:pt x="462153" y="19938"/>
                  </a:lnTo>
                </a:path>
              </a:pathLst>
            </a:custGeom>
            <a:ln w="1219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29221" y="2344674"/>
              <a:ext cx="2162810" cy="1728470"/>
            </a:xfrm>
            <a:custGeom>
              <a:avLst/>
              <a:gdLst/>
              <a:ahLst/>
              <a:cxnLst/>
              <a:rect l="l" t="t" r="r" b="b"/>
              <a:pathLst>
                <a:path w="2162809" h="1728470">
                  <a:moveTo>
                    <a:pt x="2162555" y="0"/>
                  </a:moveTo>
                  <a:lnTo>
                    <a:pt x="0" y="0"/>
                  </a:lnTo>
                  <a:lnTo>
                    <a:pt x="0" y="1728215"/>
                  </a:lnTo>
                  <a:lnTo>
                    <a:pt x="2162555" y="1728215"/>
                  </a:lnTo>
                  <a:lnTo>
                    <a:pt x="216255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304532" y="3349752"/>
              <a:ext cx="848994" cy="487680"/>
            </a:xfrm>
            <a:custGeom>
              <a:avLst/>
              <a:gdLst/>
              <a:ahLst/>
              <a:cxnLst/>
              <a:rect l="l" t="t" r="r" b="b"/>
              <a:pathLst>
                <a:path w="848995" h="487679">
                  <a:moveTo>
                    <a:pt x="424434" y="0"/>
                  </a:moveTo>
                  <a:lnTo>
                    <a:pt x="366833" y="2226"/>
                  </a:lnTo>
                  <a:lnTo>
                    <a:pt x="311590" y="8713"/>
                  </a:lnTo>
                  <a:lnTo>
                    <a:pt x="259210" y="19169"/>
                  </a:lnTo>
                  <a:lnTo>
                    <a:pt x="210199" y="33302"/>
                  </a:lnTo>
                  <a:lnTo>
                    <a:pt x="165060" y="50822"/>
                  </a:lnTo>
                  <a:lnTo>
                    <a:pt x="124301" y="71437"/>
                  </a:lnTo>
                  <a:lnTo>
                    <a:pt x="88425" y="94857"/>
                  </a:lnTo>
                  <a:lnTo>
                    <a:pt x="57940" y="120791"/>
                  </a:lnTo>
                  <a:lnTo>
                    <a:pt x="15158" y="179034"/>
                  </a:lnTo>
                  <a:lnTo>
                    <a:pt x="0" y="243840"/>
                  </a:lnTo>
                  <a:lnTo>
                    <a:pt x="3873" y="276917"/>
                  </a:lnTo>
                  <a:lnTo>
                    <a:pt x="33349" y="338732"/>
                  </a:lnTo>
                  <a:lnTo>
                    <a:pt x="88425" y="392822"/>
                  </a:lnTo>
                  <a:lnTo>
                    <a:pt x="124301" y="416242"/>
                  </a:lnTo>
                  <a:lnTo>
                    <a:pt x="165060" y="436857"/>
                  </a:lnTo>
                  <a:lnTo>
                    <a:pt x="210199" y="454377"/>
                  </a:lnTo>
                  <a:lnTo>
                    <a:pt x="259210" y="468510"/>
                  </a:lnTo>
                  <a:lnTo>
                    <a:pt x="311590" y="478966"/>
                  </a:lnTo>
                  <a:lnTo>
                    <a:pt x="366833" y="485453"/>
                  </a:lnTo>
                  <a:lnTo>
                    <a:pt x="424434" y="487680"/>
                  </a:lnTo>
                  <a:lnTo>
                    <a:pt x="482034" y="485453"/>
                  </a:lnTo>
                  <a:lnTo>
                    <a:pt x="537277" y="478966"/>
                  </a:lnTo>
                  <a:lnTo>
                    <a:pt x="589657" y="468510"/>
                  </a:lnTo>
                  <a:lnTo>
                    <a:pt x="638668" y="454377"/>
                  </a:lnTo>
                  <a:lnTo>
                    <a:pt x="683807" y="436857"/>
                  </a:lnTo>
                  <a:lnTo>
                    <a:pt x="724566" y="416242"/>
                  </a:lnTo>
                  <a:lnTo>
                    <a:pt x="760442" y="392822"/>
                  </a:lnTo>
                  <a:lnTo>
                    <a:pt x="790927" y="366888"/>
                  </a:lnTo>
                  <a:lnTo>
                    <a:pt x="833709" y="308645"/>
                  </a:lnTo>
                  <a:lnTo>
                    <a:pt x="848868" y="243840"/>
                  </a:lnTo>
                  <a:lnTo>
                    <a:pt x="844994" y="210762"/>
                  </a:lnTo>
                  <a:lnTo>
                    <a:pt x="815518" y="148947"/>
                  </a:lnTo>
                  <a:lnTo>
                    <a:pt x="760442" y="94857"/>
                  </a:lnTo>
                  <a:lnTo>
                    <a:pt x="724566" y="71437"/>
                  </a:lnTo>
                  <a:lnTo>
                    <a:pt x="683807" y="50822"/>
                  </a:lnTo>
                  <a:lnTo>
                    <a:pt x="638668" y="33302"/>
                  </a:lnTo>
                  <a:lnTo>
                    <a:pt x="589657" y="19169"/>
                  </a:lnTo>
                  <a:lnTo>
                    <a:pt x="537277" y="8713"/>
                  </a:lnTo>
                  <a:lnTo>
                    <a:pt x="482034" y="2226"/>
                  </a:lnTo>
                  <a:lnTo>
                    <a:pt x="4244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729221" y="2344673"/>
            <a:ext cx="2162810" cy="1381147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622300">
              <a:lnSpc>
                <a:spcPct val="100000"/>
              </a:lnSpc>
            </a:pPr>
            <a:r>
              <a:rPr sz="1800" spc="-40" dirty="0">
                <a:latin typeface="Arial" panose="020B0604020202020204" pitchFamily="34" charset="0"/>
                <a:cs typeface="Arial" panose="020B0604020202020204" pitchFamily="34" charset="0"/>
              </a:rPr>
              <a:t>ВСЕГО</a:t>
            </a:r>
            <a:r>
              <a:rPr sz="1800" spc="-40" dirty="0">
                <a:latin typeface="Microsoft Sans Serif"/>
                <a:cs typeface="Microsoft Sans Serif"/>
              </a:rPr>
              <a:t>:</a:t>
            </a:r>
            <a:endParaRPr sz="1800" dirty="0">
              <a:latin typeface="Microsoft Sans Serif"/>
              <a:cs typeface="Microsoft Sans Serif"/>
            </a:endParaRPr>
          </a:p>
          <a:p>
            <a:pPr marL="468630">
              <a:lnSpc>
                <a:spcPct val="100000"/>
              </a:lnSpc>
              <a:spcBef>
                <a:spcPts val="750"/>
              </a:spcBef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768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612,5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2310">
              <a:lnSpc>
                <a:spcPct val="100000"/>
              </a:lnSpc>
              <a:spcBef>
                <a:spcPts val="910"/>
              </a:spcBef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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8,3%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96439"/>
            <a:ext cx="9144000" cy="1150620"/>
          </a:xfrm>
          <a:custGeom>
            <a:avLst/>
            <a:gdLst/>
            <a:ahLst/>
            <a:cxnLst/>
            <a:rect l="l" t="t" r="r" b="b"/>
            <a:pathLst>
              <a:path w="9144000" h="1150620">
                <a:moveTo>
                  <a:pt x="9144000" y="0"/>
                </a:moveTo>
                <a:lnTo>
                  <a:pt x="0" y="0"/>
                </a:lnTo>
                <a:lnTo>
                  <a:pt x="0" y="1150620"/>
                </a:lnTo>
                <a:lnTo>
                  <a:pt x="9144000" y="115062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>
              <a:alpha val="5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90977" y="2394585"/>
            <a:ext cx="39547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Microsoft Sans Serif"/>
                <a:cs typeface="Microsoft Sans Serif"/>
              </a:rPr>
              <a:t>ИСПОЛНЕНИЕ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65" dirty="0">
                <a:latin typeface="Microsoft Sans Serif"/>
                <a:cs typeface="Microsoft Sans Serif"/>
              </a:rPr>
              <a:t>РАСХОДНОЙ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ЧАСТИ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36380" cy="3385185"/>
            <a:chOff x="0" y="0"/>
            <a:chExt cx="9136380" cy="33851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7512" y="1491996"/>
              <a:ext cx="2048256" cy="18928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9136380" cy="1152525"/>
            </a:xfrm>
            <a:custGeom>
              <a:avLst/>
              <a:gdLst/>
              <a:ahLst/>
              <a:cxnLst/>
              <a:rect l="l" t="t" r="r" b="b"/>
              <a:pathLst>
                <a:path w="9136380" h="1152525">
                  <a:moveTo>
                    <a:pt x="9136380" y="0"/>
                  </a:moveTo>
                  <a:lnTo>
                    <a:pt x="0" y="0"/>
                  </a:lnTo>
                  <a:lnTo>
                    <a:pt x="0" y="1152144"/>
                  </a:lnTo>
                  <a:lnTo>
                    <a:pt x="9136380" y="1152144"/>
                  </a:lnTo>
                  <a:lnTo>
                    <a:pt x="9136380" y="0"/>
                  </a:lnTo>
                  <a:close/>
                </a:path>
              </a:pathLst>
            </a:custGeom>
            <a:solidFill>
              <a:srgbClr val="FFFFFF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50480" y="4572"/>
              <a:ext cx="1475740" cy="1148080"/>
            </a:xfrm>
            <a:custGeom>
              <a:avLst/>
              <a:gdLst/>
              <a:ahLst/>
              <a:cxnLst/>
              <a:rect l="l" t="t" r="r" b="b"/>
              <a:pathLst>
                <a:path w="1475740" h="1148080">
                  <a:moveTo>
                    <a:pt x="901446" y="0"/>
                  </a:moveTo>
                  <a:lnTo>
                    <a:pt x="0" y="0"/>
                  </a:lnTo>
                  <a:lnTo>
                    <a:pt x="573786" y="573786"/>
                  </a:lnTo>
                  <a:lnTo>
                    <a:pt x="0" y="1147572"/>
                  </a:lnTo>
                  <a:lnTo>
                    <a:pt x="901446" y="1147572"/>
                  </a:lnTo>
                  <a:lnTo>
                    <a:pt x="1475231" y="573786"/>
                  </a:lnTo>
                  <a:lnTo>
                    <a:pt x="901446" y="0"/>
                  </a:lnTo>
                  <a:close/>
                </a:path>
              </a:pathLst>
            </a:custGeom>
            <a:solidFill>
              <a:srgbClr val="CDE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161146" y="190627"/>
            <a:ext cx="7874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36380" cy="5061585"/>
            <a:chOff x="0" y="0"/>
            <a:chExt cx="9136380" cy="5061585"/>
          </a:xfrm>
        </p:grpSpPr>
        <p:sp>
          <p:nvSpPr>
            <p:cNvPr id="3" name="object 3"/>
            <p:cNvSpPr/>
            <p:nvPr/>
          </p:nvSpPr>
          <p:spPr>
            <a:xfrm>
              <a:off x="0" y="10667"/>
              <a:ext cx="9136380" cy="1150620"/>
            </a:xfrm>
            <a:custGeom>
              <a:avLst/>
              <a:gdLst/>
              <a:ahLst/>
              <a:cxnLst/>
              <a:rect l="l" t="t" r="r" b="b"/>
              <a:pathLst>
                <a:path w="9136380" h="1150620">
                  <a:moveTo>
                    <a:pt x="9136380" y="0"/>
                  </a:moveTo>
                  <a:lnTo>
                    <a:pt x="0" y="0"/>
                  </a:lnTo>
                  <a:lnTo>
                    <a:pt x="0" y="1150619"/>
                  </a:lnTo>
                  <a:lnTo>
                    <a:pt x="9136380" y="1150619"/>
                  </a:lnTo>
                  <a:lnTo>
                    <a:pt x="9136380" y="0"/>
                  </a:lnTo>
                  <a:close/>
                </a:path>
              </a:pathLst>
            </a:custGeom>
            <a:solidFill>
              <a:srgbClr val="FFFFFF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691640" cy="136550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50480" y="15240"/>
              <a:ext cx="1475740" cy="1146175"/>
            </a:xfrm>
            <a:custGeom>
              <a:avLst/>
              <a:gdLst/>
              <a:ahLst/>
              <a:cxnLst/>
              <a:rect l="l" t="t" r="r" b="b"/>
              <a:pathLst>
                <a:path w="1475740" h="1146175">
                  <a:moveTo>
                    <a:pt x="902208" y="0"/>
                  </a:moveTo>
                  <a:lnTo>
                    <a:pt x="0" y="0"/>
                  </a:lnTo>
                  <a:lnTo>
                    <a:pt x="573024" y="573024"/>
                  </a:lnTo>
                  <a:lnTo>
                    <a:pt x="0" y="1146048"/>
                  </a:lnTo>
                  <a:lnTo>
                    <a:pt x="902208" y="1146048"/>
                  </a:lnTo>
                  <a:lnTo>
                    <a:pt x="1475231" y="573024"/>
                  </a:lnTo>
                  <a:lnTo>
                    <a:pt x="902208" y="0"/>
                  </a:lnTo>
                  <a:close/>
                </a:path>
              </a:pathLst>
            </a:custGeom>
            <a:solidFill>
              <a:srgbClr val="CDE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134604" y="190627"/>
            <a:ext cx="7880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Microsoft Sans Serif"/>
                <a:cs typeface="Microsoft Sans Serif"/>
              </a:rPr>
              <a:t>14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48396" y="1157096"/>
            <a:ext cx="7099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icrosoft Sans Serif"/>
                <a:cs typeface="Microsoft Sans Serif"/>
              </a:rPr>
              <a:t>тыс.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руб</a:t>
            </a:r>
            <a:endParaRPr sz="1400">
              <a:latin typeface="Microsoft Sans Serif"/>
              <a:cs typeface="Microsoft Sans Serif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88912" y="1913254"/>
          <a:ext cx="8670290" cy="3154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31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7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5086">
                <a:tc>
                  <a:txBody>
                    <a:bodyPr/>
                    <a:lstStyle/>
                    <a:p>
                      <a:pPr marL="119507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900" b="1" spc="-2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раздела</a:t>
                      </a:r>
                      <a:r>
                        <a:rPr sz="9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900" b="1" spc="-1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подраздела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3C5"/>
                    </a:solidFill>
                  </a:tcPr>
                </a:tc>
                <a:tc>
                  <a:txBody>
                    <a:bodyPr/>
                    <a:lstStyle/>
                    <a:p>
                      <a:pPr marL="146050" marR="1371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Утверждено</a:t>
                      </a:r>
                      <a:r>
                        <a:rPr sz="900" b="1" spc="-4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решением </a:t>
                      </a:r>
                      <a:r>
                        <a:rPr sz="900" b="1" spc="-19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совета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депутатов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о </a:t>
                      </a:r>
                      <a:r>
                        <a:rPr sz="900" b="1" spc="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бюджете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2022</a:t>
                      </a:r>
                      <a:r>
                        <a:rPr sz="900" b="1" spc="-4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в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едак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ц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ии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21.12.22</a:t>
                      </a:r>
                      <a:r>
                        <a:rPr sz="900" b="1" spc="-5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№103)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3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Исполнено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за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2022</a:t>
                      </a:r>
                      <a:r>
                        <a:rPr sz="900" b="1" spc="-4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3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900" b="1" spc="-4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исполнения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3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65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Общегосударственные</a:t>
                      </a:r>
                      <a:r>
                        <a:rPr sz="9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вопросы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365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220</a:t>
                      </a:r>
                      <a:r>
                        <a:rPr sz="900" b="1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60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287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059</a:t>
                      </a:r>
                      <a:r>
                        <a:rPr sz="900" b="1" spc="-1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78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60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04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15" dirty="0">
                          <a:latin typeface="Microsoft Sans Serif"/>
                          <a:cs typeface="Microsoft Sans Serif"/>
                        </a:rPr>
                        <a:t>Функционирование</a:t>
                      </a:r>
                      <a:r>
                        <a:rPr sz="9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высшего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должностного</a:t>
                      </a:r>
                      <a:r>
                        <a:rPr sz="9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лица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субъекта</a:t>
                      </a:r>
                      <a:r>
                        <a:rPr sz="9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Российской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Федерации</a:t>
                      </a:r>
                      <a:r>
                        <a:rPr sz="9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органа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местного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самоуправления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900" spc="-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311,10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900" spc="-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031,60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91,56</a:t>
                      </a:r>
                      <a:r>
                        <a:rPr sz="900" spc="-3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634">
                <a:tc>
                  <a:txBody>
                    <a:bodyPr/>
                    <a:lstStyle/>
                    <a:p>
                      <a:pPr marL="91440" marR="8921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15" dirty="0">
                          <a:latin typeface="Microsoft Sans Serif"/>
                          <a:cs typeface="Microsoft Sans Serif"/>
                        </a:rPr>
                        <a:t>Функционирование</a:t>
                      </a:r>
                      <a:r>
                        <a:rPr sz="9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законодательных</a:t>
                      </a:r>
                      <a:r>
                        <a:rPr sz="9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(представительных)</a:t>
                      </a:r>
                      <a:r>
                        <a:rPr sz="9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органов </a:t>
                      </a:r>
                      <a:r>
                        <a:rPr sz="900" spc="-2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государственной</a:t>
                      </a:r>
                      <a:r>
                        <a:rPr sz="9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власти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местного</a:t>
                      </a:r>
                      <a:r>
                        <a:rPr sz="9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самоуправления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11</a:t>
                      </a:r>
                      <a:r>
                        <a:rPr sz="900" spc="-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216,10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900" spc="-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682,70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68,50</a:t>
                      </a:r>
                      <a:r>
                        <a:rPr sz="900" spc="-3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399">
                <a:tc>
                  <a:txBody>
                    <a:bodyPr/>
                    <a:lstStyle/>
                    <a:p>
                      <a:pPr marL="91440" marR="36703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15" dirty="0">
                          <a:latin typeface="Microsoft Sans Serif"/>
                          <a:cs typeface="Microsoft Sans Serif"/>
                        </a:rPr>
                        <a:t>Функционирование</a:t>
                      </a:r>
                      <a:r>
                        <a:rPr sz="9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Правительства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Российской</a:t>
                      </a:r>
                      <a:r>
                        <a:rPr sz="9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Федерации,</a:t>
                      </a:r>
                      <a:r>
                        <a:rPr sz="9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высших</a:t>
                      </a:r>
                      <a:r>
                        <a:rPr sz="9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органов </a:t>
                      </a:r>
                      <a:r>
                        <a:rPr sz="900" spc="-2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исполнительной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 власти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 субъектов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Российской</a:t>
                      </a:r>
                      <a:r>
                        <a:rPr sz="9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Федерации,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 местных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администраций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105</a:t>
                      </a:r>
                      <a:r>
                        <a:rPr sz="900" spc="-2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271,20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95</a:t>
                      </a:r>
                      <a:r>
                        <a:rPr sz="900" spc="-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886,30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91,09</a:t>
                      </a:r>
                      <a:r>
                        <a:rPr sz="900" spc="-3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79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Судебная</a:t>
                      </a:r>
                      <a:r>
                        <a:rPr sz="9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система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211,60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87,30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41,26</a:t>
                      </a:r>
                      <a:r>
                        <a:rPr sz="900" spc="-3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456" y="1144524"/>
            <a:ext cx="8857488" cy="76809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742313" y="243585"/>
            <a:ext cx="55791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ДИНАМИКА</a:t>
            </a:r>
            <a:r>
              <a:rPr sz="1800" spc="-10" dirty="0">
                <a:latin typeface="Calibri"/>
                <a:cs typeface="Calibri"/>
              </a:rPr>
              <a:t> ИСПОЛНЕНИЯ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БЮДЖЕТА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КИРОВСКОГО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МУНИЦИПАЛЬНОГО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РАЙОНА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ЛЕНИНГРАДСКОЙ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ОБЛАСТИ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061585"/>
            <a:chOff x="0" y="0"/>
            <a:chExt cx="9144000" cy="506158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1125220"/>
            </a:xfrm>
            <a:custGeom>
              <a:avLst/>
              <a:gdLst/>
              <a:ahLst/>
              <a:cxnLst/>
              <a:rect l="l" t="t" r="r" b="b"/>
              <a:pathLst>
                <a:path w="9144000" h="1125220">
                  <a:moveTo>
                    <a:pt x="0" y="1124712"/>
                  </a:moveTo>
                  <a:lnTo>
                    <a:pt x="9144000" y="112471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124712"/>
                  </a:lnTo>
                  <a:close/>
                </a:path>
              </a:pathLst>
            </a:custGeom>
            <a:solidFill>
              <a:srgbClr val="FFFFFF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699260" cy="132740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56576" y="0"/>
              <a:ext cx="1477010" cy="1125220"/>
            </a:xfrm>
            <a:custGeom>
              <a:avLst/>
              <a:gdLst/>
              <a:ahLst/>
              <a:cxnLst/>
              <a:rect l="l" t="t" r="r" b="b"/>
              <a:pathLst>
                <a:path w="1477009" h="1125220">
                  <a:moveTo>
                    <a:pt x="925829" y="0"/>
                  </a:moveTo>
                  <a:lnTo>
                    <a:pt x="22859" y="0"/>
                  </a:lnTo>
                  <a:lnTo>
                    <a:pt x="573785" y="550926"/>
                  </a:lnTo>
                  <a:lnTo>
                    <a:pt x="0" y="1124712"/>
                  </a:lnTo>
                  <a:lnTo>
                    <a:pt x="902970" y="1124712"/>
                  </a:lnTo>
                  <a:lnTo>
                    <a:pt x="1476755" y="550926"/>
                  </a:lnTo>
                  <a:lnTo>
                    <a:pt x="925829" y="0"/>
                  </a:lnTo>
                  <a:close/>
                </a:path>
              </a:pathLst>
            </a:custGeom>
            <a:solidFill>
              <a:srgbClr val="CDE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944993" y="190627"/>
            <a:ext cx="7874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Microsoft Sans Serif"/>
                <a:cs typeface="Microsoft Sans Serif"/>
              </a:rPr>
              <a:t>15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02193" y="1136141"/>
            <a:ext cx="68453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dirty="0">
                <a:latin typeface="Microsoft Sans Serif"/>
                <a:cs typeface="Microsoft Sans Serif"/>
              </a:rPr>
              <a:t>тыс.</a:t>
            </a:r>
            <a:r>
              <a:rPr sz="1400" spc="-7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руб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42313" y="243585"/>
            <a:ext cx="55791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ДИНАМИКА</a:t>
            </a:r>
            <a:r>
              <a:rPr sz="1800" spc="-10" dirty="0">
                <a:latin typeface="Calibri"/>
                <a:cs typeface="Calibri"/>
              </a:rPr>
              <a:t> ИСПОЛНЕНИЯ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БЮДЖЕТА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КИРОВСКОГО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МУНИЦИПАЛЬНОГО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РАЙОНА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ЛЕНИНГРАДСКОЙ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ОБЛАСТИ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01154" y="1049782"/>
          <a:ext cx="8928733" cy="40459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24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98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900" b="1" spc="-2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раздела</a:t>
                      </a:r>
                      <a:r>
                        <a:rPr sz="9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900" b="1" spc="-1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подраздела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3C5"/>
                    </a:solidFill>
                  </a:tcPr>
                </a:tc>
                <a:tc>
                  <a:txBody>
                    <a:bodyPr/>
                    <a:lstStyle/>
                    <a:p>
                      <a:pPr marL="160655" marR="15303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Утверждено</a:t>
                      </a:r>
                      <a:r>
                        <a:rPr sz="900" b="1" spc="-4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решением </a:t>
                      </a:r>
                      <a:r>
                        <a:rPr sz="900" b="1" spc="-19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совета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депутатов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о </a:t>
                      </a:r>
                      <a:r>
                        <a:rPr sz="900" b="1" spc="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бюджете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2022</a:t>
                      </a:r>
                      <a:r>
                        <a:rPr sz="900" b="1" spc="-4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в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едак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ц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ии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21.12.22</a:t>
                      </a:r>
                      <a:r>
                        <a:rPr sz="900" b="1" spc="-5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№103)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3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Исполнено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за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2022</a:t>
                      </a:r>
                      <a:r>
                        <a:rPr sz="900" b="1" spc="-4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3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900" b="1" spc="-4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исполнения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3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301">
                <a:tc>
                  <a:txBody>
                    <a:bodyPr/>
                    <a:lstStyle/>
                    <a:p>
                      <a:pPr marL="91440" marR="13081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Обеспечение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деятельности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финансовых,</a:t>
                      </a:r>
                      <a:r>
                        <a:rPr sz="9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налоговых</a:t>
                      </a:r>
                      <a:r>
                        <a:rPr sz="9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9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таможенных</a:t>
                      </a:r>
                      <a:r>
                        <a:rPr sz="9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органов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9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органов </a:t>
                      </a:r>
                      <a:r>
                        <a:rPr sz="900" spc="-2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финансового</a:t>
                      </a:r>
                      <a:r>
                        <a:rPr sz="9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(финансово-бюджетного)</a:t>
                      </a:r>
                      <a:r>
                        <a:rPr sz="9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надзора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24</a:t>
                      </a:r>
                      <a:r>
                        <a:rPr sz="900" spc="-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585,20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24</a:t>
                      </a:r>
                      <a:r>
                        <a:rPr sz="900" spc="-1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473,10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99,54</a:t>
                      </a:r>
                      <a:r>
                        <a:rPr sz="900" spc="-3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20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Резервные</a:t>
                      </a:r>
                      <a:r>
                        <a:rPr sz="9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фонды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45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626,20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0,00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2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20" dirty="0">
                          <a:latin typeface="Microsoft Sans Serif"/>
                          <a:cs typeface="Microsoft Sans Serif"/>
                        </a:rPr>
                        <a:t>Другие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 общегосударственные</a:t>
                      </a:r>
                      <a:r>
                        <a:rPr sz="9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вопросы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174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999,20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155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898,20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89,09</a:t>
                      </a:r>
                      <a:r>
                        <a:rPr sz="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33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Национальная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безопасность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 и</a:t>
                      </a:r>
                      <a:r>
                        <a:rPr sz="9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правоохранительная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деятельность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9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276,60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9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559,20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68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49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2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15" dirty="0">
                          <a:latin typeface="Microsoft Sans Serif"/>
                          <a:cs typeface="Microsoft Sans Serif"/>
                        </a:rPr>
                        <a:t>Гражданская</a:t>
                      </a:r>
                      <a:r>
                        <a:rPr sz="9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оборона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650,00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599,50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92,23</a:t>
                      </a:r>
                      <a:r>
                        <a:rPr sz="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300">
                <a:tc>
                  <a:txBody>
                    <a:bodyPr/>
                    <a:lstStyle/>
                    <a:p>
                      <a:pPr marL="91440" marR="77343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Защита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населения</a:t>
                      </a:r>
                      <a:r>
                        <a:rPr sz="9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9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территории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 от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чрезвычайных</a:t>
                      </a:r>
                      <a:r>
                        <a:rPr sz="9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ситуаций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природного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900" spc="-2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техногенного</a:t>
                      </a:r>
                      <a:r>
                        <a:rPr sz="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характера,</a:t>
                      </a:r>
                      <a:r>
                        <a:rPr sz="9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пожарная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безопасность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473,20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806,30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54,73</a:t>
                      </a:r>
                      <a:r>
                        <a:rPr sz="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415">
                <a:tc>
                  <a:txBody>
                    <a:bodyPr/>
                    <a:lstStyle/>
                    <a:p>
                      <a:pPr marL="91440" marR="51879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20" dirty="0">
                          <a:latin typeface="Microsoft Sans Serif"/>
                          <a:cs typeface="Microsoft Sans Serif"/>
                        </a:rPr>
                        <a:t>Другие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вопросы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9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области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 национальной</a:t>
                      </a:r>
                      <a:r>
                        <a:rPr sz="9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безопасности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правоохранительной </a:t>
                      </a:r>
                      <a:r>
                        <a:rPr sz="900" spc="-2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деятельности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153,40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153,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40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100,00</a:t>
                      </a:r>
                      <a:r>
                        <a:rPr sz="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22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Национальная</a:t>
                      </a:r>
                      <a:r>
                        <a:rPr sz="9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экономика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117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968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60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112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265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80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95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9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22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Сельское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хозяйство</a:t>
                      </a:r>
                      <a:r>
                        <a:rPr sz="9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рыболовство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255,30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13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262,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50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93,04</a:t>
                      </a:r>
                      <a:r>
                        <a:rPr sz="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22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Транспорт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75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161,60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71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768,20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95,49</a:t>
                      </a:r>
                      <a:r>
                        <a:rPr sz="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22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20" dirty="0">
                          <a:latin typeface="Microsoft Sans Serif"/>
                          <a:cs typeface="Microsoft Sans Serif"/>
                        </a:rPr>
                        <a:t>Дорожное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хозяйство</a:t>
                      </a:r>
                      <a:r>
                        <a:rPr sz="9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(дорожные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фонды)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23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206,50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22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615,70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97,21</a:t>
                      </a:r>
                      <a:r>
                        <a:rPr sz="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52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20" dirty="0">
                          <a:latin typeface="Microsoft Sans Serif"/>
                          <a:cs typeface="Microsoft Sans Serif"/>
                        </a:rPr>
                        <a:t>Другие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вопросы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9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области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 национальной</a:t>
                      </a:r>
                      <a:r>
                        <a:rPr sz="9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0" dirty="0">
                          <a:latin typeface="Microsoft Sans Serif"/>
                          <a:cs typeface="Microsoft Sans Serif"/>
                        </a:rPr>
                        <a:t>экономики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345,20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619,40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86,42</a:t>
                      </a:r>
                      <a:r>
                        <a:rPr sz="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061585"/>
            <a:chOff x="0" y="0"/>
            <a:chExt cx="9144000" cy="5061585"/>
          </a:xfrm>
        </p:grpSpPr>
        <p:sp>
          <p:nvSpPr>
            <p:cNvPr id="3" name="object 3"/>
            <p:cNvSpPr/>
            <p:nvPr/>
          </p:nvSpPr>
          <p:spPr>
            <a:xfrm>
              <a:off x="0" y="10667"/>
              <a:ext cx="9144000" cy="1150620"/>
            </a:xfrm>
            <a:custGeom>
              <a:avLst/>
              <a:gdLst/>
              <a:ahLst/>
              <a:cxnLst/>
              <a:rect l="l" t="t" r="r" b="b"/>
              <a:pathLst>
                <a:path w="9144000" h="1150620">
                  <a:moveTo>
                    <a:pt x="9144000" y="0"/>
                  </a:moveTo>
                  <a:lnTo>
                    <a:pt x="0" y="0"/>
                  </a:lnTo>
                  <a:lnTo>
                    <a:pt x="0" y="1150619"/>
                  </a:lnTo>
                  <a:lnTo>
                    <a:pt x="9144000" y="115061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699260" cy="136550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56576" y="15240"/>
              <a:ext cx="1477010" cy="1146175"/>
            </a:xfrm>
            <a:custGeom>
              <a:avLst/>
              <a:gdLst/>
              <a:ahLst/>
              <a:cxnLst/>
              <a:rect l="l" t="t" r="r" b="b"/>
              <a:pathLst>
                <a:path w="1477009" h="1146175">
                  <a:moveTo>
                    <a:pt x="903731" y="0"/>
                  </a:moveTo>
                  <a:lnTo>
                    <a:pt x="0" y="0"/>
                  </a:lnTo>
                  <a:lnTo>
                    <a:pt x="573024" y="573024"/>
                  </a:lnTo>
                  <a:lnTo>
                    <a:pt x="0" y="1146048"/>
                  </a:lnTo>
                  <a:lnTo>
                    <a:pt x="903731" y="1146048"/>
                  </a:lnTo>
                  <a:lnTo>
                    <a:pt x="1476755" y="573024"/>
                  </a:lnTo>
                  <a:lnTo>
                    <a:pt x="903731" y="0"/>
                  </a:lnTo>
                  <a:close/>
                </a:path>
              </a:pathLst>
            </a:custGeom>
            <a:solidFill>
              <a:srgbClr val="CDE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076056" y="190627"/>
            <a:ext cx="7874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Microsoft Sans Serif"/>
                <a:cs typeface="Microsoft Sans Serif"/>
              </a:rPr>
              <a:t>16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61096" y="1186687"/>
            <a:ext cx="68453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dirty="0">
                <a:latin typeface="Microsoft Sans Serif"/>
                <a:cs typeface="Microsoft Sans Serif"/>
              </a:rPr>
              <a:t>тыс.</a:t>
            </a:r>
            <a:r>
              <a:rPr sz="1400" spc="-7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руб</a:t>
            </a:r>
            <a:endParaRPr sz="1400">
              <a:latin typeface="Microsoft Sans Serif"/>
              <a:cs typeface="Microsoft Sans Serif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73164" y="1076325"/>
          <a:ext cx="8783955" cy="39775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36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7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77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7239">
                <a:tc>
                  <a:txBody>
                    <a:bodyPr/>
                    <a:lstStyle/>
                    <a:p>
                      <a:pPr marL="11963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900" b="1" spc="-2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раздела</a:t>
                      </a:r>
                      <a:r>
                        <a:rPr sz="9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900" b="1" spc="-1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подраздела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3C5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16383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Утверждено</a:t>
                      </a:r>
                      <a:r>
                        <a:rPr sz="900" b="1" spc="-4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решением </a:t>
                      </a:r>
                      <a:r>
                        <a:rPr sz="900" b="1" spc="-19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совета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депутатов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о </a:t>
                      </a:r>
                      <a:r>
                        <a:rPr sz="900" b="1" spc="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бюджете</a:t>
                      </a:r>
                      <a:r>
                        <a:rPr sz="900" b="1" spc="-2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2022</a:t>
                      </a:r>
                      <a:r>
                        <a:rPr sz="900" b="1" spc="-3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в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едак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ц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ии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21.12.22</a:t>
                      </a:r>
                      <a:r>
                        <a:rPr sz="900" b="1" spc="-5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№103)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3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Исполнено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за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2022</a:t>
                      </a:r>
                      <a:r>
                        <a:rPr sz="900" b="1" spc="-4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3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900" b="1" spc="-4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исполнения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3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Жилищно-коммунальное</a:t>
                      </a:r>
                      <a:r>
                        <a:rPr sz="9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хозяйство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9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446,40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26</a:t>
                      </a:r>
                      <a:r>
                        <a:rPr sz="9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391,80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99,79</a:t>
                      </a:r>
                      <a:r>
                        <a:rPr sz="9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Жилищное</a:t>
                      </a:r>
                      <a:r>
                        <a:rPr sz="9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хозяйство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9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957,90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9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908,20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98,32</a:t>
                      </a:r>
                      <a:r>
                        <a:rPr sz="9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%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15" dirty="0">
                          <a:latin typeface="Microsoft Sans Serif"/>
                          <a:cs typeface="Microsoft Sans Serif"/>
                        </a:rPr>
                        <a:t>Коммунальное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хозяйство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9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092,80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8</a:t>
                      </a:r>
                      <a:r>
                        <a:rPr sz="9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152,30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100,00</a:t>
                      </a:r>
                      <a:r>
                        <a:rPr sz="9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%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Благоустройство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14</a:t>
                      </a:r>
                      <a:r>
                        <a:rPr sz="9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395,70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15</a:t>
                      </a:r>
                      <a:r>
                        <a:rPr sz="9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331,30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99,97</a:t>
                      </a:r>
                      <a:r>
                        <a:rPr sz="9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%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Охрана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окружающей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среды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293,70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253,30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86,24</a:t>
                      </a:r>
                      <a:r>
                        <a:rPr sz="9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20" dirty="0">
                          <a:latin typeface="Microsoft Sans Serif"/>
                          <a:cs typeface="Microsoft Sans Serif"/>
                        </a:rPr>
                        <a:t>Другие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 вопросы</a:t>
                      </a:r>
                      <a:r>
                        <a:rPr sz="9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области</a:t>
                      </a:r>
                      <a:r>
                        <a:rPr sz="9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охраны</a:t>
                      </a:r>
                      <a:r>
                        <a:rPr sz="9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окружающей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среды</a:t>
                      </a: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293,70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253,30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86,24</a:t>
                      </a:r>
                      <a:r>
                        <a:rPr sz="9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%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Образование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704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539,70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660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462,90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98,37</a:t>
                      </a:r>
                      <a:r>
                        <a:rPr sz="9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20" dirty="0">
                          <a:latin typeface="Microsoft Sans Serif"/>
                          <a:cs typeface="Microsoft Sans Serif"/>
                        </a:rPr>
                        <a:t>Дошкольное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образование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9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239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214,</a:t>
                      </a:r>
                      <a:r>
                        <a:rPr sz="9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80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9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223</a:t>
                      </a:r>
                      <a:r>
                        <a:rPr sz="9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295,00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98,72</a:t>
                      </a:r>
                      <a:r>
                        <a:rPr sz="9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%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54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Общее</a:t>
                      </a:r>
                      <a:r>
                        <a:rPr sz="9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образование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9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095</a:t>
                      </a:r>
                      <a:r>
                        <a:rPr sz="9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276,40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9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081</a:t>
                      </a:r>
                      <a:r>
                        <a:rPr sz="9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084,50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98,70</a:t>
                      </a:r>
                      <a:r>
                        <a:rPr sz="9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%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Дополнительное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образование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детей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337</a:t>
                      </a:r>
                      <a:r>
                        <a:rPr sz="9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800,40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327</a:t>
                      </a:r>
                      <a:r>
                        <a:rPr sz="9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189,40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96,86</a:t>
                      </a:r>
                      <a:r>
                        <a:rPr sz="9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%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Профессиональная</a:t>
                      </a:r>
                      <a:r>
                        <a:rPr sz="9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подготовка,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переподготовка</a:t>
                      </a:r>
                      <a:r>
                        <a:rPr sz="9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9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повышение</a:t>
                      </a:r>
                      <a:r>
                        <a:rPr sz="9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квалификации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854,10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569,50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66,68</a:t>
                      </a:r>
                      <a:r>
                        <a:rPr sz="9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%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Молодежная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политика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9</a:t>
                      </a:r>
                      <a:r>
                        <a:rPr sz="9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573,70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9</a:t>
                      </a:r>
                      <a:r>
                        <a:rPr sz="9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123,80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95,30</a:t>
                      </a:r>
                      <a:r>
                        <a:rPr sz="9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%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20" dirty="0">
                          <a:latin typeface="Microsoft Sans Serif"/>
                          <a:cs typeface="Microsoft Sans Serif"/>
                        </a:rPr>
                        <a:t>Другие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вопросы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области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 образования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21</a:t>
                      </a:r>
                      <a:r>
                        <a:rPr sz="9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820,30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19</a:t>
                      </a:r>
                      <a:r>
                        <a:rPr sz="9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200,70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87,99</a:t>
                      </a:r>
                      <a:r>
                        <a:rPr sz="9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%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Культура,</a:t>
                      </a:r>
                      <a:r>
                        <a:rPr sz="9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кинематография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61</a:t>
                      </a:r>
                      <a:r>
                        <a:rPr sz="9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879,50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60</a:t>
                      </a:r>
                      <a:r>
                        <a:rPr sz="9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686,00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98,07</a:t>
                      </a:r>
                      <a:r>
                        <a:rPr sz="9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742313" y="243585"/>
            <a:ext cx="55791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ДИНАМИКА</a:t>
            </a:r>
            <a:r>
              <a:rPr sz="1800" spc="-10" dirty="0">
                <a:latin typeface="Calibri"/>
                <a:cs typeface="Calibri"/>
              </a:rPr>
              <a:t> ИСПОЛНЕНИЯ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БЮДЖЕТА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КИРОВСКОГО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МУНИЦИПАЛЬНОГО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РАЙОНА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ЛЕНИНГРАДСКОЙ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ОБЛАСТИ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36380" cy="5061585"/>
            <a:chOff x="0" y="0"/>
            <a:chExt cx="9136380" cy="5061585"/>
          </a:xfrm>
        </p:grpSpPr>
        <p:sp>
          <p:nvSpPr>
            <p:cNvPr id="3" name="object 3"/>
            <p:cNvSpPr/>
            <p:nvPr/>
          </p:nvSpPr>
          <p:spPr>
            <a:xfrm>
              <a:off x="0" y="10667"/>
              <a:ext cx="9136380" cy="1150620"/>
            </a:xfrm>
            <a:custGeom>
              <a:avLst/>
              <a:gdLst/>
              <a:ahLst/>
              <a:cxnLst/>
              <a:rect l="l" t="t" r="r" b="b"/>
              <a:pathLst>
                <a:path w="9136380" h="1150620">
                  <a:moveTo>
                    <a:pt x="9136380" y="0"/>
                  </a:moveTo>
                  <a:lnTo>
                    <a:pt x="0" y="0"/>
                  </a:lnTo>
                  <a:lnTo>
                    <a:pt x="0" y="1150619"/>
                  </a:lnTo>
                  <a:lnTo>
                    <a:pt x="9136380" y="1150619"/>
                  </a:lnTo>
                  <a:lnTo>
                    <a:pt x="9136380" y="0"/>
                  </a:lnTo>
                  <a:close/>
                </a:path>
              </a:pathLst>
            </a:custGeom>
            <a:solidFill>
              <a:srgbClr val="FFFFFF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691640" cy="136550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50480" y="15240"/>
              <a:ext cx="1475740" cy="1146175"/>
            </a:xfrm>
            <a:custGeom>
              <a:avLst/>
              <a:gdLst/>
              <a:ahLst/>
              <a:cxnLst/>
              <a:rect l="l" t="t" r="r" b="b"/>
              <a:pathLst>
                <a:path w="1475740" h="1146175">
                  <a:moveTo>
                    <a:pt x="902208" y="0"/>
                  </a:moveTo>
                  <a:lnTo>
                    <a:pt x="0" y="0"/>
                  </a:lnTo>
                  <a:lnTo>
                    <a:pt x="573024" y="573024"/>
                  </a:lnTo>
                  <a:lnTo>
                    <a:pt x="0" y="1146048"/>
                  </a:lnTo>
                  <a:lnTo>
                    <a:pt x="902208" y="1146048"/>
                  </a:lnTo>
                  <a:lnTo>
                    <a:pt x="1475231" y="573024"/>
                  </a:lnTo>
                  <a:lnTo>
                    <a:pt x="902208" y="0"/>
                  </a:lnTo>
                  <a:close/>
                </a:path>
              </a:pathLst>
            </a:custGeom>
            <a:solidFill>
              <a:srgbClr val="CDE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110" y="190627"/>
            <a:ext cx="7874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Microsoft Sans Serif"/>
                <a:cs typeface="Microsoft Sans Serif"/>
              </a:rPr>
              <a:t>17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61096" y="1186687"/>
            <a:ext cx="81915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dirty="0">
                <a:latin typeface="Microsoft Sans Serif"/>
                <a:cs typeface="Microsoft Sans Serif"/>
              </a:rPr>
              <a:t>т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43297" y="1186687"/>
            <a:ext cx="602615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dirty="0">
                <a:latin typeface="Microsoft Sans Serif"/>
                <a:cs typeface="Microsoft Sans Serif"/>
              </a:rPr>
              <a:t>ыс.</a:t>
            </a:r>
            <a:r>
              <a:rPr sz="1400" spc="-7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руб</a:t>
            </a:r>
            <a:endParaRPr sz="1400">
              <a:latin typeface="Microsoft Sans Serif"/>
              <a:cs typeface="Microsoft Sans Serif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88912" y="1123441"/>
          <a:ext cx="8669017" cy="4004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6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2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2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5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7239">
                <a:tc>
                  <a:txBody>
                    <a:bodyPr/>
                    <a:lstStyle/>
                    <a:p>
                      <a:pPr marL="11131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900" b="1" spc="-2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раздела</a:t>
                      </a:r>
                      <a:r>
                        <a:rPr sz="9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900" b="1" spc="-1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подраздела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3D3C5"/>
                    </a:solidFill>
                  </a:tcPr>
                </a:tc>
                <a:tc>
                  <a:txBody>
                    <a:bodyPr/>
                    <a:lstStyle/>
                    <a:p>
                      <a:pPr marL="210820" marR="2044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Утверждено</a:t>
                      </a:r>
                      <a:r>
                        <a:rPr sz="900" b="1" spc="-4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решением </a:t>
                      </a:r>
                      <a:r>
                        <a:rPr sz="900" b="1" spc="-19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совета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депутатов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о </a:t>
                      </a:r>
                      <a:r>
                        <a:rPr sz="900" b="1" spc="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бюджете</a:t>
                      </a:r>
                      <a:r>
                        <a:rPr sz="900" b="1" spc="-2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2022</a:t>
                      </a:r>
                      <a:r>
                        <a:rPr sz="900" b="1" spc="-3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в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едак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ц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ии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21.12.22</a:t>
                      </a:r>
                      <a:r>
                        <a:rPr sz="900" b="1" spc="-5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№103)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3D3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Исполнено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за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2022</a:t>
                      </a:r>
                      <a:r>
                        <a:rPr sz="900" b="1" spc="-4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3D3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900" b="1" spc="-4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исполнения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3D3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37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15" dirty="0">
                          <a:latin typeface="Microsoft Sans Serif"/>
                          <a:cs typeface="Microsoft Sans Serif"/>
                        </a:rPr>
                        <a:t>Культура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49</a:t>
                      </a:r>
                      <a:r>
                        <a:rPr sz="9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276,40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48</a:t>
                      </a:r>
                      <a:r>
                        <a:rPr sz="9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745,10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98,92</a:t>
                      </a:r>
                      <a:r>
                        <a:rPr sz="9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%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5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20" dirty="0">
                          <a:latin typeface="Microsoft Sans Serif"/>
                          <a:cs typeface="Microsoft Sans Serif"/>
                        </a:rPr>
                        <a:t>Другие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вопросы</a:t>
                      </a:r>
                      <a:r>
                        <a:rPr sz="9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области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 культуры,</a:t>
                      </a:r>
                      <a:r>
                        <a:rPr sz="9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кинематографии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12</a:t>
                      </a:r>
                      <a:r>
                        <a:rPr sz="9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603,10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11</a:t>
                      </a:r>
                      <a:r>
                        <a:rPr sz="9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940,90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94,75</a:t>
                      </a:r>
                      <a:r>
                        <a:rPr sz="9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%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5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Социальная</a:t>
                      </a:r>
                      <a:r>
                        <a:rPr sz="9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политика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253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899,30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245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004,90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96,50</a:t>
                      </a:r>
                      <a:r>
                        <a:rPr sz="9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5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Пенсионное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обеспечение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19</a:t>
                      </a:r>
                      <a:r>
                        <a:rPr sz="9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434,00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19</a:t>
                      </a:r>
                      <a:r>
                        <a:rPr sz="9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434,00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100,00</a:t>
                      </a:r>
                      <a:r>
                        <a:rPr sz="9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%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5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Социальное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обеспечение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населения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112</a:t>
                      </a:r>
                      <a:r>
                        <a:rPr sz="9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964,80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106</a:t>
                      </a:r>
                      <a:r>
                        <a:rPr sz="9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378,10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94,17</a:t>
                      </a:r>
                      <a:r>
                        <a:rPr sz="9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%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5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Охрана</a:t>
                      </a:r>
                      <a:r>
                        <a:rPr sz="9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семьи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детства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121</a:t>
                      </a:r>
                      <a:r>
                        <a:rPr sz="9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500,50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119</a:t>
                      </a:r>
                      <a:r>
                        <a:rPr sz="9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192,80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98,10</a:t>
                      </a:r>
                      <a:r>
                        <a:rPr sz="9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%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5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Физическая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культура</a:t>
                      </a:r>
                      <a:r>
                        <a:rPr sz="9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спорт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164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939,90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161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808,60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98,10</a:t>
                      </a:r>
                      <a:r>
                        <a:rPr sz="9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5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20" dirty="0">
                          <a:latin typeface="Microsoft Sans Serif"/>
                          <a:cs typeface="Microsoft Sans Serif"/>
                        </a:rPr>
                        <a:t>Физическая</a:t>
                      </a:r>
                      <a:r>
                        <a:rPr sz="9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культура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62</a:t>
                      </a:r>
                      <a:r>
                        <a:rPr sz="9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410,70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60</a:t>
                      </a:r>
                      <a:r>
                        <a:rPr sz="9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946,40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97,65</a:t>
                      </a:r>
                      <a:r>
                        <a:rPr sz="9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%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42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Массовый</a:t>
                      </a:r>
                      <a:r>
                        <a:rPr sz="9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спорт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94</a:t>
                      </a:r>
                      <a:r>
                        <a:rPr sz="9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601,10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92</a:t>
                      </a:r>
                      <a:r>
                        <a:rPr sz="9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934,10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98,24</a:t>
                      </a:r>
                      <a:r>
                        <a:rPr sz="9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%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4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Спорт</a:t>
                      </a:r>
                      <a:r>
                        <a:rPr sz="9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высших</a:t>
                      </a:r>
                      <a:r>
                        <a:rPr sz="9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достижений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707,00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707,00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100,00</a:t>
                      </a:r>
                      <a:r>
                        <a:rPr sz="9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%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49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20" dirty="0">
                          <a:latin typeface="Microsoft Sans Serif"/>
                          <a:cs typeface="Microsoft Sans Serif"/>
                        </a:rPr>
                        <a:t>Другие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вопросы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9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области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latin typeface="Microsoft Sans Serif"/>
                          <a:cs typeface="Microsoft Sans Serif"/>
                        </a:rPr>
                        <a:t>физической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 культуры</a:t>
                      </a:r>
                      <a:r>
                        <a:rPr sz="9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спорта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7</a:t>
                      </a:r>
                      <a:r>
                        <a:rPr sz="9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221,10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7</a:t>
                      </a:r>
                      <a:r>
                        <a:rPr sz="9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221,10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100,00</a:t>
                      </a:r>
                      <a:r>
                        <a:rPr sz="9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%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49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Средства</a:t>
                      </a:r>
                      <a:r>
                        <a:rPr sz="9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массовой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информации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9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472,00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9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472,00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100,00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4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Периодическая</a:t>
                      </a:r>
                      <a:r>
                        <a:rPr sz="9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печать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издательства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dirty="0">
                          <a:latin typeface="Microsoft Sans Serif"/>
                          <a:cs typeface="Microsoft Sans Serif"/>
                        </a:rPr>
                        <a:t>6</a:t>
                      </a:r>
                      <a:r>
                        <a:rPr sz="9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120,00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dirty="0">
                          <a:latin typeface="Microsoft Sans Serif"/>
                          <a:cs typeface="Microsoft Sans Serif"/>
                        </a:rPr>
                        <a:t>6</a:t>
                      </a:r>
                      <a:r>
                        <a:rPr sz="9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120,00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dirty="0">
                          <a:latin typeface="Microsoft Sans Serif"/>
                          <a:cs typeface="Microsoft Sans Serif"/>
                        </a:rPr>
                        <a:t>100,00</a:t>
                      </a:r>
                      <a:r>
                        <a:rPr sz="9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%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049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20" dirty="0">
                          <a:latin typeface="Microsoft Sans Serif"/>
                          <a:cs typeface="Microsoft Sans Serif"/>
                        </a:rPr>
                        <a:t>Другие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вопросы</a:t>
                      </a:r>
                      <a:r>
                        <a:rPr sz="9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области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средств</a:t>
                      </a:r>
                      <a:r>
                        <a:rPr sz="9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массовой</a:t>
                      </a:r>
                      <a:r>
                        <a:rPr sz="9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информации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352,00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352,00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100,00</a:t>
                      </a:r>
                      <a:r>
                        <a:rPr sz="9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%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1742313" y="243585"/>
            <a:ext cx="55791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ДИНАМИКА</a:t>
            </a:r>
            <a:r>
              <a:rPr sz="1800" spc="-10" dirty="0">
                <a:latin typeface="Calibri"/>
                <a:cs typeface="Calibri"/>
              </a:rPr>
              <a:t> ИСПОЛНЕНИЯ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БЮДЖЕТА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КИРОВСКОГО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МУНИЦИПАЛЬНОГО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РАЙОНА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ЛЕНИНГРАДСКОЙ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ОБЛАСТИ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36380" cy="5061585"/>
            <a:chOff x="0" y="0"/>
            <a:chExt cx="9136380" cy="5061585"/>
          </a:xfrm>
        </p:grpSpPr>
        <p:sp>
          <p:nvSpPr>
            <p:cNvPr id="3" name="object 3"/>
            <p:cNvSpPr/>
            <p:nvPr/>
          </p:nvSpPr>
          <p:spPr>
            <a:xfrm>
              <a:off x="0" y="10667"/>
              <a:ext cx="9136380" cy="1150620"/>
            </a:xfrm>
            <a:custGeom>
              <a:avLst/>
              <a:gdLst/>
              <a:ahLst/>
              <a:cxnLst/>
              <a:rect l="l" t="t" r="r" b="b"/>
              <a:pathLst>
                <a:path w="9136380" h="1150620">
                  <a:moveTo>
                    <a:pt x="9136380" y="0"/>
                  </a:moveTo>
                  <a:lnTo>
                    <a:pt x="0" y="0"/>
                  </a:lnTo>
                  <a:lnTo>
                    <a:pt x="0" y="1150619"/>
                  </a:lnTo>
                  <a:lnTo>
                    <a:pt x="9136380" y="1150619"/>
                  </a:lnTo>
                  <a:lnTo>
                    <a:pt x="9136380" y="0"/>
                  </a:lnTo>
                  <a:close/>
                </a:path>
              </a:pathLst>
            </a:custGeom>
            <a:solidFill>
              <a:srgbClr val="FFFFFF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691640" cy="136550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50480" y="15240"/>
              <a:ext cx="1475740" cy="1146175"/>
            </a:xfrm>
            <a:custGeom>
              <a:avLst/>
              <a:gdLst/>
              <a:ahLst/>
              <a:cxnLst/>
              <a:rect l="l" t="t" r="r" b="b"/>
              <a:pathLst>
                <a:path w="1475740" h="1146175">
                  <a:moveTo>
                    <a:pt x="902208" y="0"/>
                  </a:moveTo>
                  <a:lnTo>
                    <a:pt x="0" y="0"/>
                  </a:lnTo>
                  <a:lnTo>
                    <a:pt x="573024" y="573024"/>
                  </a:lnTo>
                  <a:lnTo>
                    <a:pt x="0" y="1146048"/>
                  </a:lnTo>
                  <a:lnTo>
                    <a:pt x="902208" y="1146048"/>
                  </a:lnTo>
                  <a:lnTo>
                    <a:pt x="1475231" y="573024"/>
                  </a:lnTo>
                  <a:lnTo>
                    <a:pt x="902208" y="0"/>
                  </a:lnTo>
                  <a:close/>
                </a:path>
              </a:pathLst>
            </a:custGeom>
            <a:solidFill>
              <a:srgbClr val="CDE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176006" y="190627"/>
            <a:ext cx="7874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Microsoft Sans Serif"/>
                <a:cs typeface="Microsoft Sans Serif"/>
              </a:rPr>
              <a:t>18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48396" y="1157096"/>
            <a:ext cx="7099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icrosoft Sans Serif"/>
                <a:cs typeface="Microsoft Sans Serif"/>
              </a:rPr>
              <a:t>тыс.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руб</a:t>
            </a:r>
            <a:endParaRPr sz="1400">
              <a:latin typeface="Microsoft Sans Serif"/>
              <a:cs typeface="Microsoft Sans Serif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88912" y="1378966"/>
          <a:ext cx="8667749" cy="27835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6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3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7240">
                <a:tc>
                  <a:txBody>
                    <a:bodyPr/>
                    <a:lstStyle/>
                    <a:p>
                      <a:pPr marL="11131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900" b="1" spc="-2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раздела</a:t>
                      </a:r>
                      <a:r>
                        <a:rPr sz="9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900" b="1" spc="-1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подраздела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3C5"/>
                    </a:solidFill>
                  </a:tcPr>
                </a:tc>
                <a:tc>
                  <a:txBody>
                    <a:bodyPr/>
                    <a:lstStyle/>
                    <a:p>
                      <a:pPr marL="172085" marR="16383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Утверждено</a:t>
                      </a:r>
                      <a:r>
                        <a:rPr sz="900" b="1" spc="-4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решением </a:t>
                      </a:r>
                      <a:r>
                        <a:rPr sz="900" b="1" spc="-19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совета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депутатов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о </a:t>
                      </a:r>
                      <a:r>
                        <a:rPr sz="900" b="1" spc="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бюджете</a:t>
                      </a:r>
                      <a:r>
                        <a:rPr sz="900" b="1" spc="-2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2022</a:t>
                      </a:r>
                      <a:r>
                        <a:rPr sz="900" b="1" spc="-3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в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едак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ц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ии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21.12.22</a:t>
                      </a:r>
                      <a:r>
                        <a:rPr sz="900" b="1" spc="-5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№103)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3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5400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Исполнено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за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2022</a:t>
                      </a:r>
                      <a:r>
                        <a:rPr sz="900" b="1" spc="-40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3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900" b="1" spc="-4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исполнения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3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Обслуживание</a:t>
                      </a:r>
                      <a:r>
                        <a:rPr sz="9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государственного</a:t>
                      </a:r>
                      <a:r>
                        <a:rPr sz="9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(муниципального)</a:t>
                      </a:r>
                      <a:r>
                        <a:rPr sz="9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долга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200,00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0,00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0,00</a:t>
                      </a:r>
                      <a:r>
                        <a:rPr sz="9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%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60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Обслуживание</a:t>
                      </a:r>
                      <a:r>
                        <a:rPr sz="9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государственного</a:t>
                      </a:r>
                      <a:r>
                        <a:rPr sz="9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(муниципального)</a:t>
                      </a:r>
                      <a:r>
                        <a:rPr sz="9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внутреннего</a:t>
                      </a:r>
                      <a:r>
                        <a:rPr sz="9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долга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Microsoft Sans Serif"/>
                          <a:cs typeface="Microsoft Sans Serif"/>
                        </a:rPr>
                        <a:t>200,00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Microsoft Sans Serif"/>
                          <a:cs typeface="Microsoft Sans Serif"/>
                        </a:rPr>
                        <a:t>0,00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Microsoft Sans Serif"/>
                          <a:cs typeface="Microsoft Sans Serif"/>
                        </a:rPr>
                        <a:t>0,00</a:t>
                      </a:r>
                      <a:r>
                        <a:rPr sz="9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%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91440" marR="67119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Межбюджетные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трансферты</a:t>
                      </a:r>
                      <a:r>
                        <a:rPr sz="9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бюджетам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субъектов</a:t>
                      </a:r>
                      <a:r>
                        <a:rPr sz="9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Российской </a:t>
                      </a:r>
                      <a:r>
                        <a:rPr sz="900" b="1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Федерации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 и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муниципальных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образований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162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509,20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144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400,50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91,13</a:t>
                      </a:r>
                      <a:r>
                        <a:rPr sz="9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606">
                <a:tc>
                  <a:txBody>
                    <a:bodyPr/>
                    <a:lstStyle/>
                    <a:p>
                      <a:pPr marL="91440" marR="10985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15" dirty="0">
                          <a:latin typeface="Microsoft Sans Serif"/>
                          <a:cs typeface="Microsoft Sans Serif"/>
                        </a:rPr>
                        <a:t>Дотации</a:t>
                      </a:r>
                      <a:r>
                        <a:rPr sz="9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9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выравнивание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бюджетной</a:t>
                      </a:r>
                      <a:r>
                        <a:rPr sz="9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обеспеченности</a:t>
                      </a:r>
                      <a:r>
                        <a:rPr sz="9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субъектов</a:t>
                      </a:r>
                      <a:r>
                        <a:rPr sz="9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Российской </a:t>
                      </a:r>
                      <a:r>
                        <a:rPr sz="900" spc="-2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Федерации</a:t>
                      </a:r>
                      <a:r>
                        <a:rPr sz="9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и муниципальных</a:t>
                      </a:r>
                      <a:r>
                        <a:rPr sz="9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образований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142</a:t>
                      </a:r>
                      <a:r>
                        <a:rPr sz="9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624,60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142</a:t>
                      </a:r>
                      <a:r>
                        <a:rPr sz="9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624,60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100,00</a:t>
                      </a:r>
                      <a:r>
                        <a:rPr sz="9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%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8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Прочие 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межбюджетные</a:t>
                      </a:r>
                      <a:r>
                        <a:rPr sz="9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трансферты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общего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 характера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19</a:t>
                      </a:r>
                      <a:r>
                        <a:rPr sz="9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884,60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9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775,90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11,22</a:t>
                      </a:r>
                      <a:r>
                        <a:rPr sz="9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%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21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Всего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расходов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862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645,50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706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364,20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95,95</a:t>
                      </a:r>
                      <a:r>
                        <a:rPr sz="9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742313" y="243585"/>
            <a:ext cx="55791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ДИНАМИКА</a:t>
            </a:r>
            <a:r>
              <a:rPr sz="1800" spc="-10" dirty="0">
                <a:latin typeface="Calibri"/>
                <a:cs typeface="Calibri"/>
              </a:rPr>
              <a:t> ИСПОЛНЕНИЯ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БЮДЖЕТА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КИРОВСКОГО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МУНИЦИПАЛЬНОГО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РАЙОНА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ЛЕНИНГРАДСКОЙ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ОБЛАСТИ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98594" y="2456586"/>
            <a:ext cx="11620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36380" cy="1351915"/>
            <a:chOff x="0" y="0"/>
            <a:chExt cx="9136380" cy="135191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36380" cy="1149350"/>
            </a:xfrm>
            <a:custGeom>
              <a:avLst/>
              <a:gdLst/>
              <a:ahLst/>
              <a:cxnLst/>
              <a:rect l="l" t="t" r="r" b="b"/>
              <a:pathLst>
                <a:path w="9136380" h="1149350">
                  <a:moveTo>
                    <a:pt x="0" y="1149096"/>
                  </a:moveTo>
                  <a:lnTo>
                    <a:pt x="9136380" y="1149096"/>
                  </a:lnTo>
                  <a:lnTo>
                    <a:pt x="9136380" y="0"/>
                  </a:lnTo>
                  <a:lnTo>
                    <a:pt x="0" y="0"/>
                  </a:lnTo>
                  <a:lnTo>
                    <a:pt x="0" y="1149096"/>
                  </a:lnTo>
                  <a:close/>
                </a:path>
              </a:pathLst>
            </a:custGeom>
            <a:solidFill>
              <a:srgbClr val="FFFFFF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691640" cy="135178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50480" y="1523"/>
              <a:ext cx="1475740" cy="1148080"/>
            </a:xfrm>
            <a:custGeom>
              <a:avLst/>
              <a:gdLst/>
              <a:ahLst/>
              <a:cxnLst/>
              <a:rect l="l" t="t" r="r" b="b"/>
              <a:pathLst>
                <a:path w="1475740" h="1148080">
                  <a:moveTo>
                    <a:pt x="901446" y="0"/>
                  </a:moveTo>
                  <a:lnTo>
                    <a:pt x="0" y="0"/>
                  </a:lnTo>
                  <a:lnTo>
                    <a:pt x="573786" y="573786"/>
                  </a:lnTo>
                  <a:lnTo>
                    <a:pt x="0" y="1147572"/>
                  </a:lnTo>
                  <a:lnTo>
                    <a:pt x="901446" y="1147572"/>
                  </a:lnTo>
                  <a:lnTo>
                    <a:pt x="1475231" y="573786"/>
                  </a:lnTo>
                  <a:lnTo>
                    <a:pt x="901446" y="0"/>
                  </a:lnTo>
                  <a:close/>
                </a:path>
              </a:pathLst>
            </a:custGeom>
            <a:solidFill>
              <a:srgbClr val="CDE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748396" y="1157096"/>
            <a:ext cx="7594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icrosoft Sans Serif"/>
                <a:cs typeface="Microsoft Sans Serif"/>
              </a:rPr>
              <a:t>тыс.</a:t>
            </a:r>
            <a:r>
              <a:rPr sz="1400" spc="-8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руб.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11873" y="1445513"/>
            <a:ext cx="2391410" cy="1065530"/>
          </a:xfrm>
          <a:custGeom>
            <a:avLst/>
            <a:gdLst/>
            <a:ahLst/>
            <a:cxnLst/>
            <a:rect l="l" t="t" r="r" b="b"/>
            <a:pathLst>
              <a:path w="2391409" h="1065530">
                <a:moveTo>
                  <a:pt x="2391155" y="0"/>
                </a:moveTo>
                <a:lnTo>
                  <a:pt x="0" y="0"/>
                </a:lnTo>
                <a:lnTo>
                  <a:pt x="0" y="1065276"/>
                </a:lnTo>
                <a:lnTo>
                  <a:pt x="2391155" y="1065276"/>
                </a:lnTo>
                <a:lnTo>
                  <a:pt x="23911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611873" y="1445513"/>
            <a:ext cx="2391410" cy="1065530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144780" marR="96520" algn="ctr">
              <a:lnSpc>
                <a:spcPct val="100000"/>
              </a:lnSpc>
              <a:spcBef>
                <a:spcPts val="950"/>
              </a:spcBef>
            </a:pPr>
            <a:r>
              <a:rPr sz="1600" b="1" spc="-10" dirty="0">
                <a:latin typeface="Arial"/>
                <a:cs typeface="Arial"/>
              </a:rPr>
              <a:t>РЕАЛИЗАЦИЯ </a:t>
            </a:r>
            <a:r>
              <a:rPr sz="1600" b="1" spc="-15" dirty="0">
                <a:latin typeface="Arial"/>
                <a:cs typeface="Arial"/>
              </a:rPr>
              <a:t>УКАЗА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ПРЕЗИДЕНТА№204</a:t>
            </a:r>
            <a:endParaRPr sz="1600">
              <a:latin typeface="Arial"/>
              <a:cs typeface="Arial"/>
            </a:endParaRPr>
          </a:p>
          <a:p>
            <a:pPr marL="41275" algn="ctr">
              <a:lnSpc>
                <a:spcPct val="100000"/>
              </a:lnSpc>
              <a:spcBef>
                <a:spcPts val="915"/>
              </a:spcBef>
            </a:pPr>
            <a:r>
              <a:rPr sz="1800" b="1" dirty="0">
                <a:latin typeface="Arial"/>
                <a:cs typeface="Arial"/>
              </a:rPr>
              <a:t>1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207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294,0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77361" y="1861566"/>
            <a:ext cx="2664460" cy="1426845"/>
          </a:xfrm>
          <a:custGeom>
            <a:avLst/>
            <a:gdLst/>
            <a:ahLst/>
            <a:cxnLst/>
            <a:rect l="l" t="t" r="r" b="b"/>
            <a:pathLst>
              <a:path w="2664460" h="1426845">
                <a:moveTo>
                  <a:pt x="2663952" y="0"/>
                </a:moveTo>
                <a:lnTo>
                  <a:pt x="0" y="0"/>
                </a:lnTo>
                <a:lnTo>
                  <a:pt x="0" y="1426463"/>
                </a:lnTo>
                <a:lnTo>
                  <a:pt x="2663952" y="1426463"/>
                </a:lnTo>
                <a:lnTo>
                  <a:pt x="2663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277361" y="1861566"/>
            <a:ext cx="2664460" cy="1426845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104140" rIns="0" bIns="0" rtlCol="0">
            <a:spAutoFit/>
          </a:bodyPr>
          <a:lstStyle/>
          <a:p>
            <a:pPr marR="53975" algn="ctr">
              <a:lnSpc>
                <a:spcPct val="100000"/>
              </a:lnSpc>
              <a:spcBef>
                <a:spcPts val="820"/>
              </a:spcBef>
            </a:pPr>
            <a:r>
              <a:rPr sz="1800" spc="-20" dirty="0">
                <a:latin typeface="Microsoft Sans Serif"/>
                <a:cs typeface="Microsoft Sans Serif"/>
              </a:rPr>
              <a:t>Всего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расходов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за</a:t>
            </a:r>
            <a:endParaRPr sz="1800">
              <a:latin typeface="Microsoft Sans Serif"/>
              <a:cs typeface="Microsoft Sans Serif"/>
            </a:endParaRPr>
          </a:p>
          <a:p>
            <a:pPr marR="52705" algn="ctr">
              <a:lnSpc>
                <a:spcPct val="100000"/>
              </a:lnSpc>
            </a:pPr>
            <a:r>
              <a:rPr sz="1800" spc="-5" dirty="0">
                <a:latin typeface="Microsoft Sans Serif"/>
                <a:cs typeface="Microsoft Sans Serif"/>
              </a:rPr>
              <a:t>2022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год:</a:t>
            </a:r>
            <a:endParaRPr sz="1800">
              <a:latin typeface="Microsoft Sans Serif"/>
              <a:cs typeface="Microsoft Sans Serif"/>
            </a:endParaRPr>
          </a:p>
          <a:p>
            <a:pPr marR="106045" algn="ctr">
              <a:lnSpc>
                <a:spcPts val="3060"/>
              </a:lnSpc>
              <a:spcBef>
                <a:spcPts val="740"/>
              </a:spcBef>
            </a:pPr>
            <a:r>
              <a:rPr sz="2800" b="1" spc="-5" dirty="0">
                <a:latin typeface="Arial"/>
                <a:cs typeface="Arial"/>
              </a:rPr>
              <a:t>3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706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364,2</a:t>
            </a:r>
            <a:endParaRPr sz="2800">
              <a:latin typeface="Arial"/>
              <a:cs typeface="Arial"/>
            </a:endParaRPr>
          </a:p>
          <a:p>
            <a:pPr marR="33020" algn="ctr">
              <a:lnSpc>
                <a:spcPts val="1860"/>
              </a:lnSpc>
            </a:pPr>
            <a:r>
              <a:rPr sz="1800" b="1" dirty="0">
                <a:latin typeface="Arial"/>
                <a:cs typeface="Arial"/>
              </a:rPr>
              <a:t>из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них: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392423" y="2569464"/>
            <a:ext cx="5177790" cy="2058670"/>
            <a:chOff x="3392423" y="2569464"/>
            <a:chExt cx="5177790" cy="2058670"/>
          </a:xfrm>
        </p:grpSpPr>
        <p:sp>
          <p:nvSpPr>
            <p:cNvPr id="15" name="object 15"/>
            <p:cNvSpPr/>
            <p:nvPr/>
          </p:nvSpPr>
          <p:spPr>
            <a:xfrm>
              <a:off x="3411473" y="2588514"/>
              <a:ext cx="2200275" cy="24765"/>
            </a:xfrm>
            <a:custGeom>
              <a:avLst/>
              <a:gdLst/>
              <a:ahLst/>
              <a:cxnLst/>
              <a:rect l="l" t="t" r="r" b="b"/>
              <a:pathLst>
                <a:path w="2200275" h="24764">
                  <a:moveTo>
                    <a:pt x="0" y="0"/>
                  </a:moveTo>
                  <a:lnTo>
                    <a:pt x="2199893" y="24765"/>
                  </a:lnTo>
                </a:path>
              </a:pathLst>
            </a:custGeom>
            <a:ln w="38099">
              <a:solidFill>
                <a:srgbClr val="0077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00622" y="3560826"/>
              <a:ext cx="2070100" cy="1066800"/>
            </a:xfrm>
            <a:custGeom>
              <a:avLst/>
              <a:gdLst/>
              <a:ahLst/>
              <a:cxnLst/>
              <a:rect l="l" t="t" r="r" b="b"/>
              <a:pathLst>
                <a:path w="2070100" h="1066800">
                  <a:moveTo>
                    <a:pt x="2069592" y="0"/>
                  </a:moveTo>
                  <a:lnTo>
                    <a:pt x="0" y="0"/>
                  </a:lnTo>
                  <a:lnTo>
                    <a:pt x="0" y="1066800"/>
                  </a:lnTo>
                  <a:lnTo>
                    <a:pt x="2069592" y="1066800"/>
                  </a:lnTo>
                  <a:lnTo>
                    <a:pt x="2069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500621" y="3560826"/>
            <a:ext cx="2070100" cy="1066800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156845" rIns="0" bIns="0" rtlCol="0">
            <a:spAutoFit/>
          </a:bodyPr>
          <a:lstStyle/>
          <a:p>
            <a:pPr marL="515620" marR="530225" indent="27940">
              <a:lnSpc>
                <a:spcPct val="126299"/>
              </a:lnSpc>
              <a:spcBef>
                <a:spcPts val="1235"/>
              </a:spcBef>
            </a:pPr>
            <a:r>
              <a:rPr sz="1800" b="1" dirty="0">
                <a:latin typeface="Arial"/>
                <a:cs typeface="Arial"/>
              </a:rPr>
              <a:t>РЕМОНТ  </a:t>
            </a:r>
            <a:r>
              <a:rPr sz="1800" b="1" spc="-5" dirty="0">
                <a:latin typeface="Arial"/>
                <a:cs typeface="Arial"/>
              </a:rPr>
              <a:t>234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127,4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27481" y="3560826"/>
            <a:ext cx="2068195" cy="1066800"/>
          </a:xfrm>
          <a:custGeom>
            <a:avLst/>
            <a:gdLst/>
            <a:ahLst/>
            <a:cxnLst/>
            <a:rect l="l" t="t" r="r" b="b"/>
            <a:pathLst>
              <a:path w="2068195" h="1066800">
                <a:moveTo>
                  <a:pt x="2068068" y="0"/>
                </a:moveTo>
                <a:lnTo>
                  <a:pt x="0" y="0"/>
                </a:lnTo>
                <a:lnTo>
                  <a:pt x="0" y="1066800"/>
                </a:lnTo>
                <a:lnTo>
                  <a:pt x="2068068" y="1066800"/>
                </a:lnTo>
                <a:lnTo>
                  <a:pt x="20680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27481" y="3560826"/>
            <a:ext cx="2068195" cy="1066800"/>
          </a:xfrm>
          <a:prstGeom prst="rect">
            <a:avLst/>
          </a:prstGeom>
          <a:ln w="25908">
            <a:solidFill>
              <a:srgbClr val="000000"/>
            </a:solidFill>
          </a:ln>
        </p:spPr>
        <p:txBody>
          <a:bodyPr vert="horz" wrap="square" lIns="0" tIns="132715" rIns="0" bIns="0" rtlCol="0">
            <a:spAutoFit/>
          </a:bodyPr>
          <a:lstStyle/>
          <a:p>
            <a:pPr marL="398780" marR="403225" algn="ctr">
              <a:lnSpc>
                <a:spcPct val="100000"/>
              </a:lnSpc>
              <a:spcBef>
                <a:spcPts val="1045"/>
              </a:spcBef>
            </a:pPr>
            <a:r>
              <a:rPr sz="1600" b="1" spc="-10" dirty="0">
                <a:latin typeface="Arial"/>
                <a:cs typeface="Arial"/>
              </a:rPr>
              <a:t>ДО</a:t>
            </a:r>
            <a:r>
              <a:rPr sz="1600" b="1" spc="-30" dirty="0">
                <a:latin typeface="Arial"/>
                <a:cs typeface="Arial"/>
              </a:rPr>
              <a:t>Р</a:t>
            </a:r>
            <a:r>
              <a:rPr sz="1600" b="1" spc="-40" dirty="0">
                <a:latin typeface="Arial"/>
                <a:cs typeface="Arial"/>
              </a:rPr>
              <a:t>О</a:t>
            </a:r>
            <a:r>
              <a:rPr sz="1600" b="1" spc="-35" dirty="0">
                <a:latin typeface="Arial"/>
                <a:cs typeface="Arial"/>
              </a:rPr>
              <a:t>Ж</a:t>
            </a:r>
            <a:r>
              <a:rPr sz="1600" b="1" spc="-10" dirty="0">
                <a:latin typeface="Arial"/>
                <a:cs typeface="Arial"/>
              </a:rPr>
              <a:t>НЫЙ  ФОНД</a:t>
            </a:r>
            <a:endParaRPr sz="1600">
              <a:latin typeface="Arial"/>
              <a:cs typeface="Arial"/>
            </a:endParaRPr>
          </a:p>
          <a:p>
            <a:pPr marR="4445" algn="ctr">
              <a:lnSpc>
                <a:spcPct val="100000"/>
              </a:lnSpc>
              <a:spcBef>
                <a:spcPts val="300"/>
              </a:spcBef>
            </a:pPr>
            <a:r>
              <a:rPr sz="1800" b="1" spc="-5" dirty="0">
                <a:latin typeface="Arial"/>
                <a:cs typeface="Arial"/>
              </a:rPr>
              <a:t>2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215,4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27481" y="1416558"/>
            <a:ext cx="2068195" cy="1066800"/>
          </a:xfrm>
          <a:custGeom>
            <a:avLst/>
            <a:gdLst/>
            <a:ahLst/>
            <a:cxnLst/>
            <a:rect l="l" t="t" r="r" b="b"/>
            <a:pathLst>
              <a:path w="2068195" h="1066800">
                <a:moveTo>
                  <a:pt x="2068068" y="0"/>
                </a:moveTo>
                <a:lnTo>
                  <a:pt x="0" y="0"/>
                </a:lnTo>
                <a:lnTo>
                  <a:pt x="0" y="1066800"/>
                </a:lnTo>
                <a:lnTo>
                  <a:pt x="2068068" y="1066800"/>
                </a:lnTo>
                <a:lnTo>
                  <a:pt x="20680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27481" y="1416558"/>
            <a:ext cx="2068195" cy="1066800"/>
          </a:xfrm>
          <a:prstGeom prst="rect">
            <a:avLst/>
          </a:prstGeom>
          <a:ln w="25908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Times New Roman"/>
              <a:cs typeface="Times New Roman"/>
            </a:endParaRPr>
          </a:p>
          <a:p>
            <a:pPr marL="90170" algn="ctr">
              <a:lnSpc>
                <a:spcPct val="100000"/>
              </a:lnSpc>
            </a:pPr>
            <a:r>
              <a:rPr sz="1600" b="1" spc="-20" dirty="0">
                <a:latin typeface="Arial"/>
                <a:cs typeface="Arial"/>
              </a:rPr>
              <a:t>АИП</a:t>
            </a:r>
            <a:endParaRPr sz="1600">
              <a:latin typeface="Arial"/>
              <a:cs typeface="Arial"/>
            </a:endParaRPr>
          </a:p>
          <a:p>
            <a:pPr marL="89535" algn="ctr">
              <a:lnSpc>
                <a:spcPct val="100000"/>
              </a:lnSpc>
              <a:spcBef>
                <a:spcPts val="1090"/>
              </a:spcBef>
            </a:pPr>
            <a:r>
              <a:rPr sz="1800" b="1" spc="-5" dirty="0">
                <a:latin typeface="Arial"/>
                <a:cs typeface="Arial"/>
              </a:rPr>
              <a:t>104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200" dirty="0">
                <a:latin typeface="Arial"/>
                <a:cs typeface="Arial"/>
              </a:rPr>
              <a:t>531,1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621280" y="1860803"/>
            <a:ext cx="3990340" cy="2014855"/>
          </a:xfrm>
          <a:custGeom>
            <a:avLst/>
            <a:gdLst/>
            <a:ahLst/>
            <a:cxnLst/>
            <a:rect l="l" t="t" r="r" b="b"/>
            <a:pathLst>
              <a:path w="3990340" h="2014854">
                <a:moveTo>
                  <a:pt x="504444" y="67437"/>
                </a:moveTo>
                <a:lnTo>
                  <a:pt x="134874" y="67437"/>
                </a:lnTo>
                <a:lnTo>
                  <a:pt x="134874" y="0"/>
                </a:lnTo>
                <a:lnTo>
                  <a:pt x="0" y="134874"/>
                </a:lnTo>
                <a:lnTo>
                  <a:pt x="134874" y="269748"/>
                </a:lnTo>
                <a:lnTo>
                  <a:pt x="134874" y="202311"/>
                </a:lnTo>
                <a:lnTo>
                  <a:pt x="504444" y="202311"/>
                </a:lnTo>
                <a:lnTo>
                  <a:pt x="504444" y="67437"/>
                </a:lnTo>
                <a:close/>
              </a:path>
              <a:path w="3990340" h="2014854">
                <a:moveTo>
                  <a:pt x="557530" y="1719072"/>
                </a:moveTo>
                <a:lnTo>
                  <a:pt x="474345" y="1613154"/>
                </a:lnTo>
                <a:lnTo>
                  <a:pt x="183896" y="1841246"/>
                </a:lnTo>
                <a:lnTo>
                  <a:pt x="142240" y="1788287"/>
                </a:lnTo>
                <a:lnTo>
                  <a:pt x="119507" y="1977517"/>
                </a:lnTo>
                <a:lnTo>
                  <a:pt x="308737" y="2000250"/>
                </a:lnTo>
                <a:lnTo>
                  <a:pt x="267081" y="1947291"/>
                </a:lnTo>
                <a:lnTo>
                  <a:pt x="557530" y="1719072"/>
                </a:lnTo>
                <a:close/>
              </a:path>
              <a:path w="3990340" h="2014854">
                <a:moveTo>
                  <a:pt x="3707257" y="1823974"/>
                </a:moveTo>
                <a:lnTo>
                  <a:pt x="3658362" y="1870329"/>
                </a:lnTo>
                <a:lnTo>
                  <a:pt x="3404235" y="1602359"/>
                </a:lnTo>
                <a:lnTo>
                  <a:pt x="3306445" y="1695069"/>
                </a:lnTo>
                <a:lnTo>
                  <a:pt x="3560572" y="1963039"/>
                </a:lnTo>
                <a:lnTo>
                  <a:pt x="3511804" y="2009394"/>
                </a:lnTo>
                <a:lnTo>
                  <a:pt x="3702177" y="2014435"/>
                </a:lnTo>
                <a:lnTo>
                  <a:pt x="3707257" y="1823974"/>
                </a:lnTo>
                <a:close/>
              </a:path>
              <a:path w="3990340" h="2014854">
                <a:moveTo>
                  <a:pt x="3989819" y="134874"/>
                </a:moveTo>
                <a:lnTo>
                  <a:pt x="3854958" y="0"/>
                </a:lnTo>
                <a:lnTo>
                  <a:pt x="3854958" y="67437"/>
                </a:lnTo>
                <a:lnTo>
                  <a:pt x="3485388" y="67437"/>
                </a:lnTo>
                <a:lnTo>
                  <a:pt x="3485388" y="202311"/>
                </a:lnTo>
                <a:lnTo>
                  <a:pt x="3854958" y="202311"/>
                </a:lnTo>
                <a:lnTo>
                  <a:pt x="3854958" y="269748"/>
                </a:lnTo>
                <a:lnTo>
                  <a:pt x="3989819" y="1348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7">
            <a:extLst>
              <a:ext uri="{FF2B5EF4-FFF2-40B4-BE49-F238E27FC236}">
                <a16:creationId xmlns:a16="http://schemas.microsoft.com/office/drawing/2014/main" id="{8F831376-FE4D-9883-CAC5-BA340863993F}"/>
              </a:ext>
            </a:extLst>
          </p:cNvPr>
          <p:cNvSpPr txBox="1"/>
          <p:nvPr/>
        </p:nvSpPr>
        <p:spPr>
          <a:xfrm>
            <a:off x="1360677" y="296417"/>
            <a:ext cx="63728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800" dirty="0">
                <a:latin typeface="Microsoft Sans Serif"/>
                <a:cs typeface="Microsoft Sans Serif"/>
              </a:rPr>
              <a:t>СТРУКТУРА РАСХОДОВ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36" name="object 6">
            <a:extLst>
              <a:ext uri="{FF2B5EF4-FFF2-40B4-BE49-F238E27FC236}">
                <a16:creationId xmlns:a16="http://schemas.microsoft.com/office/drawing/2014/main" id="{F7F62251-F8D5-CBDD-432F-023EBD3B2B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76006" y="190627"/>
            <a:ext cx="7874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Microsoft Sans Serif"/>
                <a:cs typeface="Microsoft Sans Serif"/>
              </a:rPr>
              <a:t>1</a:t>
            </a:r>
            <a:r>
              <a:rPr lang="ru-RU" spc="-10" dirty="0">
                <a:latin typeface="Microsoft Sans Serif"/>
                <a:cs typeface="Microsoft Sans Serif"/>
              </a:rPr>
              <a:t>9</a:t>
            </a:r>
            <a:endParaRPr spc="-1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96439"/>
            <a:ext cx="9144000" cy="1150620"/>
          </a:xfrm>
          <a:custGeom>
            <a:avLst/>
            <a:gdLst/>
            <a:ahLst/>
            <a:cxnLst/>
            <a:rect l="l" t="t" r="r" b="b"/>
            <a:pathLst>
              <a:path w="9144000" h="1150620">
                <a:moveTo>
                  <a:pt x="9144000" y="0"/>
                </a:moveTo>
                <a:lnTo>
                  <a:pt x="0" y="0"/>
                </a:lnTo>
                <a:lnTo>
                  <a:pt x="0" y="1150620"/>
                </a:lnTo>
                <a:lnTo>
                  <a:pt x="9144000" y="115062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>
              <a:alpha val="5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90977" y="2239517"/>
            <a:ext cx="4888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ОСНОВНЫЕ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ПАРАМЕТРЫ </a:t>
            </a:r>
            <a:r>
              <a:rPr sz="1800" spc="-40" dirty="0">
                <a:latin typeface="Microsoft Sans Serif"/>
                <a:cs typeface="Microsoft Sans Serif"/>
              </a:rPr>
              <a:t>БЮДЖЕТА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60" dirty="0">
                <a:latin typeface="Microsoft Sans Serif"/>
                <a:cs typeface="Microsoft Sans Serif"/>
              </a:rPr>
              <a:t>КИРОВСКОГО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МУНИЦИПАЛЬНОГО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РАЙОНА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7512" y="1491996"/>
            <a:ext cx="2048256" cy="189280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28760" cy="5020310"/>
            <a:chOff x="0" y="0"/>
            <a:chExt cx="9128760" cy="502031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1639" y="3556"/>
              <a:ext cx="5727192" cy="5016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28760" cy="1144905"/>
            </a:xfrm>
            <a:custGeom>
              <a:avLst/>
              <a:gdLst/>
              <a:ahLst/>
              <a:cxnLst/>
              <a:rect l="l" t="t" r="r" b="b"/>
              <a:pathLst>
                <a:path w="9128760" h="1144905">
                  <a:moveTo>
                    <a:pt x="0" y="1144524"/>
                  </a:moveTo>
                  <a:lnTo>
                    <a:pt x="9128760" y="1144524"/>
                  </a:lnTo>
                  <a:lnTo>
                    <a:pt x="9128760" y="0"/>
                  </a:lnTo>
                  <a:lnTo>
                    <a:pt x="0" y="0"/>
                  </a:lnTo>
                  <a:lnTo>
                    <a:pt x="0" y="1144524"/>
                  </a:lnTo>
                  <a:close/>
                </a:path>
              </a:pathLst>
            </a:custGeom>
            <a:solidFill>
              <a:srgbClr val="FFFFFF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682496" cy="13472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41335" y="0"/>
              <a:ext cx="1475740" cy="1144905"/>
            </a:xfrm>
            <a:custGeom>
              <a:avLst/>
              <a:gdLst/>
              <a:ahLst/>
              <a:cxnLst/>
              <a:rect l="l" t="t" r="r" b="b"/>
              <a:pathLst>
                <a:path w="1475740" h="1144905">
                  <a:moveTo>
                    <a:pt x="904494" y="0"/>
                  </a:moveTo>
                  <a:lnTo>
                    <a:pt x="3048" y="0"/>
                  </a:lnTo>
                  <a:lnTo>
                    <a:pt x="573786" y="570738"/>
                  </a:lnTo>
                  <a:lnTo>
                    <a:pt x="0" y="1144524"/>
                  </a:lnTo>
                  <a:lnTo>
                    <a:pt x="901446" y="1144524"/>
                  </a:lnTo>
                  <a:lnTo>
                    <a:pt x="1475232" y="570738"/>
                  </a:lnTo>
                  <a:lnTo>
                    <a:pt x="904494" y="0"/>
                  </a:lnTo>
                  <a:close/>
                </a:path>
              </a:pathLst>
            </a:custGeom>
            <a:solidFill>
              <a:srgbClr val="CDE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60677" y="296417"/>
            <a:ext cx="63728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latin typeface="Microsoft Sans Serif"/>
                <a:cs typeface="Microsoft Sans Serif"/>
              </a:rPr>
              <a:t>РАСХОДЫ НА РЕАЛИЗАЦИЮ МУНИЦИПАЛЬНЫХ ПРОГРАММ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41334" y="134188"/>
            <a:ext cx="7880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latin typeface="Arial MT"/>
                <a:cs typeface="Arial MT"/>
              </a:rPr>
              <a:t>20</a:t>
            </a:r>
            <a:endParaRPr sz="54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48396" y="1157096"/>
            <a:ext cx="7594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icrosoft Sans Serif"/>
                <a:cs typeface="Microsoft Sans Serif"/>
              </a:rPr>
              <a:t>тыс.</a:t>
            </a:r>
            <a:r>
              <a:rPr sz="1400" spc="-8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руб.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57627" y="2740151"/>
            <a:ext cx="784860" cy="215265"/>
          </a:xfrm>
          <a:custGeom>
            <a:avLst/>
            <a:gdLst/>
            <a:ahLst/>
            <a:cxnLst/>
            <a:rect l="l" t="t" r="r" b="b"/>
            <a:pathLst>
              <a:path w="784860" h="215264">
                <a:moveTo>
                  <a:pt x="784860" y="0"/>
                </a:moveTo>
                <a:lnTo>
                  <a:pt x="0" y="0"/>
                </a:lnTo>
                <a:lnTo>
                  <a:pt x="0" y="214884"/>
                </a:lnTo>
                <a:lnTo>
                  <a:pt x="784860" y="214884"/>
                </a:lnTo>
                <a:lnTo>
                  <a:pt x="784860" y="0"/>
                </a:lnTo>
                <a:close/>
              </a:path>
            </a:pathLst>
          </a:custGeom>
          <a:solidFill>
            <a:srgbClr val="008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57627" y="3430523"/>
            <a:ext cx="285115" cy="215265"/>
          </a:xfrm>
          <a:custGeom>
            <a:avLst/>
            <a:gdLst/>
            <a:ahLst/>
            <a:cxnLst/>
            <a:rect l="l" t="t" r="r" b="b"/>
            <a:pathLst>
              <a:path w="285114" h="215264">
                <a:moveTo>
                  <a:pt x="284988" y="0"/>
                </a:moveTo>
                <a:lnTo>
                  <a:pt x="0" y="0"/>
                </a:lnTo>
                <a:lnTo>
                  <a:pt x="0" y="214884"/>
                </a:lnTo>
                <a:lnTo>
                  <a:pt x="284988" y="214884"/>
                </a:lnTo>
                <a:lnTo>
                  <a:pt x="284988" y="0"/>
                </a:lnTo>
                <a:close/>
              </a:path>
            </a:pathLst>
          </a:custGeom>
          <a:solidFill>
            <a:srgbClr val="0D3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24280" y="1374749"/>
            <a:ext cx="1493520" cy="1271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8740" indent="31115">
              <a:lnSpc>
                <a:spcPct val="1071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ОБ</a:t>
            </a:r>
            <a:r>
              <a:rPr sz="1400" b="1" spc="-125" dirty="0">
                <a:latin typeface="Arial"/>
                <a:cs typeface="Arial"/>
              </a:rPr>
              <a:t>Р</a:t>
            </a:r>
            <a:r>
              <a:rPr sz="1400" b="1" spc="-45" dirty="0">
                <a:latin typeface="Arial"/>
                <a:cs typeface="Arial"/>
              </a:rPr>
              <a:t>А</a:t>
            </a:r>
            <a:r>
              <a:rPr sz="1400" b="1" spc="-30" dirty="0">
                <a:latin typeface="Arial"/>
                <a:cs typeface="Arial"/>
              </a:rPr>
              <a:t>З</a:t>
            </a:r>
            <a:r>
              <a:rPr sz="1400" b="1" dirty="0">
                <a:latin typeface="Arial"/>
                <a:cs typeface="Arial"/>
              </a:rPr>
              <a:t>О</a:t>
            </a:r>
            <a:r>
              <a:rPr sz="1400" b="1" spc="-70" dirty="0">
                <a:latin typeface="Arial"/>
                <a:cs typeface="Arial"/>
              </a:rPr>
              <a:t>В</a:t>
            </a:r>
            <a:r>
              <a:rPr sz="1400" b="1" spc="-20" dirty="0">
                <a:latin typeface="Arial"/>
                <a:cs typeface="Arial"/>
              </a:rPr>
              <a:t>А</a:t>
            </a:r>
            <a:r>
              <a:rPr sz="1400" b="1" spc="-10" dirty="0">
                <a:latin typeface="Arial"/>
                <a:cs typeface="Arial"/>
              </a:rPr>
              <a:t>Н</a:t>
            </a:r>
            <a:r>
              <a:rPr sz="1400" b="1" dirty="0">
                <a:latin typeface="Arial"/>
                <a:cs typeface="Arial"/>
              </a:rPr>
              <a:t>ИЕ  </a:t>
            </a:r>
            <a:r>
              <a:rPr sz="1400" b="1" spc="-5" dirty="0">
                <a:latin typeface="Arial"/>
                <a:cs typeface="Arial"/>
              </a:rPr>
              <a:t>К</a:t>
            </a:r>
            <a:r>
              <a:rPr sz="1400" b="1" dirty="0">
                <a:latin typeface="Arial"/>
                <a:cs typeface="Arial"/>
              </a:rPr>
              <a:t>О</a:t>
            </a:r>
            <a:r>
              <a:rPr sz="1400" b="1" spc="15" dirty="0">
                <a:latin typeface="Arial"/>
                <a:cs typeface="Arial"/>
              </a:rPr>
              <a:t>М</a:t>
            </a:r>
            <a:r>
              <a:rPr sz="1400" b="1" dirty="0">
                <a:latin typeface="Arial"/>
                <a:cs typeface="Arial"/>
              </a:rPr>
              <a:t>ПЛЕ</a:t>
            </a:r>
            <a:r>
              <a:rPr sz="1400" b="1" spc="-35" dirty="0">
                <a:latin typeface="Arial"/>
                <a:cs typeface="Arial"/>
              </a:rPr>
              <a:t>К</a:t>
            </a:r>
            <a:r>
              <a:rPr sz="1400" b="1" spc="-10" dirty="0">
                <a:latin typeface="Arial"/>
                <a:cs typeface="Arial"/>
              </a:rPr>
              <a:t>СН</a:t>
            </a:r>
            <a:r>
              <a:rPr sz="1400" b="1" dirty="0">
                <a:latin typeface="Arial"/>
                <a:cs typeface="Arial"/>
              </a:rPr>
              <a:t>ОЕ</a:t>
            </a:r>
            <a:endParaRPr sz="1400">
              <a:latin typeface="Arial"/>
              <a:cs typeface="Arial"/>
            </a:endParaRPr>
          </a:p>
          <a:p>
            <a:pPr marL="575945" marR="5080" indent="-125095">
              <a:lnSpc>
                <a:spcPts val="1760"/>
              </a:lnSpc>
              <a:spcBef>
                <a:spcPts val="5"/>
              </a:spcBef>
            </a:pPr>
            <a:r>
              <a:rPr sz="1400" b="1" spc="-25" dirty="0">
                <a:latin typeface="Arial"/>
                <a:cs typeface="Arial"/>
              </a:rPr>
              <a:t>РАЗВИТИЕ 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25" dirty="0">
                <a:latin typeface="Arial"/>
                <a:cs typeface="Arial"/>
              </a:rPr>
              <a:t>К</a:t>
            </a:r>
            <a:r>
              <a:rPr sz="1400" b="1" spc="-45" dirty="0">
                <a:latin typeface="Arial"/>
                <a:cs typeface="Arial"/>
              </a:rPr>
              <a:t>У</a:t>
            </a:r>
            <a:r>
              <a:rPr sz="1400" b="1" dirty="0">
                <a:latin typeface="Arial"/>
                <a:cs typeface="Arial"/>
              </a:rPr>
              <a:t>Л</a:t>
            </a:r>
            <a:r>
              <a:rPr sz="1400" b="1" spc="-150" dirty="0">
                <a:latin typeface="Arial"/>
                <a:cs typeface="Arial"/>
              </a:rPr>
              <a:t>Ь</a:t>
            </a:r>
            <a:r>
              <a:rPr sz="1400" b="1" spc="-10" dirty="0">
                <a:latin typeface="Arial"/>
                <a:cs typeface="Arial"/>
              </a:rPr>
              <a:t>Т</a:t>
            </a:r>
            <a:r>
              <a:rPr sz="1400" b="1" spc="-5" dirty="0">
                <a:latin typeface="Arial"/>
                <a:cs typeface="Arial"/>
              </a:rPr>
              <a:t>У</a:t>
            </a:r>
            <a:r>
              <a:rPr sz="1400" b="1" spc="-120" dirty="0">
                <a:latin typeface="Arial"/>
                <a:cs typeface="Arial"/>
              </a:rPr>
              <a:t>Р</a:t>
            </a:r>
            <a:r>
              <a:rPr sz="1400" b="1" dirty="0">
                <a:latin typeface="Arial"/>
                <a:cs typeface="Arial"/>
              </a:rPr>
              <a:t>А</a:t>
            </a:r>
            <a:endParaRPr sz="1400">
              <a:latin typeface="Arial"/>
              <a:cs typeface="Arial"/>
            </a:endParaRPr>
          </a:p>
          <a:p>
            <a:pPr marL="476884">
              <a:lnSpc>
                <a:spcPct val="100000"/>
              </a:lnSpc>
              <a:spcBef>
                <a:spcPts val="1005"/>
              </a:spcBef>
            </a:pPr>
            <a:r>
              <a:rPr sz="1400" b="1" spc="-10" dirty="0">
                <a:latin typeface="Arial"/>
                <a:cs typeface="Arial"/>
              </a:rPr>
              <a:t>ФИНАНСЫ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30579" y="3304794"/>
            <a:ext cx="10147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СЕЛЬСКОЕ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57627" y="2089404"/>
            <a:ext cx="1789430" cy="181610"/>
          </a:xfrm>
          <a:prstGeom prst="rect">
            <a:avLst/>
          </a:prstGeom>
          <a:solidFill>
            <a:srgbClr val="2CA4FF"/>
          </a:solidFill>
        </p:spPr>
        <p:txBody>
          <a:bodyPr vert="horz" wrap="square" lIns="0" tIns="0" rIns="0" bIns="0" rtlCol="0">
            <a:spAutoFit/>
          </a:bodyPr>
          <a:lstStyle/>
          <a:p>
            <a:pPr marL="369570">
              <a:lnSpc>
                <a:spcPts val="1430"/>
              </a:lnSpc>
            </a:pPr>
            <a:r>
              <a:rPr sz="1400" b="1" spc="-60" dirty="0">
                <a:latin typeface="Arial"/>
                <a:cs typeface="Arial"/>
              </a:rPr>
              <a:t>223</a:t>
            </a:r>
            <a:r>
              <a:rPr lang="ru-RU" sz="1400" b="1" spc="-60" dirty="0">
                <a:latin typeface="Arial"/>
                <a:cs typeface="Arial"/>
              </a:rPr>
              <a:t> </a:t>
            </a:r>
            <a:r>
              <a:rPr sz="1400" b="1" spc="-60" dirty="0">
                <a:latin typeface="Arial"/>
                <a:cs typeface="Arial"/>
              </a:rPr>
              <a:t>9</a:t>
            </a:r>
            <a:r>
              <a:rPr lang="ru-RU" sz="1400" b="1" spc="-60" dirty="0">
                <a:latin typeface="Arial"/>
                <a:cs typeface="Arial"/>
              </a:rPr>
              <a:t>11,3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57627" y="1744979"/>
            <a:ext cx="1927860" cy="182880"/>
          </a:xfrm>
          <a:prstGeom prst="rect">
            <a:avLst/>
          </a:prstGeom>
          <a:solidFill>
            <a:srgbClr val="E3D3C5"/>
          </a:solidFill>
        </p:spPr>
        <p:txBody>
          <a:bodyPr vert="horz" wrap="square" lIns="0" tIns="0" rIns="0" bIns="0" rtlCol="0">
            <a:spAutoFit/>
          </a:bodyPr>
          <a:lstStyle/>
          <a:p>
            <a:pPr marL="382270">
              <a:lnSpc>
                <a:spcPts val="1440"/>
              </a:lnSpc>
            </a:pPr>
            <a:r>
              <a:rPr sz="1400" b="1" spc="-70" dirty="0">
                <a:latin typeface="Arial"/>
                <a:cs typeface="Arial"/>
              </a:rPr>
              <a:t>229</a:t>
            </a:r>
            <a:r>
              <a:rPr lang="ru-RU" sz="1400" b="1" spc="-70" dirty="0">
                <a:latin typeface="Arial"/>
                <a:cs typeface="Arial"/>
              </a:rPr>
              <a:t> </a:t>
            </a:r>
            <a:r>
              <a:rPr sz="1400" b="1" spc="-70" dirty="0">
                <a:latin typeface="Arial"/>
                <a:cs typeface="Arial"/>
              </a:rPr>
              <a:t>7</a:t>
            </a:r>
            <a:r>
              <a:rPr lang="ru-RU" sz="1400" b="1" spc="-70" dirty="0">
                <a:latin typeface="Arial"/>
                <a:cs typeface="Arial"/>
              </a:rPr>
              <a:t>73,6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57627" y="2395727"/>
            <a:ext cx="1571625" cy="205184"/>
          </a:xfrm>
          <a:prstGeom prst="rect">
            <a:avLst/>
          </a:prstGeom>
          <a:solidFill>
            <a:srgbClr val="3AABFF"/>
          </a:solidFill>
        </p:spPr>
        <p:txBody>
          <a:bodyPr vert="horz" wrap="square" lIns="0" tIns="0" rIns="0" bIns="0" rtlCol="0">
            <a:spAutoFit/>
          </a:bodyPr>
          <a:lstStyle/>
          <a:p>
            <a:pPr marL="389890">
              <a:lnSpc>
                <a:spcPts val="1595"/>
              </a:lnSpc>
            </a:pPr>
            <a:r>
              <a:rPr sz="1400" b="1" spc="-90" dirty="0">
                <a:latin typeface="Arial"/>
                <a:cs typeface="Arial"/>
              </a:rPr>
              <a:t>182</a:t>
            </a:r>
            <a:r>
              <a:rPr lang="ru-RU" sz="1400" b="1" spc="-90" dirty="0">
                <a:latin typeface="Arial"/>
                <a:cs typeface="Arial"/>
              </a:rPr>
              <a:t> </a:t>
            </a:r>
            <a:r>
              <a:rPr sz="1400" b="1" spc="-90" dirty="0">
                <a:latin typeface="Arial"/>
                <a:cs typeface="Arial"/>
              </a:rPr>
              <a:t>0</a:t>
            </a:r>
            <a:r>
              <a:rPr lang="ru-RU" sz="1400" b="1" spc="-90" dirty="0">
                <a:latin typeface="Arial"/>
                <a:cs typeface="Arial"/>
              </a:rPr>
              <a:t>11,3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551170" y="2259329"/>
            <a:ext cx="2399030" cy="2272665"/>
            <a:chOff x="5551170" y="2259329"/>
            <a:chExt cx="2399030" cy="2272665"/>
          </a:xfrm>
        </p:grpSpPr>
        <p:sp>
          <p:nvSpPr>
            <p:cNvPr id="18" name="object 18"/>
            <p:cNvSpPr/>
            <p:nvPr/>
          </p:nvSpPr>
          <p:spPr>
            <a:xfrm>
              <a:off x="5551170" y="2259329"/>
              <a:ext cx="2399030" cy="2272665"/>
            </a:xfrm>
            <a:custGeom>
              <a:avLst/>
              <a:gdLst/>
              <a:ahLst/>
              <a:cxnLst/>
              <a:rect l="l" t="t" r="r" b="b"/>
              <a:pathLst>
                <a:path w="2399029" h="2272665">
                  <a:moveTo>
                    <a:pt x="2398776" y="0"/>
                  </a:moveTo>
                  <a:lnTo>
                    <a:pt x="0" y="0"/>
                  </a:lnTo>
                  <a:lnTo>
                    <a:pt x="0" y="2272284"/>
                  </a:lnTo>
                  <a:lnTo>
                    <a:pt x="2398776" y="2272284"/>
                  </a:lnTo>
                  <a:lnTo>
                    <a:pt x="239877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15456" y="3023615"/>
              <a:ext cx="963294" cy="513715"/>
            </a:xfrm>
            <a:custGeom>
              <a:avLst/>
              <a:gdLst/>
              <a:ahLst/>
              <a:cxnLst/>
              <a:rect l="l" t="t" r="r" b="b"/>
              <a:pathLst>
                <a:path w="963295" h="513714">
                  <a:moveTo>
                    <a:pt x="481584" y="0"/>
                  </a:moveTo>
                  <a:lnTo>
                    <a:pt x="421181" y="2000"/>
                  </a:lnTo>
                  <a:lnTo>
                    <a:pt x="363016" y="7840"/>
                  </a:lnTo>
                  <a:lnTo>
                    <a:pt x="307540" y="17280"/>
                  </a:lnTo>
                  <a:lnTo>
                    <a:pt x="255203" y="30080"/>
                  </a:lnTo>
                  <a:lnTo>
                    <a:pt x="206459" y="45999"/>
                  </a:lnTo>
                  <a:lnTo>
                    <a:pt x="161758" y="64796"/>
                  </a:lnTo>
                  <a:lnTo>
                    <a:pt x="121552" y="86232"/>
                  </a:lnTo>
                  <a:lnTo>
                    <a:pt x="86292" y="110066"/>
                  </a:lnTo>
                  <a:lnTo>
                    <a:pt x="56431" y="136058"/>
                  </a:lnTo>
                  <a:lnTo>
                    <a:pt x="14710" y="193552"/>
                  </a:lnTo>
                  <a:lnTo>
                    <a:pt x="0" y="256794"/>
                  </a:lnTo>
                  <a:lnTo>
                    <a:pt x="3752" y="289012"/>
                  </a:lnTo>
                  <a:lnTo>
                    <a:pt x="32420" y="349620"/>
                  </a:lnTo>
                  <a:lnTo>
                    <a:pt x="86292" y="403521"/>
                  </a:lnTo>
                  <a:lnTo>
                    <a:pt x="121552" y="427355"/>
                  </a:lnTo>
                  <a:lnTo>
                    <a:pt x="161758" y="448791"/>
                  </a:lnTo>
                  <a:lnTo>
                    <a:pt x="206459" y="467588"/>
                  </a:lnTo>
                  <a:lnTo>
                    <a:pt x="255203" y="483507"/>
                  </a:lnTo>
                  <a:lnTo>
                    <a:pt x="307540" y="496307"/>
                  </a:lnTo>
                  <a:lnTo>
                    <a:pt x="363016" y="505747"/>
                  </a:lnTo>
                  <a:lnTo>
                    <a:pt x="421181" y="511587"/>
                  </a:lnTo>
                  <a:lnTo>
                    <a:pt x="481584" y="513587"/>
                  </a:lnTo>
                  <a:lnTo>
                    <a:pt x="541986" y="511587"/>
                  </a:lnTo>
                  <a:lnTo>
                    <a:pt x="600151" y="505747"/>
                  </a:lnTo>
                  <a:lnTo>
                    <a:pt x="655627" y="496307"/>
                  </a:lnTo>
                  <a:lnTo>
                    <a:pt x="707964" y="483507"/>
                  </a:lnTo>
                  <a:lnTo>
                    <a:pt x="756708" y="467588"/>
                  </a:lnTo>
                  <a:lnTo>
                    <a:pt x="801409" y="448791"/>
                  </a:lnTo>
                  <a:lnTo>
                    <a:pt x="841615" y="427355"/>
                  </a:lnTo>
                  <a:lnTo>
                    <a:pt x="876875" y="403521"/>
                  </a:lnTo>
                  <a:lnTo>
                    <a:pt x="906736" y="377529"/>
                  </a:lnTo>
                  <a:lnTo>
                    <a:pt x="948457" y="320035"/>
                  </a:lnTo>
                  <a:lnTo>
                    <a:pt x="963168" y="256794"/>
                  </a:lnTo>
                  <a:lnTo>
                    <a:pt x="959415" y="224575"/>
                  </a:lnTo>
                  <a:lnTo>
                    <a:pt x="930747" y="163967"/>
                  </a:lnTo>
                  <a:lnTo>
                    <a:pt x="876875" y="110066"/>
                  </a:lnTo>
                  <a:lnTo>
                    <a:pt x="841615" y="86232"/>
                  </a:lnTo>
                  <a:lnTo>
                    <a:pt x="801409" y="64796"/>
                  </a:lnTo>
                  <a:lnTo>
                    <a:pt x="756708" y="45999"/>
                  </a:lnTo>
                  <a:lnTo>
                    <a:pt x="707964" y="30080"/>
                  </a:lnTo>
                  <a:lnTo>
                    <a:pt x="655627" y="17280"/>
                  </a:lnTo>
                  <a:lnTo>
                    <a:pt x="600151" y="7840"/>
                  </a:lnTo>
                  <a:lnTo>
                    <a:pt x="541986" y="2000"/>
                  </a:lnTo>
                  <a:lnTo>
                    <a:pt x="4815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357627" y="1400555"/>
            <a:ext cx="6571615" cy="213360"/>
          </a:xfrm>
          <a:prstGeom prst="rect">
            <a:avLst/>
          </a:prstGeom>
          <a:solidFill>
            <a:srgbClr val="F5EDE9"/>
          </a:solidFill>
        </p:spPr>
        <p:txBody>
          <a:bodyPr vert="horz" wrap="square" lIns="0" tIns="0" rIns="0" bIns="0" rtlCol="0">
            <a:spAutoFit/>
          </a:bodyPr>
          <a:lstStyle/>
          <a:p>
            <a:pPr marL="389890">
              <a:lnSpc>
                <a:spcPts val="1625"/>
              </a:lnSpc>
              <a:tabLst>
                <a:tab pos="1946910" algn="l"/>
              </a:tabLst>
            </a:pPr>
            <a:r>
              <a:rPr sz="1400" b="1" spc="-55" dirty="0">
                <a:latin typeface="Arial"/>
                <a:cs typeface="Arial"/>
              </a:rPr>
              <a:t>2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569</a:t>
            </a:r>
            <a:r>
              <a:rPr lang="ru-RU" sz="1400" b="1" spc="-50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5</a:t>
            </a:r>
            <a:r>
              <a:rPr lang="ru-RU" sz="1400" b="1" spc="-50" dirty="0">
                <a:latin typeface="Arial"/>
                <a:cs typeface="Arial"/>
              </a:rPr>
              <a:t>53,6</a:t>
            </a:r>
            <a:r>
              <a:rPr sz="1400" b="1" spc="-50" dirty="0">
                <a:latin typeface="Arial"/>
                <a:cs typeface="Arial"/>
              </a:rPr>
              <a:t>	</a:t>
            </a:r>
            <a:r>
              <a:rPr sz="1400" b="1" spc="-80" dirty="0">
                <a:latin typeface="Arial"/>
                <a:cs typeface="Arial"/>
              </a:rPr>
              <a:t>98,4%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92346" y="1723136"/>
            <a:ext cx="4375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65" dirty="0">
                <a:latin typeface="Arial"/>
                <a:cs typeface="Arial"/>
              </a:rPr>
              <a:t>95</a:t>
            </a:r>
            <a:r>
              <a:rPr sz="1400" b="1" spc="-25" dirty="0">
                <a:latin typeface="Arial"/>
                <a:cs typeface="Arial"/>
              </a:rPr>
              <a:t>,</a:t>
            </a:r>
            <a:r>
              <a:rPr sz="1400" b="1" spc="-300" dirty="0">
                <a:latin typeface="Arial"/>
                <a:cs typeface="Arial"/>
              </a:rPr>
              <a:t>1%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90821" y="1957552"/>
            <a:ext cx="475615" cy="670560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5"/>
              </a:spcBef>
            </a:pPr>
            <a:r>
              <a:rPr sz="1400" b="1" spc="-80" dirty="0">
                <a:latin typeface="Arial"/>
                <a:cs typeface="Arial"/>
              </a:rPr>
              <a:t>99</a:t>
            </a:r>
            <a:r>
              <a:rPr sz="1400" b="1" spc="-40" dirty="0">
                <a:latin typeface="Arial"/>
                <a:cs typeface="Arial"/>
              </a:rPr>
              <a:t>,</a:t>
            </a:r>
            <a:r>
              <a:rPr sz="1400" b="1" spc="20" dirty="0">
                <a:latin typeface="Arial"/>
                <a:cs typeface="Arial"/>
              </a:rPr>
              <a:t>4</a:t>
            </a:r>
            <a:r>
              <a:rPr sz="1400" b="1" spc="-285" dirty="0"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400" b="1" spc="-114" dirty="0">
                <a:latin typeface="Arial"/>
                <a:cs typeface="Arial"/>
              </a:rPr>
              <a:t>92,7%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505819"/>
              </p:ext>
            </p:extLst>
          </p:nvPr>
        </p:nvGraphicFramePr>
        <p:xfrm>
          <a:off x="1453261" y="2740151"/>
          <a:ext cx="3324857" cy="582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4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7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5948"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ДОРОГИ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660"/>
                        </a:lnSpc>
                      </a:pPr>
                      <a:r>
                        <a:rPr lang="ru-RU" sz="1200" b="1" spc="-25" dirty="0">
                          <a:latin typeface="Arial"/>
                          <a:cs typeface="Arial"/>
                        </a:rPr>
                        <a:t>89 363,0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b="1" spc="-105" dirty="0">
                          <a:latin typeface="Arial"/>
                          <a:cs typeface="Arial"/>
                        </a:rPr>
                        <a:t>95,7%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476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448">
                <a:tc>
                  <a:txBody>
                    <a:bodyPr/>
                    <a:lstStyle/>
                    <a:p>
                      <a:pPr marR="118110" algn="r">
                        <a:lnSpc>
                          <a:spcPts val="1664"/>
                        </a:lnSpc>
                        <a:spcBef>
                          <a:spcPts val="9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СПОРТ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77D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630"/>
                        </a:lnSpc>
                      </a:pPr>
                      <a:r>
                        <a:rPr sz="1400" b="1" spc="-50" dirty="0">
                          <a:latin typeface="Arial"/>
                          <a:cs typeface="Arial"/>
                        </a:rPr>
                        <a:t>73</a:t>
                      </a:r>
                      <a:r>
                        <a:rPr lang="ru-RU" sz="1400" b="1" spc="-50" baseline="0" dirty="0">
                          <a:latin typeface="Arial"/>
                          <a:cs typeface="Arial"/>
                        </a:rPr>
                        <a:t> 498,8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590"/>
                        </a:lnSpc>
                        <a:spcBef>
                          <a:spcPts val="170"/>
                        </a:spcBef>
                      </a:pPr>
                      <a:r>
                        <a:rPr sz="1400" b="1" spc="-100" dirty="0">
                          <a:latin typeface="Arial"/>
                          <a:cs typeface="Arial"/>
                        </a:rPr>
                        <a:t>97,5%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159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523587"/>
              </p:ext>
            </p:extLst>
          </p:nvPr>
        </p:nvGraphicFramePr>
        <p:xfrm>
          <a:off x="711657" y="3430523"/>
          <a:ext cx="4050029" cy="9207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3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3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5947">
                <a:tc>
                  <a:txBody>
                    <a:bodyPr/>
                    <a:lstStyle/>
                    <a:p>
                      <a:pPr marR="117475" algn="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400" b="1" spc="-20" dirty="0">
                          <a:latin typeface="Arial"/>
                          <a:cs typeface="Arial"/>
                        </a:rPr>
                        <a:t>ХОЗЯЙСТВО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003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8</a:t>
                      </a:r>
                      <a:r>
                        <a:rPr lang="ru-RU" sz="1400" b="1" spc="-15" dirty="0">
                          <a:latin typeface="Arial"/>
                          <a:cs typeface="Arial"/>
                        </a:rPr>
                        <a:t> 389,5 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65976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89,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%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032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876">
                <a:tc>
                  <a:txBody>
                    <a:bodyPr/>
                    <a:lstStyle/>
                    <a:p>
                      <a:pPr marR="107314" algn="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МАЛЫЙ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БИЗНЕС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929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929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575"/>
                        </a:lnSpc>
                      </a:pPr>
                      <a:r>
                        <a:rPr sz="1400" b="1" spc="-30" dirty="0">
                          <a:latin typeface="Arial"/>
                          <a:cs typeface="Arial"/>
                        </a:rPr>
                        <a:t>3</a:t>
                      </a:r>
                      <a:r>
                        <a:rPr lang="ru-RU" sz="1400" b="1" spc="-30" dirty="0">
                          <a:latin typeface="Arial"/>
                          <a:cs typeface="Arial"/>
                        </a:rPr>
                        <a:t> 452,2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9765" marR="39370">
                        <a:lnSpc>
                          <a:spcPts val="1590"/>
                        </a:lnSpc>
                        <a:spcBef>
                          <a:spcPts val="135"/>
                        </a:spcBef>
                      </a:pPr>
                      <a:r>
                        <a:rPr sz="1400" b="1" spc="-150" dirty="0">
                          <a:latin typeface="Arial"/>
                          <a:cs typeface="Arial"/>
                        </a:rPr>
                        <a:t>100%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714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5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9370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352">
                <a:tc>
                  <a:txBody>
                    <a:bodyPr/>
                    <a:lstStyle/>
                    <a:p>
                      <a:pPr marR="104139" algn="r">
                        <a:lnSpc>
                          <a:spcPts val="1639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РЕКЛАМА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92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92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664"/>
                        </a:lnSpc>
                        <a:spcBef>
                          <a:spcPts val="45"/>
                        </a:spcBef>
                      </a:pPr>
                      <a:r>
                        <a:rPr sz="1400" b="1" spc="-40" dirty="0">
                          <a:latin typeface="Arial"/>
                          <a:cs typeface="Arial"/>
                        </a:rPr>
                        <a:t>2</a:t>
                      </a:r>
                      <a:r>
                        <a:rPr lang="ru-RU" sz="1400" b="1" spc="-40" dirty="0">
                          <a:latin typeface="Arial"/>
                          <a:cs typeface="Arial"/>
                        </a:rPr>
                        <a:t> 389,1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L="659765" marR="39370">
                        <a:lnSpc>
                          <a:spcPts val="1590"/>
                        </a:lnSpc>
                        <a:spcBef>
                          <a:spcPts val="125"/>
                        </a:spcBef>
                      </a:pPr>
                      <a:r>
                        <a:rPr sz="1400" b="1" spc="-150" dirty="0">
                          <a:latin typeface="Arial"/>
                          <a:cs typeface="Arial"/>
                        </a:rPr>
                        <a:t>100%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5" name="objec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497740"/>
              </p:ext>
            </p:extLst>
          </p:nvPr>
        </p:nvGraphicFramePr>
        <p:xfrm>
          <a:off x="-33426" y="4464836"/>
          <a:ext cx="4812665" cy="5724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6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2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9553">
                <a:tc>
                  <a:txBody>
                    <a:bodyPr/>
                    <a:lstStyle/>
                    <a:p>
                      <a:pPr marL="1460500">
                        <a:lnSpc>
                          <a:spcPts val="155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ГО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ЧС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76200">
                      <a:solidFill>
                        <a:srgbClr val="09239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53695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1</a:t>
                      </a:r>
                      <a:r>
                        <a:rPr lang="ru-RU" sz="1400" b="1" spc="-20" dirty="0">
                          <a:latin typeface="Arial"/>
                          <a:cs typeface="Arial"/>
                        </a:rPr>
                        <a:t> 148,2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76200">
                      <a:solidFill>
                        <a:srgbClr val="09239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590"/>
                        </a:lnSpc>
                        <a:spcBef>
                          <a:spcPts val="114"/>
                        </a:spcBef>
                      </a:pPr>
                      <a:r>
                        <a:rPr sz="1400" b="1" spc="-150" dirty="0">
                          <a:latin typeface="Arial"/>
                          <a:cs typeface="Arial"/>
                        </a:rPr>
                        <a:t>61,5%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4604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3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505">
                <a:tc>
                  <a:txBody>
                    <a:bodyPr/>
                    <a:lstStyle/>
                    <a:p>
                      <a:pPr marL="29845">
                        <a:lnSpc>
                          <a:spcPts val="155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ЭНЕРГОЭФФЕКТИВНОСТЬ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76200">
                      <a:solidFill>
                        <a:srgbClr val="09239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53695">
                        <a:lnSpc>
                          <a:spcPts val="1675"/>
                        </a:lnSpc>
                      </a:pPr>
                      <a:r>
                        <a:rPr lang="ru-RU" sz="1400" b="1" spc="-20" dirty="0">
                          <a:latin typeface="Arial"/>
                          <a:cs typeface="Arial"/>
                        </a:rPr>
                        <a:t>839,5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200">
                      <a:solidFill>
                        <a:srgbClr val="09239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590"/>
                        </a:lnSpc>
                        <a:spcBef>
                          <a:spcPts val="95"/>
                        </a:spcBef>
                      </a:pPr>
                      <a:r>
                        <a:rPr sz="1400" b="1" spc="-105" dirty="0">
                          <a:latin typeface="Arial"/>
                          <a:cs typeface="Arial"/>
                        </a:rPr>
                        <a:t>75,6%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" name="object 26"/>
          <p:cNvSpPr txBox="1"/>
          <p:nvPr/>
        </p:nvSpPr>
        <p:spPr>
          <a:xfrm>
            <a:off x="5551170" y="2259329"/>
            <a:ext cx="2399030" cy="2298065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418465">
              <a:lnSpc>
                <a:spcPct val="100000"/>
              </a:lnSpc>
              <a:spcBef>
                <a:spcPts val="320"/>
              </a:spcBef>
            </a:pPr>
            <a:r>
              <a:rPr sz="1400" spc="-65" dirty="0">
                <a:latin typeface="Microsoft Sans Serif"/>
                <a:cs typeface="Microsoft Sans Serif"/>
              </a:rPr>
              <a:t>РАСХОДЫ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ПО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МП:</a:t>
            </a:r>
            <a:endParaRPr sz="1400" dirty="0">
              <a:latin typeface="Microsoft Sans Serif"/>
              <a:cs typeface="Microsoft Sans Serif"/>
            </a:endParaRPr>
          </a:p>
          <a:p>
            <a:pPr marL="495300">
              <a:lnSpc>
                <a:spcPct val="100000"/>
              </a:lnSpc>
              <a:spcBef>
                <a:spcPts val="550"/>
              </a:spcBef>
            </a:pPr>
            <a:r>
              <a:rPr sz="2400" b="1" spc="-70" dirty="0">
                <a:solidFill>
                  <a:srgbClr val="0089F1"/>
                </a:solidFill>
                <a:latin typeface="Arial"/>
                <a:cs typeface="Arial"/>
              </a:rPr>
              <a:t>3</a:t>
            </a:r>
            <a:r>
              <a:rPr sz="2400" b="1" spc="-65" dirty="0">
                <a:solidFill>
                  <a:srgbClr val="0089F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89F1"/>
                </a:solidFill>
                <a:latin typeface="Arial"/>
                <a:cs typeface="Arial"/>
              </a:rPr>
              <a:t>384</a:t>
            </a:r>
            <a:r>
              <a:rPr sz="2400" b="1" spc="-60" dirty="0">
                <a:solidFill>
                  <a:srgbClr val="0089F1"/>
                </a:solidFill>
                <a:latin typeface="Arial"/>
                <a:cs typeface="Arial"/>
              </a:rPr>
              <a:t> </a:t>
            </a:r>
            <a:r>
              <a:rPr sz="2400" b="1" spc="-165" dirty="0">
                <a:solidFill>
                  <a:srgbClr val="0089F1"/>
                </a:solidFill>
                <a:latin typeface="Arial"/>
                <a:cs typeface="Arial"/>
              </a:rPr>
              <a:t>330,1</a:t>
            </a:r>
            <a:endParaRPr sz="2400" dirty="0">
              <a:latin typeface="Arial"/>
              <a:cs typeface="Arial"/>
            </a:endParaRPr>
          </a:p>
          <a:p>
            <a:pPr marL="848360">
              <a:lnSpc>
                <a:spcPct val="100000"/>
              </a:lnSpc>
              <a:spcBef>
                <a:spcPts val="1190"/>
              </a:spcBef>
            </a:pPr>
            <a:r>
              <a:rPr lang="ru-RU" sz="2400" spc="-100" dirty="0">
                <a:solidFill>
                  <a:srgbClr val="0089F1"/>
                </a:solidFill>
                <a:latin typeface="Microsoft Sans Serif"/>
                <a:cs typeface="Microsoft Sans Serif"/>
              </a:rPr>
              <a:t>9</a:t>
            </a:r>
            <a:r>
              <a:rPr sz="2400" spc="-100" dirty="0">
                <a:solidFill>
                  <a:srgbClr val="0089F1"/>
                </a:solidFill>
                <a:latin typeface="Microsoft Sans Serif"/>
                <a:cs typeface="Microsoft Sans Serif"/>
              </a:rPr>
              <a:t>7,8</a:t>
            </a:r>
            <a:r>
              <a:rPr sz="2400" b="1" spc="-100" dirty="0">
                <a:solidFill>
                  <a:srgbClr val="0089F1"/>
                </a:solidFill>
                <a:latin typeface="Arial"/>
                <a:cs typeface="Arial"/>
              </a:rPr>
              <a:t>%</a:t>
            </a:r>
            <a:endParaRPr sz="2400" dirty="0">
              <a:latin typeface="Arial"/>
              <a:cs typeface="Arial"/>
            </a:endParaRPr>
          </a:p>
          <a:p>
            <a:pPr marL="577215" marR="402590" algn="ctr">
              <a:lnSpc>
                <a:spcPct val="100000"/>
              </a:lnSpc>
              <a:spcBef>
                <a:spcPts val="830"/>
              </a:spcBef>
            </a:pPr>
            <a:r>
              <a:rPr sz="1400" spc="-35" dirty="0">
                <a:latin typeface="Microsoft Sans Serif"/>
                <a:cs typeface="Microsoft Sans Serif"/>
              </a:rPr>
              <a:t>УДЕЛЬНЫЙ </a:t>
            </a:r>
            <a:r>
              <a:rPr sz="1400" dirty="0">
                <a:latin typeface="Microsoft Sans Serif"/>
                <a:cs typeface="Microsoft Sans Serif"/>
              </a:rPr>
              <a:t>ВЕС </a:t>
            </a:r>
            <a:r>
              <a:rPr sz="1400" spc="-36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МП</a:t>
            </a:r>
            <a:endParaRPr sz="1400" dirty="0">
              <a:latin typeface="Microsoft Sans Serif"/>
              <a:cs typeface="Microsoft Sans Serif"/>
            </a:endParaRPr>
          </a:p>
          <a:p>
            <a:pPr marL="164465" algn="ctr">
              <a:lnSpc>
                <a:spcPts val="1590"/>
              </a:lnSpc>
              <a:spcBef>
                <a:spcPts val="15"/>
              </a:spcBef>
            </a:pP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70" dirty="0">
                <a:latin typeface="Microsoft Sans Serif"/>
                <a:cs typeface="Microsoft Sans Serif"/>
              </a:rPr>
              <a:t>РАСХОДАХ</a:t>
            </a:r>
            <a:r>
              <a:rPr sz="1400" b="1" spc="-70" dirty="0"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  <a:p>
            <a:pPr marL="863600">
              <a:lnSpc>
                <a:spcPts val="2595"/>
              </a:lnSpc>
            </a:pPr>
            <a:r>
              <a:rPr sz="2400" spc="-5" dirty="0">
                <a:solidFill>
                  <a:srgbClr val="0089F1"/>
                </a:solidFill>
                <a:latin typeface="Microsoft Sans Serif"/>
                <a:cs typeface="Microsoft Sans Serif"/>
              </a:rPr>
              <a:t>91,3%</a:t>
            </a:r>
            <a:endParaRPr sz="24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36380" cy="5009515"/>
            <a:chOff x="0" y="0"/>
            <a:chExt cx="9136380" cy="50095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6652" y="1530096"/>
              <a:ext cx="1994916" cy="14737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1639" y="5587"/>
              <a:ext cx="5727192" cy="50038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9136380" cy="1149350"/>
            </a:xfrm>
            <a:custGeom>
              <a:avLst/>
              <a:gdLst/>
              <a:ahLst/>
              <a:cxnLst/>
              <a:rect l="l" t="t" r="r" b="b"/>
              <a:pathLst>
                <a:path w="9136380" h="1149350">
                  <a:moveTo>
                    <a:pt x="0" y="1149096"/>
                  </a:moveTo>
                  <a:lnTo>
                    <a:pt x="9136380" y="1149096"/>
                  </a:lnTo>
                  <a:lnTo>
                    <a:pt x="9136380" y="0"/>
                  </a:lnTo>
                  <a:lnTo>
                    <a:pt x="0" y="0"/>
                  </a:lnTo>
                  <a:lnTo>
                    <a:pt x="0" y="1149096"/>
                  </a:lnTo>
                  <a:close/>
                </a:path>
              </a:pathLst>
            </a:custGeom>
            <a:solidFill>
              <a:srgbClr val="FFFFFF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691640" cy="135178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50480" y="1523"/>
              <a:ext cx="1475740" cy="1148080"/>
            </a:xfrm>
            <a:custGeom>
              <a:avLst/>
              <a:gdLst/>
              <a:ahLst/>
              <a:cxnLst/>
              <a:rect l="l" t="t" r="r" b="b"/>
              <a:pathLst>
                <a:path w="1475740" h="1148080">
                  <a:moveTo>
                    <a:pt x="901446" y="0"/>
                  </a:moveTo>
                  <a:lnTo>
                    <a:pt x="0" y="0"/>
                  </a:lnTo>
                  <a:lnTo>
                    <a:pt x="573786" y="573786"/>
                  </a:lnTo>
                  <a:lnTo>
                    <a:pt x="0" y="1147572"/>
                  </a:lnTo>
                  <a:lnTo>
                    <a:pt x="901446" y="1147572"/>
                  </a:lnTo>
                  <a:lnTo>
                    <a:pt x="1475231" y="573786"/>
                  </a:lnTo>
                  <a:lnTo>
                    <a:pt x="901446" y="0"/>
                  </a:lnTo>
                  <a:close/>
                </a:path>
              </a:pathLst>
            </a:custGeom>
            <a:solidFill>
              <a:srgbClr val="CDE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17116" y="410336"/>
            <a:ext cx="5618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Microsoft Sans Serif"/>
                <a:cs typeface="Microsoft Sans Serif"/>
              </a:rPr>
              <a:t>ФИНАНСИРОВАНИЕ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НАЦИОНАЛЬНЫХ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ПРОЕКТОВ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87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21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748396" y="1157096"/>
            <a:ext cx="7594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icrosoft Sans Serif"/>
                <a:cs typeface="Microsoft Sans Serif"/>
              </a:rPr>
              <a:t>тыс.</a:t>
            </a:r>
            <a:r>
              <a:rPr sz="1400" spc="-8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руб.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8204" y="938783"/>
            <a:ext cx="8946515" cy="3740150"/>
            <a:chOff x="108204" y="938783"/>
            <a:chExt cx="8946515" cy="374015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18375" y="2624327"/>
              <a:ext cx="2236343" cy="205435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090790" y="2731897"/>
              <a:ext cx="1706880" cy="1706880"/>
            </a:xfrm>
            <a:custGeom>
              <a:avLst/>
              <a:gdLst/>
              <a:ahLst/>
              <a:cxnLst/>
              <a:rect l="l" t="t" r="r" b="b"/>
              <a:pathLst>
                <a:path w="1706879" h="1706879">
                  <a:moveTo>
                    <a:pt x="853185" y="0"/>
                  </a:moveTo>
                  <a:lnTo>
                    <a:pt x="804762" y="1350"/>
                  </a:lnTo>
                  <a:lnTo>
                    <a:pt x="757047" y="5354"/>
                  </a:lnTo>
                  <a:lnTo>
                    <a:pt x="710115" y="11940"/>
                  </a:lnTo>
                  <a:lnTo>
                    <a:pt x="664037" y="21035"/>
                  </a:lnTo>
                  <a:lnTo>
                    <a:pt x="618884" y="32567"/>
                  </a:lnTo>
                  <a:lnTo>
                    <a:pt x="574728" y="46464"/>
                  </a:lnTo>
                  <a:lnTo>
                    <a:pt x="531643" y="62654"/>
                  </a:lnTo>
                  <a:lnTo>
                    <a:pt x="489698" y="81066"/>
                  </a:lnTo>
                  <a:lnTo>
                    <a:pt x="448968" y="101626"/>
                  </a:lnTo>
                  <a:lnTo>
                    <a:pt x="409523" y="124264"/>
                  </a:lnTo>
                  <a:lnTo>
                    <a:pt x="371435" y="148906"/>
                  </a:lnTo>
                  <a:lnTo>
                    <a:pt x="334776" y="175482"/>
                  </a:lnTo>
                  <a:lnTo>
                    <a:pt x="299619" y="203918"/>
                  </a:lnTo>
                  <a:lnTo>
                    <a:pt x="266036" y="234143"/>
                  </a:lnTo>
                  <a:lnTo>
                    <a:pt x="234097" y="266085"/>
                  </a:lnTo>
                  <a:lnTo>
                    <a:pt x="203876" y="299671"/>
                  </a:lnTo>
                  <a:lnTo>
                    <a:pt x="175443" y="334831"/>
                  </a:lnTo>
                  <a:lnTo>
                    <a:pt x="148872" y="371491"/>
                  </a:lnTo>
                  <a:lnTo>
                    <a:pt x="124234" y="409579"/>
                  </a:lnTo>
                  <a:lnTo>
                    <a:pt x="101601" y="449024"/>
                  </a:lnTo>
                  <a:lnTo>
                    <a:pt x="81045" y="489754"/>
                  </a:lnTo>
                  <a:lnTo>
                    <a:pt x="62637" y="531696"/>
                  </a:lnTo>
                  <a:lnTo>
                    <a:pt x="46451" y="574778"/>
                  </a:lnTo>
                  <a:lnTo>
                    <a:pt x="32557" y="618929"/>
                  </a:lnTo>
                  <a:lnTo>
                    <a:pt x="21028" y="664076"/>
                  </a:lnTo>
                  <a:lnTo>
                    <a:pt x="11936" y="710147"/>
                  </a:lnTo>
                  <a:lnTo>
                    <a:pt x="5353" y="757070"/>
                  </a:lnTo>
                  <a:lnTo>
                    <a:pt x="1350" y="804774"/>
                  </a:lnTo>
                  <a:lnTo>
                    <a:pt x="0" y="853185"/>
                  </a:lnTo>
                  <a:lnTo>
                    <a:pt x="1350" y="901610"/>
                  </a:lnTo>
                  <a:lnTo>
                    <a:pt x="5353" y="949325"/>
                  </a:lnTo>
                  <a:lnTo>
                    <a:pt x="11936" y="996260"/>
                  </a:lnTo>
                  <a:lnTo>
                    <a:pt x="21028" y="1042341"/>
                  </a:lnTo>
                  <a:lnTo>
                    <a:pt x="32557" y="1087497"/>
                  </a:lnTo>
                  <a:lnTo>
                    <a:pt x="46451" y="1131657"/>
                  </a:lnTo>
                  <a:lnTo>
                    <a:pt x="62637" y="1174747"/>
                  </a:lnTo>
                  <a:lnTo>
                    <a:pt x="81045" y="1216696"/>
                  </a:lnTo>
                  <a:lnTo>
                    <a:pt x="101601" y="1257432"/>
                  </a:lnTo>
                  <a:lnTo>
                    <a:pt x="124234" y="1296883"/>
                  </a:lnTo>
                  <a:lnTo>
                    <a:pt x="148872" y="1334977"/>
                  </a:lnTo>
                  <a:lnTo>
                    <a:pt x="175443" y="1371642"/>
                  </a:lnTo>
                  <a:lnTo>
                    <a:pt x="203876" y="1406805"/>
                  </a:lnTo>
                  <a:lnTo>
                    <a:pt x="234097" y="1440396"/>
                  </a:lnTo>
                  <a:lnTo>
                    <a:pt x="266036" y="1472341"/>
                  </a:lnTo>
                  <a:lnTo>
                    <a:pt x="299619" y="1502569"/>
                  </a:lnTo>
                  <a:lnTo>
                    <a:pt x="334776" y="1531007"/>
                  </a:lnTo>
                  <a:lnTo>
                    <a:pt x="371435" y="1557585"/>
                  </a:lnTo>
                  <a:lnTo>
                    <a:pt x="409523" y="1582229"/>
                  </a:lnTo>
                  <a:lnTo>
                    <a:pt x="448968" y="1604868"/>
                  </a:lnTo>
                  <a:lnTo>
                    <a:pt x="489698" y="1625430"/>
                  </a:lnTo>
                  <a:lnTo>
                    <a:pt x="531643" y="1643842"/>
                  </a:lnTo>
                  <a:lnTo>
                    <a:pt x="574728" y="1660033"/>
                  </a:lnTo>
                  <a:lnTo>
                    <a:pt x="618884" y="1673931"/>
                  </a:lnTo>
                  <a:lnTo>
                    <a:pt x="664037" y="1685463"/>
                  </a:lnTo>
                  <a:lnTo>
                    <a:pt x="710115" y="1694558"/>
                  </a:lnTo>
                  <a:lnTo>
                    <a:pt x="757047" y="1701144"/>
                  </a:lnTo>
                  <a:lnTo>
                    <a:pt x="804762" y="1705148"/>
                  </a:lnTo>
                  <a:lnTo>
                    <a:pt x="853185" y="1706498"/>
                  </a:lnTo>
                  <a:lnTo>
                    <a:pt x="901597" y="1705148"/>
                  </a:lnTo>
                  <a:lnTo>
                    <a:pt x="949301" y="1701144"/>
                  </a:lnTo>
                  <a:lnTo>
                    <a:pt x="996224" y="1694558"/>
                  </a:lnTo>
                  <a:lnTo>
                    <a:pt x="1042295" y="1685463"/>
                  </a:lnTo>
                  <a:lnTo>
                    <a:pt x="1087442" y="1673931"/>
                  </a:lnTo>
                  <a:lnTo>
                    <a:pt x="1131593" y="1660033"/>
                  </a:lnTo>
                  <a:lnTo>
                    <a:pt x="1174675" y="1643842"/>
                  </a:lnTo>
                  <a:lnTo>
                    <a:pt x="1216617" y="1625430"/>
                  </a:lnTo>
                  <a:lnTo>
                    <a:pt x="1257347" y="1604868"/>
                  </a:lnTo>
                  <a:lnTo>
                    <a:pt x="1296792" y="1582229"/>
                  </a:lnTo>
                  <a:lnTo>
                    <a:pt x="1334880" y="1557585"/>
                  </a:lnTo>
                  <a:lnTo>
                    <a:pt x="1371540" y="1531007"/>
                  </a:lnTo>
                  <a:lnTo>
                    <a:pt x="1406700" y="1502569"/>
                  </a:lnTo>
                  <a:lnTo>
                    <a:pt x="1440286" y="1472341"/>
                  </a:lnTo>
                  <a:lnTo>
                    <a:pt x="1472228" y="1440396"/>
                  </a:lnTo>
                  <a:lnTo>
                    <a:pt x="1502453" y="1406805"/>
                  </a:lnTo>
                  <a:lnTo>
                    <a:pt x="1530889" y="1371642"/>
                  </a:lnTo>
                  <a:lnTo>
                    <a:pt x="1557465" y="1334977"/>
                  </a:lnTo>
                  <a:lnTo>
                    <a:pt x="1582107" y="1296883"/>
                  </a:lnTo>
                  <a:lnTo>
                    <a:pt x="1591871" y="1279867"/>
                  </a:lnTo>
                  <a:lnTo>
                    <a:pt x="853185" y="1279867"/>
                  </a:lnTo>
                  <a:lnTo>
                    <a:pt x="806706" y="1277364"/>
                  </a:lnTo>
                  <a:lnTo>
                    <a:pt x="761676" y="1270029"/>
                  </a:lnTo>
                  <a:lnTo>
                    <a:pt x="718355" y="1258121"/>
                  </a:lnTo>
                  <a:lnTo>
                    <a:pt x="677004" y="1241900"/>
                  </a:lnTo>
                  <a:lnTo>
                    <a:pt x="637883" y="1221627"/>
                  </a:lnTo>
                  <a:lnTo>
                    <a:pt x="601252" y="1197560"/>
                  </a:lnTo>
                  <a:lnTo>
                    <a:pt x="567372" y="1169961"/>
                  </a:lnTo>
                  <a:lnTo>
                    <a:pt x="536503" y="1139090"/>
                  </a:lnTo>
                  <a:lnTo>
                    <a:pt x="508905" y="1105205"/>
                  </a:lnTo>
                  <a:lnTo>
                    <a:pt x="484838" y="1068568"/>
                  </a:lnTo>
                  <a:lnTo>
                    <a:pt x="464564" y="1029437"/>
                  </a:lnTo>
                  <a:lnTo>
                    <a:pt x="448342" y="988074"/>
                  </a:lnTo>
                  <a:lnTo>
                    <a:pt x="436432" y="944737"/>
                  </a:lnTo>
                  <a:lnTo>
                    <a:pt x="429096" y="899688"/>
                  </a:lnTo>
                  <a:lnTo>
                    <a:pt x="426592" y="853185"/>
                  </a:lnTo>
                  <a:lnTo>
                    <a:pt x="429096" y="806706"/>
                  </a:lnTo>
                  <a:lnTo>
                    <a:pt x="436432" y="761676"/>
                  </a:lnTo>
                  <a:lnTo>
                    <a:pt x="448342" y="718355"/>
                  </a:lnTo>
                  <a:lnTo>
                    <a:pt x="464564" y="677004"/>
                  </a:lnTo>
                  <a:lnTo>
                    <a:pt x="484838" y="637883"/>
                  </a:lnTo>
                  <a:lnTo>
                    <a:pt x="508905" y="601252"/>
                  </a:lnTo>
                  <a:lnTo>
                    <a:pt x="536503" y="567372"/>
                  </a:lnTo>
                  <a:lnTo>
                    <a:pt x="567372" y="536503"/>
                  </a:lnTo>
                  <a:lnTo>
                    <a:pt x="601252" y="508905"/>
                  </a:lnTo>
                  <a:lnTo>
                    <a:pt x="637883" y="484838"/>
                  </a:lnTo>
                  <a:lnTo>
                    <a:pt x="677004" y="464564"/>
                  </a:lnTo>
                  <a:lnTo>
                    <a:pt x="718355" y="448342"/>
                  </a:lnTo>
                  <a:lnTo>
                    <a:pt x="761676" y="436432"/>
                  </a:lnTo>
                  <a:lnTo>
                    <a:pt x="806706" y="429096"/>
                  </a:lnTo>
                  <a:lnTo>
                    <a:pt x="853185" y="426592"/>
                  </a:lnTo>
                  <a:lnTo>
                    <a:pt x="853185" y="0"/>
                  </a:lnTo>
                  <a:close/>
                </a:path>
                <a:path w="1706879" h="1706879">
                  <a:moveTo>
                    <a:pt x="853185" y="0"/>
                  </a:moveTo>
                  <a:lnTo>
                    <a:pt x="853185" y="426592"/>
                  </a:lnTo>
                  <a:lnTo>
                    <a:pt x="899665" y="429096"/>
                  </a:lnTo>
                  <a:lnTo>
                    <a:pt x="944695" y="436432"/>
                  </a:lnTo>
                  <a:lnTo>
                    <a:pt x="988016" y="448342"/>
                  </a:lnTo>
                  <a:lnTo>
                    <a:pt x="1029367" y="464564"/>
                  </a:lnTo>
                  <a:lnTo>
                    <a:pt x="1068488" y="484838"/>
                  </a:lnTo>
                  <a:lnTo>
                    <a:pt x="1105119" y="508905"/>
                  </a:lnTo>
                  <a:lnTo>
                    <a:pt x="1138999" y="536503"/>
                  </a:lnTo>
                  <a:lnTo>
                    <a:pt x="1169868" y="567372"/>
                  </a:lnTo>
                  <a:lnTo>
                    <a:pt x="1197466" y="601252"/>
                  </a:lnTo>
                  <a:lnTo>
                    <a:pt x="1221533" y="637883"/>
                  </a:lnTo>
                  <a:lnTo>
                    <a:pt x="1241807" y="677004"/>
                  </a:lnTo>
                  <a:lnTo>
                    <a:pt x="1258029" y="718355"/>
                  </a:lnTo>
                  <a:lnTo>
                    <a:pt x="1269939" y="761676"/>
                  </a:lnTo>
                  <a:lnTo>
                    <a:pt x="1277275" y="806706"/>
                  </a:lnTo>
                  <a:lnTo>
                    <a:pt x="1279778" y="853185"/>
                  </a:lnTo>
                  <a:lnTo>
                    <a:pt x="1277275" y="899688"/>
                  </a:lnTo>
                  <a:lnTo>
                    <a:pt x="1269939" y="944737"/>
                  </a:lnTo>
                  <a:lnTo>
                    <a:pt x="1258029" y="988074"/>
                  </a:lnTo>
                  <a:lnTo>
                    <a:pt x="1241807" y="1029437"/>
                  </a:lnTo>
                  <a:lnTo>
                    <a:pt x="1221533" y="1068568"/>
                  </a:lnTo>
                  <a:lnTo>
                    <a:pt x="1197466" y="1105205"/>
                  </a:lnTo>
                  <a:lnTo>
                    <a:pt x="1169868" y="1139090"/>
                  </a:lnTo>
                  <a:lnTo>
                    <a:pt x="1138999" y="1169961"/>
                  </a:lnTo>
                  <a:lnTo>
                    <a:pt x="1105119" y="1197560"/>
                  </a:lnTo>
                  <a:lnTo>
                    <a:pt x="1068488" y="1221627"/>
                  </a:lnTo>
                  <a:lnTo>
                    <a:pt x="1029367" y="1241900"/>
                  </a:lnTo>
                  <a:lnTo>
                    <a:pt x="988016" y="1258121"/>
                  </a:lnTo>
                  <a:lnTo>
                    <a:pt x="944695" y="1270029"/>
                  </a:lnTo>
                  <a:lnTo>
                    <a:pt x="899665" y="1277364"/>
                  </a:lnTo>
                  <a:lnTo>
                    <a:pt x="853185" y="1279867"/>
                  </a:lnTo>
                  <a:lnTo>
                    <a:pt x="1591871" y="1279867"/>
                  </a:lnTo>
                  <a:lnTo>
                    <a:pt x="1625305" y="1216696"/>
                  </a:lnTo>
                  <a:lnTo>
                    <a:pt x="1643717" y="1174747"/>
                  </a:lnTo>
                  <a:lnTo>
                    <a:pt x="1659907" y="1131657"/>
                  </a:lnTo>
                  <a:lnTo>
                    <a:pt x="1673804" y="1087497"/>
                  </a:lnTo>
                  <a:lnTo>
                    <a:pt x="1685336" y="1042341"/>
                  </a:lnTo>
                  <a:lnTo>
                    <a:pt x="1694431" y="996260"/>
                  </a:lnTo>
                  <a:lnTo>
                    <a:pt x="1701017" y="949325"/>
                  </a:lnTo>
                  <a:lnTo>
                    <a:pt x="1705021" y="901610"/>
                  </a:lnTo>
                  <a:lnTo>
                    <a:pt x="1706372" y="853185"/>
                  </a:lnTo>
                  <a:lnTo>
                    <a:pt x="1705021" y="804774"/>
                  </a:lnTo>
                  <a:lnTo>
                    <a:pt x="1701017" y="757070"/>
                  </a:lnTo>
                  <a:lnTo>
                    <a:pt x="1694431" y="710147"/>
                  </a:lnTo>
                  <a:lnTo>
                    <a:pt x="1685336" y="664076"/>
                  </a:lnTo>
                  <a:lnTo>
                    <a:pt x="1673804" y="618929"/>
                  </a:lnTo>
                  <a:lnTo>
                    <a:pt x="1659907" y="574778"/>
                  </a:lnTo>
                  <a:lnTo>
                    <a:pt x="1643717" y="531696"/>
                  </a:lnTo>
                  <a:lnTo>
                    <a:pt x="1625305" y="489754"/>
                  </a:lnTo>
                  <a:lnTo>
                    <a:pt x="1604745" y="449024"/>
                  </a:lnTo>
                  <a:lnTo>
                    <a:pt x="1582107" y="409579"/>
                  </a:lnTo>
                  <a:lnTo>
                    <a:pt x="1557465" y="371491"/>
                  </a:lnTo>
                  <a:lnTo>
                    <a:pt x="1530889" y="334831"/>
                  </a:lnTo>
                  <a:lnTo>
                    <a:pt x="1502453" y="299671"/>
                  </a:lnTo>
                  <a:lnTo>
                    <a:pt x="1472228" y="266085"/>
                  </a:lnTo>
                  <a:lnTo>
                    <a:pt x="1440286" y="234143"/>
                  </a:lnTo>
                  <a:lnTo>
                    <a:pt x="1406700" y="203918"/>
                  </a:lnTo>
                  <a:lnTo>
                    <a:pt x="1371540" y="175482"/>
                  </a:lnTo>
                  <a:lnTo>
                    <a:pt x="1334880" y="148906"/>
                  </a:lnTo>
                  <a:lnTo>
                    <a:pt x="1296792" y="124264"/>
                  </a:lnTo>
                  <a:lnTo>
                    <a:pt x="1257347" y="101626"/>
                  </a:lnTo>
                  <a:lnTo>
                    <a:pt x="1216617" y="81066"/>
                  </a:lnTo>
                  <a:lnTo>
                    <a:pt x="1174675" y="62654"/>
                  </a:lnTo>
                  <a:lnTo>
                    <a:pt x="1131593" y="46464"/>
                  </a:lnTo>
                  <a:lnTo>
                    <a:pt x="1087442" y="32567"/>
                  </a:lnTo>
                  <a:lnTo>
                    <a:pt x="1042295" y="21035"/>
                  </a:lnTo>
                  <a:lnTo>
                    <a:pt x="996224" y="11940"/>
                  </a:lnTo>
                  <a:lnTo>
                    <a:pt x="949301" y="5354"/>
                  </a:lnTo>
                  <a:lnTo>
                    <a:pt x="901597" y="1350"/>
                  </a:lnTo>
                  <a:lnTo>
                    <a:pt x="85318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204" y="938783"/>
              <a:ext cx="1993392" cy="148894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25511" y="3298444"/>
              <a:ext cx="761238" cy="57404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424927" y="3995927"/>
              <a:ext cx="1041400" cy="365760"/>
            </a:xfrm>
            <a:custGeom>
              <a:avLst/>
              <a:gdLst/>
              <a:ahLst/>
              <a:cxnLst/>
              <a:rect l="l" t="t" r="r" b="b"/>
              <a:pathLst>
                <a:path w="1041400" h="365760">
                  <a:moveTo>
                    <a:pt x="979931" y="0"/>
                  </a:moveTo>
                  <a:lnTo>
                    <a:pt x="60960" y="0"/>
                  </a:lnTo>
                  <a:lnTo>
                    <a:pt x="37236" y="4790"/>
                  </a:lnTo>
                  <a:lnTo>
                    <a:pt x="17859" y="17854"/>
                  </a:lnTo>
                  <a:lnTo>
                    <a:pt x="4792" y="37231"/>
                  </a:lnTo>
                  <a:lnTo>
                    <a:pt x="0" y="60960"/>
                  </a:lnTo>
                  <a:lnTo>
                    <a:pt x="0" y="304800"/>
                  </a:lnTo>
                  <a:lnTo>
                    <a:pt x="4792" y="328528"/>
                  </a:lnTo>
                  <a:lnTo>
                    <a:pt x="17859" y="347905"/>
                  </a:lnTo>
                  <a:lnTo>
                    <a:pt x="37236" y="360969"/>
                  </a:lnTo>
                  <a:lnTo>
                    <a:pt x="60960" y="365760"/>
                  </a:lnTo>
                  <a:lnTo>
                    <a:pt x="979931" y="365760"/>
                  </a:lnTo>
                  <a:lnTo>
                    <a:pt x="1003655" y="360969"/>
                  </a:lnTo>
                  <a:lnTo>
                    <a:pt x="1023032" y="347905"/>
                  </a:lnTo>
                  <a:lnTo>
                    <a:pt x="1036099" y="328528"/>
                  </a:lnTo>
                  <a:lnTo>
                    <a:pt x="1040892" y="304800"/>
                  </a:lnTo>
                  <a:lnTo>
                    <a:pt x="1040892" y="60960"/>
                  </a:lnTo>
                  <a:lnTo>
                    <a:pt x="1036099" y="37231"/>
                  </a:lnTo>
                  <a:lnTo>
                    <a:pt x="1023032" y="17854"/>
                  </a:lnTo>
                  <a:lnTo>
                    <a:pt x="1003655" y="4790"/>
                  </a:lnTo>
                  <a:lnTo>
                    <a:pt x="9799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901433" y="1801113"/>
            <a:ext cx="180022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Microsoft Sans Serif"/>
                <a:cs typeface="Microsoft Sans Serif"/>
              </a:rPr>
              <a:t>КАССОВОЕ</a:t>
            </a:r>
            <a:endParaRPr sz="1600">
              <a:latin typeface="Microsoft Sans Serif"/>
              <a:cs typeface="Microsoft Sans Serif"/>
            </a:endParaRPr>
          </a:p>
          <a:p>
            <a:pPr marL="12700" marR="5080" algn="ctr">
              <a:lnSpc>
                <a:spcPct val="100000"/>
              </a:lnSpc>
            </a:pPr>
            <a:r>
              <a:rPr sz="1600" spc="-20" dirty="0">
                <a:latin typeface="Microsoft Sans Serif"/>
                <a:cs typeface="Microsoft Sans Serif"/>
              </a:rPr>
              <a:t>ИСПОЛНЕНИЕ </a:t>
            </a:r>
            <a:r>
              <a:rPr sz="1600" spc="-10" dirty="0">
                <a:latin typeface="Microsoft Sans Serif"/>
                <a:cs typeface="Microsoft Sans Serif"/>
              </a:rPr>
              <a:t>НА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01.01.2023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36560" y="3486353"/>
            <a:ext cx="831850" cy="823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100%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10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609,3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1399794" y="2945129"/>
          <a:ext cx="5333365" cy="7416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8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8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39">
                <a:tc row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5" dirty="0">
                          <a:latin typeface="Arial"/>
                          <a:cs typeface="Arial"/>
                        </a:rPr>
                        <a:t>Бюджетные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ассигнования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9DD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ФБ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9DDD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ОБ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9DDD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МБ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9D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9DDD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249,7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440,5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919,1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1819148" y="2258060"/>
            <a:ext cx="1252220" cy="580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Arial"/>
                <a:cs typeface="Arial"/>
              </a:rPr>
              <a:t>ПЛАН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2022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1800" b="1" spc="-5" dirty="0">
                <a:latin typeface="Arial"/>
                <a:cs typeface="Arial"/>
              </a:rPr>
              <a:t>10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609,3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36380" cy="5143500"/>
            <a:chOff x="0" y="0"/>
            <a:chExt cx="913638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288" y="4030979"/>
              <a:ext cx="1213104" cy="11125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6776" y="6095"/>
              <a:ext cx="5727192" cy="49911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9136380" cy="1149350"/>
            </a:xfrm>
            <a:custGeom>
              <a:avLst/>
              <a:gdLst/>
              <a:ahLst/>
              <a:cxnLst/>
              <a:rect l="l" t="t" r="r" b="b"/>
              <a:pathLst>
                <a:path w="9136380" h="1149350">
                  <a:moveTo>
                    <a:pt x="0" y="1149096"/>
                  </a:moveTo>
                  <a:lnTo>
                    <a:pt x="9136380" y="1149096"/>
                  </a:lnTo>
                  <a:lnTo>
                    <a:pt x="9136380" y="0"/>
                  </a:lnTo>
                  <a:lnTo>
                    <a:pt x="0" y="0"/>
                  </a:lnTo>
                  <a:lnTo>
                    <a:pt x="0" y="1149096"/>
                  </a:lnTo>
                  <a:close/>
                </a:path>
              </a:pathLst>
            </a:custGeom>
            <a:solidFill>
              <a:srgbClr val="FFFFFF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691640" cy="135178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50480" y="1523"/>
              <a:ext cx="1475740" cy="1148080"/>
            </a:xfrm>
            <a:custGeom>
              <a:avLst/>
              <a:gdLst/>
              <a:ahLst/>
              <a:cxnLst/>
              <a:rect l="l" t="t" r="r" b="b"/>
              <a:pathLst>
                <a:path w="1475740" h="1148080">
                  <a:moveTo>
                    <a:pt x="901446" y="0"/>
                  </a:moveTo>
                  <a:lnTo>
                    <a:pt x="0" y="0"/>
                  </a:lnTo>
                  <a:lnTo>
                    <a:pt x="573786" y="573786"/>
                  </a:lnTo>
                  <a:lnTo>
                    <a:pt x="0" y="1147572"/>
                  </a:lnTo>
                  <a:lnTo>
                    <a:pt x="901446" y="1147572"/>
                  </a:lnTo>
                  <a:lnTo>
                    <a:pt x="1475231" y="573786"/>
                  </a:lnTo>
                  <a:lnTo>
                    <a:pt x="901446" y="0"/>
                  </a:lnTo>
                  <a:close/>
                </a:path>
              </a:pathLst>
            </a:custGeom>
            <a:solidFill>
              <a:srgbClr val="CDE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17116" y="410336"/>
            <a:ext cx="5618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Microsoft Sans Serif"/>
                <a:cs typeface="Microsoft Sans Serif"/>
              </a:rPr>
              <a:t>ФИНАНСИРОВАНИЕ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НАЦИОНАЛЬНЫХ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ПРОЕКТОВ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41334" y="134188"/>
            <a:ext cx="7880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latin typeface="Microsoft Sans Serif"/>
                <a:cs typeface="Microsoft Sans Serif"/>
              </a:rPr>
              <a:t>22</a:t>
            </a:r>
            <a:endParaRPr sz="5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48396" y="1158620"/>
            <a:ext cx="7505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icrosoft Sans Serif"/>
                <a:cs typeface="Microsoft Sans Serif"/>
              </a:rPr>
              <a:t>тыс.</a:t>
            </a:r>
            <a:r>
              <a:rPr sz="1400" spc="-7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руб</a:t>
            </a:r>
            <a:r>
              <a:rPr sz="1400" b="1" spc="-25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8204" y="938783"/>
            <a:ext cx="4198620" cy="3100070"/>
            <a:chOff x="108204" y="938783"/>
            <a:chExt cx="4198620" cy="310007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204" y="938783"/>
              <a:ext cx="1993392" cy="148894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16863" y="3435095"/>
              <a:ext cx="338455" cy="594360"/>
            </a:xfrm>
            <a:custGeom>
              <a:avLst/>
              <a:gdLst/>
              <a:ahLst/>
              <a:cxnLst/>
              <a:rect l="l" t="t" r="r" b="b"/>
              <a:pathLst>
                <a:path w="338455" h="594360">
                  <a:moveTo>
                    <a:pt x="338328" y="0"/>
                  </a:moveTo>
                  <a:lnTo>
                    <a:pt x="0" y="0"/>
                  </a:lnTo>
                  <a:lnTo>
                    <a:pt x="0" y="594359"/>
                  </a:lnTo>
                  <a:lnTo>
                    <a:pt x="338328" y="594359"/>
                  </a:lnTo>
                  <a:lnTo>
                    <a:pt x="33832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34440" y="3752088"/>
              <a:ext cx="340360" cy="277495"/>
            </a:xfrm>
            <a:custGeom>
              <a:avLst/>
              <a:gdLst/>
              <a:ahLst/>
              <a:cxnLst/>
              <a:rect l="l" t="t" r="r" b="b"/>
              <a:pathLst>
                <a:path w="340359" h="277495">
                  <a:moveTo>
                    <a:pt x="339852" y="0"/>
                  </a:moveTo>
                  <a:lnTo>
                    <a:pt x="0" y="0"/>
                  </a:lnTo>
                  <a:lnTo>
                    <a:pt x="0" y="277368"/>
                  </a:lnTo>
                  <a:lnTo>
                    <a:pt x="339852" y="277368"/>
                  </a:lnTo>
                  <a:lnTo>
                    <a:pt x="3398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7763" y="3093719"/>
              <a:ext cx="338455" cy="935990"/>
            </a:xfrm>
            <a:custGeom>
              <a:avLst/>
              <a:gdLst/>
              <a:ahLst/>
              <a:cxnLst/>
              <a:rect l="l" t="t" r="r" b="b"/>
              <a:pathLst>
                <a:path w="338455" h="935989">
                  <a:moveTo>
                    <a:pt x="338328" y="0"/>
                  </a:moveTo>
                  <a:lnTo>
                    <a:pt x="0" y="0"/>
                  </a:lnTo>
                  <a:lnTo>
                    <a:pt x="0" y="935736"/>
                  </a:lnTo>
                  <a:lnTo>
                    <a:pt x="338328" y="935736"/>
                  </a:lnTo>
                  <a:lnTo>
                    <a:pt x="338328" y="0"/>
                  </a:lnTo>
                  <a:close/>
                </a:path>
              </a:pathLst>
            </a:custGeom>
            <a:solidFill>
              <a:srgbClr val="E3D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03704" y="3381755"/>
              <a:ext cx="338455" cy="649605"/>
            </a:xfrm>
            <a:custGeom>
              <a:avLst/>
              <a:gdLst/>
              <a:ahLst/>
              <a:cxnLst/>
              <a:rect l="l" t="t" r="r" b="b"/>
              <a:pathLst>
                <a:path w="338455" h="649604">
                  <a:moveTo>
                    <a:pt x="0" y="649223"/>
                  </a:moveTo>
                  <a:lnTo>
                    <a:pt x="338328" y="649223"/>
                  </a:lnTo>
                  <a:lnTo>
                    <a:pt x="338328" y="0"/>
                  </a:lnTo>
                  <a:lnTo>
                    <a:pt x="0" y="0"/>
                  </a:lnTo>
                  <a:lnTo>
                    <a:pt x="0" y="649223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22804" y="3738372"/>
              <a:ext cx="338455" cy="292735"/>
            </a:xfrm>
            <a:custGeom>
              <a:avLst/>
              <a:gdLst/>
              <a:ahLst/>
              <a:cxnLst/>
              <a:rect l="l" t="t" r="r" b="b"/>
              <a:pathLst>
                <a:path w="338455" h="292735">
                  <a:moveTo>
                    <a:pt x="0" y="292607"/>
                  </a:moveTo>
                  <a:lnTo>
                    <a:pt x="338328" y="292607"/>
                  </a:lnTo>
                  <a:lnTo>
                    <a:pt x="338328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86127" y="3003804"/>
              <a:ext cx="338455" cy="1035050"/>
            </a:xfrm>
            <a:custGeom>
              <a:avLst/>
              <a:gdLst/>
              <a:ahLst/>
              <a:cxnLst/>
              <a:rect l="l" t="t" r="r" b="b"/>
              <a:pathLst>
                <a:path w="338455" h="1035050">
                  <a:moveTo>
                    <a:pt x="338327" y="0"/>
                  </a:moveTo>
                  <a:lnTo>
                    <a:pt x="0" y="0"/>
                  </a:lnTo>
                  <a:lnTo>
                    <a:pt x="0" y="1034796"/>
                  </a:lnTo>
                  <a:lnTo>
                    <a:pt x="338327" y="1034796"/>
                  </a:lnTo>
                  <a:lnTo>
                    <a:pt x="338327" y="0"/>
                  </a:lnTo>
                  <a:close/>
                </a:path>
              </a:pathLst>
            </a:custGeom>
            <a:solidFill>
              <a:srgbClr val="E3D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50919" y="3381755"/>
              <a:ext cx="338455" cy="649605"/>
            </a:xfrm>
            <a:custGeom>
              <a:avLst/>
              <a:gdLst/>
              <a:ahLst/>
              <a:cxnLst/>
              <a:rect l="l" t="t" r="r" b="b"/>
              <a:pathLst>
                <a:path w="338454" h="649604">
                  <a:moveTo>
                    <a:pt x="0" y="649223"/>
                  </a:moveTo>
                  <a:lnTo>
                    <a:pt x="338327" y="649223"/>
                  </a:lnTo>
                  <a:lnTo>
                    <a:pt x="338327" y="0"/>
                  </a:lnTo>
                  <a:lnTo>
                    <a:pt x="0" y="0"/>
                  </a:lnTo>
                  <a:lnTo>
                    <a:pt x="0" y="649223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68495" y="3826763"/>
              <a:ext cx="338455" cy="204470"/>
            </a:xfrm>
            <a:custGeom>
              <a:avLst/>
              <a:gdLst/>
              <a:ahLst/>
              <a:cxnLst/>
              <a:rect l="l" t="t" r="r" b="b"/>
              <a:pathLst>
                <a:path w="338454" h="204470">
                  <a:moveTo>
                    <a:pt x="0" y="204215"/>
                  </a:moveTo>
                  <a:lnTo>
                    <a:pt x="338327" y="204215"/>
                  </a:lnTo>
                  <a:lnTo>
                    <a:pt x="338327" y="0"/>
                  </a:lnTo>
                  <a:lnTo>
                    <a:pt x="0" y="0"/>
                  </a:lnTo>
                  <a:lnTo>
                    <a:pt x="0" y="20421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31820" y="3291839"/>
              <a:ext cx="338455" cy="739140"/>
            </a:xfrm>
            <a:custGeom>
              <a:avLst/>
              <a:gdLst/>
              <a:ahLst/>
              <a:cxnLst/>
              <a:rect l="l" t="t" r="r" b="b"/>
              <a:pathLst>
                <a:path w="338454" h="739139">
                  <a:moveTo>
                    <a:pt x="0" y="739139"/>
                  </a:moveTo>
                  <a:lnTo>
                    <a:pt x="338328" y="739139"/>
                  </a:lnTo>
                  <a:lnTo>
                    <a:pt x="338328" y="0"/>
                  </a:lnTo>
                  <a:lnTo>
                    <a:pt x="0" y="0"/>
                  </a:lnTo>
                  <a:lnTo>
                    <a:pt x="0" y="739139"/>
                  </a:lnTo>
                  <a:close/>
                </a:path>
              </a:pathLst>
            </a:custGeom>
            <a:solidFill>
              <a:srgbClr val="E3D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60984" y="2887217"/>
            <a:ext cx="534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icrosoft Sans Serif"/>
                <a:cs typeface="Microsoft Sans Serif"/>
              </a:rPr>
              <a:t>7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559,0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5642" y="3177285"/>
            <a:ext cx="535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icrosoft Sans Serif"/>
                <a:cs typeface="Microsoft Sans Serif"/>
              </a:rPr>
              <a:t>3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727,1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64742" y="3520185"/>
            <a:ext cx="534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icrosoft Sans Serif"/>
                <a:cs typeface="Microsoft Sans Serif"/>
              </a:rPr>
              <a:t>1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254,0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35583" y="4298696"/>
            <a:ext cx="47688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2020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781555" y="4030979"/>
            <a:ext cx="2562225" cy="1112520"/>
            <a:chOff x="1781555" y="4030979"/>
            <a:chExt cx="2562225" cy="1112520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1555" y="4030979"/>
              <a:ext cx="1213104" cy="111252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31819" y="4030979"/>
              <a:ext cx="1211580" cy="1112520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2122423" y="4328566"/>
            <a:ext cx="18199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55090" algn="l"/>
              </a:tabLst>
            </a:pPr>
            <a:r>
              <a:rPr sz="2400" b="1" spc="-15" baseline="1736" dirty="0">
                <a:latin typeface="Arial"/>
                <a:cs typeface="Arial"/>
              </a:rPr>
              <a:t>202</a:t>
            </a:r>
            <a:r>
              <a:rPr sz="2400" b="1" spc="-7" baseline="1736" dirty="0">
                <a:latin typeface="Arial"/>
                <a:cs typeface="Arial"/>
              </a:rPr>
              <a:t>1</a:t>
            </a:r>
            <a:r>
              <a:rPr sz="2400" b="1" baseline="1736" dirty="0">
                <a:latin typeface="Arial"/>
                <a:cs typeface="Arial"/>
              </a:rPr>
              <a:t>	</a:t>
            </a:r>
            <a:r>
              <a:rPr sz="1600" b="1" spc="-5" dirty="0"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67304" y="3050285"/>
            <a:ext cx="534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icrosoft Sans Serif"/>
                <a:cs typeface="Microsoft Sans Serif"/>
              </a:rPr>
              <a:t>5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249,7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480308" y="3191078"/>
            <a:ext cx="5353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icrosoft Sans Serif"/>
                <a:cs typeface="Microsoft Sans Serif"/>
              </a:rPr>
              <a:t>4</a:t>
            </a:r>
            <a:r>
              <a:rPr sz="1200" spc="-6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440,5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948810" y="3574541"/>
            <a:ext cx="408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icrosoft Sans Serif"/>
                <a:cs typeface="Microsoft Sans Serif"/>
              </a:rPr>
              <a:t>919</a:t>
            </a:r>
            <a:r>
              <a:rPr sz="1200" dirty="0">
                <a:latin typeface="Microsoft Sans Serif"/>
                <a:cs typeface="Microsoft Sans Serif"/>
              </a:rPr>
              <a:t>,1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715516" y="2760979"/>
            <a:ext cx="534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icrosoft Sans Serif"/>
                <a:cs typeface="Microsoft Sans Serif"/>
              </a:rPr>
              <a:t>7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744,4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122170" y="3133470"/>
            <a:ext cx="534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icrosoft Sans Serif"/>
                <a:cs typeface="Microsoft Sans Serif"/>
              </a:rPr>
              <a:t>3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814,4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76576" y="3522979"/>
            <a:ext cx="534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icrosoft Sans Serif"/>
                <a:cs typeface="Microsoft Sans Serif"/>
              </a:rPr>
              <a:t>1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284,3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739640" y="2985516"/>
            <a:ext cx="3909060" cy="2139950"/>
            <a:chOff x="4739640" y="2985516"/>
            <a:chExt cx="3909060" cy="2139950"/>
          </a:xfrm>
        </p:grpSpPr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41164" y="4012691"/>
              <a:ext cx="1211580" cy="111252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5158740" y="3418332"/>
              <a:ext cx="338455" cy="594360"/>
            </a:xfrm>
            <a:custGeom>
              <a:avLst/>
              <a:gdLst/>
              <a:ahLst/>
              <a:cxnLst/>
              <a:rect l="l" t="t" r="r" b="b"/>
              <a:pathLst>
                <a:path w="338454" h="594360">
                  <a:moveTo>
                    <a:pt x="338327" y="0"/>
                  </a:moveTo>
                  <a:lnTo>
                    <a:pt x="0" y="0"/>
                  </a:lnTo>
                  <a:lnTo>
                    <a:pt x="0" y="594360"/>
                  </a:lnTo>
                  <a:lnTo>
                    <a:pt x="338327" y="594360"/>
                  </a:lnTo>
                  <a:lnTo>
                    <a:pt x="33832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576316" y="3735324"/>
              <a:ext cx="338455" cy="277495"/>
            </a:xfrm>
            <a:custGeom>
              <a:avLst/>
              <a:gdLst/>
              <a:ahLst/>
              <a:cxnLst/>
              <a:rect l="l" t="t" r="r" b="b"/>
              <a:pathLst>
                <a:path w="338454" h="277495">
                  <a:moveTo>
                    <a:pt x="338327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338327" y="277367"/>
                  </a:lnTo>
                  <a:lnTo>
                    <a:pt x="33832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739640" y="3075432"/>
              <a:ext cx="338455" cy="937260"/>
            </a:xfrm>
            <a:custGeom>
              <a:avLst/>
              <a:gdLst/>
              <a:ahLst/>
              <a:cxnLst/>
              <a:rect l="l" t="t" r="r" b="b"/>
              <a:pathLst>
                <a:path w="338454" h="937260">
                  <a:moveTo>
                    <a:pt x="338327" y="0"/>
                  </a:moveTo>
                  <a:lnTo>
                    <a:pt x="0" y="0"/>
                  </a:lnTo>
                  <a:lnTo>
                    <a:pt x="0" y="937260"/>
                  </a:lnTo>
                  <a:lnTo>
                    <a:pt x="338327" y="937260"/>
                  </a:lnTo>
                  <a:lnTo>
                    <a:pt x="338327" y="0"/>
                  </a:lnTo>
                  <a:close/>
                </a:path>
              </a:pathLst>
            </a:custGeom>
            <a:solidFill>
              <a:srgbClr val="E3D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545580" y="3364992"/>
              <a:ext cx="338455" cy="647700"/>
            </a:xfrm>
            <a:custGeom>
              <a:avLst/>
              <a:gdLst/>
              <a:ahLst/>
              <a:cxnLst/>
              <a:rect l="l" t="t" r="r" b="b"/>
              <a:pathLst>
                <a:path w="338454" h="647700">
                  <a:moveTo>
                    <a:pt x="0" y="647699"/>
                  </a:moveTo>
                  <a:lnTo>
                    <a:pt x="338327" y="647699"/>
                  </a:lnTo>
                  <a:lnTo>
                    <a:pt x="338327" y="0"/>
                  </a:lnTo>
                  <a:lnTo>
                    <a:pt x="0" y="0"/>
                  </a:lnTo>
                  <a:lnTo>
                    <a:pt x="0" y="647699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964680" y="3720084"/>
              <a:ext cx="338455" cy="292735"/>
            </a:xfrm>
            <a:custGeom>
              <a:avLst/>
              <a:gdLst/>
              <a:ahLst/>
              <a:cxnLst/>
              <a:rect l="l" t="t" r="r" b="b"/>
              <a:pathLst>
                <a:path w="338454" h="292735">
                  <a:moveTo>
                    <a:pt x="0" y="292607"/>
                  </a:moveTo>
                  <a:lnTo>
                    <a:pt x="338327" y="292607"/>
                  </a:lnTo>
                  <a:lnTo>
                    <a:pt x="338327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128004" y="2985516"/>
              <a:ext cx="338455" cy="1035050"/>
            </a:xfrm>
            <a:custGeom>
              <a:avLst/>
              <a:gdLst/>
              <a:ahLst/>
              <a:cxnLst/>
              <a:rect l="l" t="t" r="r" b="b"/>
              <a:pathLst>
                <a:path w="338454" h="1035050">
                  <a:moveTo>
                    <a:pt x="338327" y="0"/>
                  </a:moveTo>
                  <a:lnTo>
                    <a:pt x="0" y="0"/>
                  </a:lnTo>
                  <a:lnTo>
                    <a:pt x="0" y="1034796"/>
                  </a:lnTo>
                  <a:lnTo>
                    <a:pt x="338327" y="1034796"/>
                  </a:lnTo>
                  <a:lnTo>
                    <a:pt x="338327" y="0"/>
                  </a:lnTo>
                  <a:close/>
                </a:path>
              </a:pathLst>
            </a:custGeom>
            <a:solidFill>
              <a:srgbClr val="E3D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892796" y="3364992"/>
              <a:ext cx="338455" cy="647700"/>
            </a:xfrm>
            <a:custGeom>
              <a:avLst/>
              <a:gdLst/>
              <a:ahLst/>
              <a:cxnLst/>
              <a:rect l="l" t="t" r="r" b="b"/>
              <a:pathLst>
                <a:path w="338454" h="647700">
                  <a:moveTo>
                    <a:pt x="0" y="647699"/>
                  </a:moveTo>
                  <a:lnTo>
                    <a:pt x="338327" y="647699"/>
                  </a:lnTo>
                  <a:lnTo>
                    <a:pt x="338327" y="0"/>
                  </a:lnTo>
                  <a:lnTo>
                    <a:pt x="0" y="0"/>
                  </a:lnTo>
                  <a:lnTo>
                    <a:pt x="0" y="647699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310372" y="3810000"/>
              <a:ext cx="338455" cy="203200"/>
            </a:xfrm>
            <a:custGeom>
              <a:avLst/>
              <a:gdLst/>
              <a:ahLst/>
              <a:cxnLst/>
              <a:rect l="l" t="t" r="r" b="b"/>
              <a:pathLst>
                <a:path w="338454" h="203200">
                  <a:moveTo>
                    <a:pt x="0" y="202692"/>
                  </a:moveTo>
                  <a:lnTo>
                    <a:pt x="338327" y="202692"/>
                  </a:lnTo>
                  <a:lnTo>
                    <a:pt x="338327" y="0"/>
                  </a:lnTo>
                  <a:lnTo>
                    <a:pt x="0" y="0"/>
                  </a:lnTo>
                  <a:lnTo>
                    <a:pt x="0" y="202692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473696" y="3273552"/>
              <a:ext cx="338455" cy="739140"/>
            </a:xfrm>
            <a:custGeom>
              <a:avLst/>
              <a:gdLst/>
              <a:ahLst/>
              <a:cxnLst/>
              <a:rect l="l" t="t" r="r" b="b"/>
              <a:pathLst>
                <a:path w="338454" h="739139">
                  <a:moveTo>
                    <a:pt x="0" y="739140"/>
                  </a:moveTo>
                  <a:lnTo>
                    <a:pt x="338327" y="739140"/>
                  </a:lnTo>
                  <a:lnTo>
                    <a:pt x="338327" y="0"/>
                  </a:lnTo>
                  <a:lnTo>
                    <a:pt x="0" y="0"/>
                  </a:lnTo>
                  <a:lnTo>
                    <a:pt x="0" y="739140"/>
                  </a:lnTo>
                  <a:close/>
                </a:path>
              </a:pathLst>
            </a:custGeom>
            <a:solidFill>
              <a:srgbClr val="E3D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4761738" y="2386329"/>
            <a:ext cx="913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12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540,1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669663" y="2842386"/>
            <a:ext cx="534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icrosoft Sans Serif"/>
                <a:cs typeface="Microsoft Sans Serif"/>
              </a:rPr>
              <a:t>7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559,0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088128" y="3159632"/>
            <a:ext cx="534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icrosoft Sans Serif"/>
                <a:cs typeface="Microsoft Sans Serif"/>
              </a:rPr>
              <a:t>3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727,1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507228" y="3502533"/>
            <a:ext cx="534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icrosoft Sans Serif"/>
                <a:cs typeface="Microsoft Sans Serif"/>
              </a:rPr>
              <a:t>1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254,0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6123432" y="4012691"/>
            <a:ext cx="2562225" cy="1112520"/>
            <a:chOff x="6123432" y="4012691"/>
            <a:chExt cx="2562225" cy="1112520"/>
          </a:xfrm>
        </p:grpSpPr>
        <p:pic>
          <p:nvPicPr>
            <p:cNvPr id="52" name="object 5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23432" y="4012691"/>
              <a:ext cx="1213104" cy="111252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73696" y="4012691"/>
              <a:ext cx="1211579" cy="1112520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6174485" y="2383027"/>
            <a:ext cx="913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12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843,1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613395" y="2383027"/>
            <a:ext cx="913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10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609,3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126482" y="4324299"/>
            <a:ext cx="32124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21765" algn="l"/>
                <a:tab pos="2747645" algn="l"/>
              </a:tabLst>
            </a:pPr>
            <a:r>
              <a:rPr sz="2400" b="1" spc="-7" baseline="5208" dirty="0">
                <a:latin typeface="Arial"/>
                <a:cs typeface="Arial"/>
              </a:rPr>
              <a:t>2020	</a:t>
            </a:r>
            <a:r>
              <a:rPr sz="2400" b="1" spc="-15" baseline="1736" dirty="0">
                <a:latin typeface="Arial"/>
                <a:cs typeface="Arial"/>
              </a:rPr>
              <a:t>202</a:t>
            </a:r>
            <a:r>
              <a:rPr sz="2400" b="1" spc="-7" baseline="1736" dirty="0">
                <a:latin typeface="Arial"/>
                <a:cs typeface="Arial"/>
              </a:rPr>
              <a:t>1</a:t>
            </a:r>
            <a:r>
              <a:rPr sz="2400" b="1" baseline="1736" dirty="0">
                <a:latin typeface="Arial"/>
                <a:cs typeface="Arial"/>
              </a:rPr>
              <a:t>	</a:t>
            </a:r>
            <a:r>
              <a:rPr sz="1600" b="1" spc="-10" dirty="0"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409815" y="3032886"/>
            <a:ext cx="534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icrosoft Sans Serif"/>
                <a:cs typeface="Microsoft Sans Serif"/>
              </a:rPr>
              <a:t>5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249,7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822438" y="3173983"/>
            <a:ext cx="535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icrosoft Sans Serif"/>
                <a:cs typeface="Microsoft Sans Serif"/>
              </a:rPr>
              <a:t>4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440,5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291321" y="3556761"/>
            <a:ext cx="408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icrosoft Sans Serif"/>
                <a:cs typeface="Microsoft Sans Serif"/>
              </a:rPr>
              <a:t>919</a:t>
            </a:r>
            <a:r>
              <a:rPr sz="1200" dirty="0">
                <a:latin typeface="Microsoft Sans Serif"/>
                <a:cs typeface="Microsoft Sans Serif"/>
              </a:rPr>
              <a:t>,1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058027" y="2743326"/>
            <a:ext cx="534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icrosoft Sans Serif"/>
                <a:cs typeface="Microsoft Sans Serif"/>
              </a:rPr>
              <a:t>7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744,4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464300" y="3116072"/>
            <a:ext cx="534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icrosoft Sans Serif"/>
                <a:cs typeface="Microsoft Sans Serif"/>
              </a:rPr>
              <a:t>3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814,4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902322" y="3500754"/>
            <a:ext cx="48640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284,3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5027676" y="1377696"/>
            <a:ext cx="2211070" cy="916305"/>
            <a:chOff x="5027676" y="1377696"/>
            <a:chExt cx="2211070" cy="916305"/>
          </a:xfrm>
        </p:grpSpPr>
        <p:pic>
          <p:nvPicPr>
            <p:cNvPr id="64" name="object 6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27676" y="1377696"/>
              <a:ext cx="854252" cy="896111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5074539" y="1626489"/>
              <a:ext cx="562610" cy="562610"/>
            </a:xfrm>
            <a:custGeom>
              <a:avLst/>
              <a:gdLst/>
              <a:ahLst/>
              <a:cxnLst/>
              <a:rect l="l" t="t" r="r" b="b"/>
              <a:pathLst>
                <a:path w="562610" h="562610">
                  <a:moveTo>
                    <a:pt x="281177" y="0"/>
                  </a:moveTo>
                  <a:lnTo>
                    <a:pt x="235562" y="3679"/>
                  </a:lnTo>
                  <a:lnTo>
                    <a:pt x="192292" y="14331"/>
                  </a:lnTo>
                  <a:lnTo>
                    <a:pt x="151946" y="31378"/>
                  </a:lnTo>
                  <a:lnTo>
                    <a:pt x="115104" y="54242"/>
                  </a:lnTo>
                  <a:lnTo>
                    <a:pt x="82343" y="82343"/>
                  </a:lnTo>
                  <a:lnTo>
                    <a:pt x="54242" y="115104"/>
                  </a:lnTo>
                  <a:lnTo>
                    <a:pt x="31378" y="151946"/>
                  </a:lnTo>
                  <a:lnTo>
                    <a:pt x="14331" y="192292"/>
                  </a:lnTo>
                  <a:lnTo>
                    <a:pt x="3679" y="235562"/>
                  </a:lnTo>
                  <a:lnTo>
                    <a:pt x="0" y="281178"/>
                  </a:lnTo>
                  <a:lnTo>
                    <a:pt x="3679" y="326793"/>
                  </a:lnTo>
                  <a:lnTo>
                    <a:pt x="14331" y="370063"/>
                  </a:lnTo>
                  <a:lnTo>
                    <a:pt x="31378" y="410409"/>
                  </a:lnTo>
                  <a:lnTo>
                    <a:pt x="54242" y="447251"/>
                  </a:lnTo>
                  <a:lnTo>
                    <a:pt x="82343" y="480012"/>
                  </a:lnTo>
                  <a:lnTo>
                    <a:pt x="115104" y="508113"/>
                  </a:lnTo>
                  <a:lnTo>
                    <a:pt x="151946" y="530977"/>
                  </a:lnTo>
                  <a:lnTo>
                    <a:pt x="192292" y="548024"/>
                  </a:lnTo>
                  <a:lnTo>
                    <a:pt x="235562" y="558676"/>
                  </a:lnTo>
                  <a:lnTo>
                    <a:pt x="281177" y="562356"/>
                  </a:lnTo>
                  <a:lnTo>
                    <a:pt x="326793" y="558676"/>
                  </a:lnTo>
                  <a:lnTo>
                    <a:pt x="370063" y="548024"/>
                  </a:lnTo>
                  <a:lnTo>
                    <a:pt x="410409" y="530977"/>
                  </a:lnTo>
                  <a:lnTo>
                    <a:pt x="447251" y="508113"/>
                  </a:lnTo>
                  <a:lnTo>
                    <a:pt x="480012" y="480012"/>
                  </a:lnTo>
                  <a:lnTo>
                    <a:pt x="508113" y="447251"/>
                  </a:lnTo>
                  <a:lnTo>
                    <a:pt x="523928" y="421767"/>
                  </a:lnTo>
                  <a:lnTo>
                    <a:pt x="281177" y="421767"/>
                  </a:lnTo>
                  <a:lnTo>
                    <a:pt x="236759" y="414595"/>
                  </a:lnTo>
                  <a:lnTo>
                    <a:pt x="198168" y="394627"/>
                  </a:lnTo>
                  <a:lnTo>
                    <a:pt x="167728" y="364187"/>
                  </a:lnTo>
                  <a:lnTo>
                    <a:pt x="147760" y="325596"/>
                  </a:lnTo>
                  <a:lnTo>
                    <a:pt x="140588" y="281178"/>
                  </a:lnTo>
                  <a:lnTo>
                    <a:pt x="147760" y="236759"/>
                  </a:lnTo>
                  <a:lnTo>
                    <a:pt x="167728" y="198168"/>
                  </a:lnTo>
                  <a:lnTo>
                    <a:pt x="198168" y="167728"/>
                  </a:lnTo>
                  <a:lnTo>
                    <a:pt x="236759" y="147760"/>
                  </a:lnTo>
                  <a:lnTo>
                    <a:pt x="281177" y="140588"/>
                  </a:lnTo>
                  <a:lnTo>
                    <a:pt x="281177" y="0"/>
                  </a:lnTo>
                  <a:close/>
                </a:path>
                <a:path w="562610" h="562610">
                  <a:moveTo>
                    <a:pt x="281177" y="0"/>
                  </a:moveTo>
                  <a:lnTo>
                    <a:pt x="281177" y="140588"/>
                  </a:lnTo>
                  <a:lnTo>
                    <a:pt x="325645" y="147760"/>
                  </a:lnTo>
                  <a:lnTo>
                    <a:pt x="364242" y="167728"/>
                  </a:lnTo>
                  <a:lnTo>
                    <a:pt x="394664" y="198168"/>
                  </a:lnTo>
                  <a:lnTo>
                    <a:pt x="414607" y="236759"/>
                  </a:lnTo>
                  <a:lnTo>
                    <a:pt x="421766" y="281178"/>
                  </a:lnTo>
                  <a:lnTo>
                    <a:pt x="414607" y="325596"/>
                  </a:lnTo>
                  <a:lnTo>
                    <a:pt x="394664" y="364187"/>
                  </a:lnTo>
                  <a:lnTo>
                    <a:pt x="364242" y="394627"/>
                  </a:lnTo>
                  <a:lnTo>
                    <a:pt x="325645" y="414595"/>
                  </a:lnTo>
                  <a:lnTo>
                    <a:pt x="281177" y="421767"/>
                  </a:lnTo>
                  <a:lnTo>
                    <a:pt x="523928" y="421767"/>
                  </a:lnTo>
                  <a:lnTo>
                    <a:pt x="530977" y="410409"/>
                  </a:lnTo>
                  <a:lnTo>
                    <a:pt x="548024" y="370063"/>
                  </a:lnTo>
                  <a:lnTo>
                    <a:pt x="558676" y="326793"/>
                  </a:lnTo>
                  <a:lnTo>
                    <a:pt x="562356" y="281178"/>
                  </a:lnTo>
                  <a:lnTo>
                    <a:pt x="558676" y="235562"/>
                  </a:lnTo>
                  <a:lnTo>
                    <a:pt x="548024" y="192292"/>
                  </a:lnTo>
                  <a:lnTo>
                    <a:pt x="530977" y="151946"/>
                  </a:lnTo>
                  <a:lnTo>
                    <a:pt x="508113" y="115104"/>
                  </a:lnTo>
                  <a:lnTo>
                    <a:pt x="480012" y="82343"/>
                  </a:lnTo>
                  <a:lnTo>
                    <a:pt x="447251" y="54242"/>
                  </a:lnTo>
                  <a:lnTo>
                    <a:pt x="410409" y="31378"/>
                  </a:lnTo>
                  <a:lnTo>
                    <a:pt x="370063" y="14331"/>
                  </a:lnTo>
                  <a:lnTo>
                    <a:pt x="326793" y="3679"/>
                  </a:lnTo>
                  <a:lnTo>
                    <a:pt x="28117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58128" y="1395984"/>
              <a:ext cx="880160" cy="897636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6430899" y="1624076"/>
              <a:ext cx="562610" cy="562610"/>
            </a:xfrm>
            <a:custGeom>
              <a:avLst/>
              <a:gdLst/>
              <a:ahLst/>
              <a:cxnLst/>
              <a:rect l="l" t="t" r="r" b="b"/>
              <a:pathLst>
                <a:path w="562609" h="562610">
                  <a:moveTo>
                    <a:pt x="281177" y="0"/>
                  </a:moveTo>
                  <a:lnTo>
                    <a:pt x="235562" y="3679"/>
                  </a:lnTo>
                  <a:lnTo>
                    <a:pt x="192292" y="14331"/>
                  </a:lnTo>
                  <a:lnTo>
                    <a:pt x="151946" y="31378"/>
                  </a:lnTo>
                  <a:lnTo>
                    <a:pt x="115104" y="54242"/>
                  </a:lnTo>
                  <a:lnTo>
                    <a:pt x="82343" y="82343"/>
                  </a:lnTo>
                  <a:lnTo>
                    <a:pt x="54242" y="115104"/>
                  </a:lnTo>
                  <a:lnTo>
                    <a:pt x="31378" y="151946"/>
                  </a:lnTo>
                  <a:lnTo>
                    <a:pt x="14331" y="192292"/>
                  </a:lnTo>
                  <a:lnTo>
                    <a:pt x="3679" y="235562"/>
                  </a:lnTo>
                  <a:lnTo>
                    <a:pt x="0" y="281178"/>
                  </a:lnTo>
                  <a:lnTo>
                    <a:pt x="3679" y="326793"/>
                  </a:lnTo>
                  <a:lnTo>
                    <a:pt x="14331" y="370063"/>
                  </a:lnTo>
                  <a:lnTo>
                    <a:pt x="31378" y="410409"/>
                  </a:lnTo>
                  <a:lnTo>
                    <a:pt x="54242" y="447251"/>
                  </a:lnTo>
                  <a:lnTo>
                    <a:pt x="82343" y="480012"/>
                  </a:lnTo>
                  <a:lnTo>
                    <a:pt x="115104" y="508113"/>
                  </a:lnTo>
                  <a:lnTo>
                    <a:pt x="151946" y="530977"/>
                  </a:lnTo>
                  <a:lnTo>
                    <a:pt x="192292" y="548024"/>
                  </a:lnTo>
                  <a:lnTo>
                    <a:pt x="235562" y="558676"/>
                  </a:lnTo>
                  <a:lnTo>
                    <a:pt x="281177" y="562356"/>
                  </a:lnTo>
                  <a:lnTo>
                    <a:pt x="326793" y="558676"/>
                  </a:lnTo>
                  <a:lnTo>
                    <a:pt x="370063" y="548024"/>
                  </a:lnTo>
                  <a:lnTo>
                    <a:pt x="410409" y="530977"/>
                  </a:lnTo>
                  <a:lnTo>
                    <a:pt x="447251" y="508113"/>
                  </a:lnTo>
                  <a:lnTo>
                    <a:pt x="480012" y="480012"/>
                  </a:lnTo>
                  <a:lnTo>
                    <a:pt x="508113" y="447251"/>
                  </a:lnTo>
                  <a:lnTo>
                    <a:pt x="523928" y="421767"/>
                  </a:lnTo>
                  <a:lnTo>
                    <a:pt x="281177" y="421767"/>
                  </a:lnTo>
                  <a:lnTo>
                    <a:pt x="236710" y="414595"/>
                  </a:lnTo>
                  <a:lnTo>
                    <a:pt x="198113" y="394627"/>
                  </a:lnTo>
                  <a:lnTo>
                    <a:pt x="167691" y="364187"/>
                  </a:lnTo>
                  <a:lnTo>
                    <a:pt x="147748" y="325596"/>
                  </a:lnTo>
                  <a:lnTo>
                    <a:pt x="140589" y="281178"/>
                  </a:lnTo>
                  <a:lnTo>
                    <a:pt x="147748" y="236710"/>
                  </a:lnTo>
                  <a:lnTo>
                    <a:pt x="167691" y="198113"/>
                  </a:lnTo>
                  <a:lnTo>
                    <a:pt x="198113" y="167691"/>
                  </a:lnTo>
                  <a:lnTo>
                    <a:pt x="236710" y="147748"/>
                  </a:lnTo>
                  <a:lnTo>
                    <a:pt x="281177" y="140588"/>
                  </a:lnTo>
                  <a:lnTo>
                    <a:pt x="281177" y="0"/>
                  </a:lnTo>
                  <a:close/>
                </a:path>
                <a:path w="562609" h="562610">
                  <a:moveTo>
                    <a:pt x="281177" y="0"/>
                  </a:moveTo>
                  <a:lnTo>
                    <a:pt x="281177" y="140588"/>
                  </a:lnTo>
                  <a:lnTo>
                    <a:pt x="325596" y="147748"/>
                  </a:lnTo>
                  <a:lnTo>
                    <a:pt x="364187" y="167691"/>
                  </a:lnTo>
                  <a:lnTo>
                    <a:pt x="394627" y="198113"/>
                  </a:lnTo>
                  <a:lnTo>
                    <a:pt x="414595" y="236710"/>
                  </a:lnTo>
                  <a:lnTo>
                    <a:pt x="421767" y="281178"/>
                  </a:lnTo>
                  <a:lnTo>
                    <a:pt x="414595" y="325596"/>
                  </a:lnTo>
                  <a:lnTo>
                    <a:pt x="394627" y="364187"/>
                  </a:lnTo>
                  <a:lnTo>
                    <a:pt x="364187" y="394627"/>
                  </a:lnTo>
                  <a:lnTo>
                    <a:pt x="325596" y="414595"/>
                  </a:lnTo>
                  <a:lnTo>
                    <a:pt x="281177" y="421767"/>
                  </a:lnTo>
                  <a:lnTo>
                    <a:pt x="523928" y="421767"/>
                  </a:lnTo>
                  <a:lnTo>
                    <a:pt x="530977" y="410409"/>
                  </a:lnTo>
                  <a:lnTo>
                    <a:pt x="548024" y="370063"/>
                  </a:lnTo>
                  <a:lnTo>
                    <a:pt x="558676" y="326793"/>
                  </a:lnTo>
                  <a:lnTo>
                    <a:pt x="562355" y="281178"/>
                  </a:lnTo>
                  <a:lnTo>
                    <a:pt x="558676" y="235562"/>
                  </a:lnTo>
                  <a:lnTo>
                    <a:pt x="548024" y="192292"/>
                  </a:lnTo>
                  <a:lnTo>
                    <a:pt x="530977" y="151946"/>
                  </a:lnTo>
                  <a:lnTo>
                    <a:pt x="508113" y="115104"/>
                  </a:lnTo>
                  <a:lnTo>
                    <a:pt x="480012" y="82343"/>
                  </a:lnTo>
                  <a:lnTo>
                    <a:pt x="447251" y="54242"/>
                  </a:lnTo>
                  <a:lnTo>
                    <a:pt x="410409" y="31378"/>
                  </a:lnTo>
                  <a:lnTo>
                    <a:pt x="370063" y="14331"/>
                  </a:lnTo>
                  <a:lnTo>
                    <a:pt x="326793" y="3679"/>
                  </a:lnTo>
                  <a:lnTo>
                    <a:pt x="28117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5070728" y="1744472"/>
            <a:ext cx="608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100%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7734300" y="1508607"/>
            <a:ext cx="819785" cy="808355"/>
            <a:chOff x="7734300" y="1508607"/>
            <a:chExt cx="819785" cy="808355"/>
          </a:xfrm>
        </p:grpSpPr>
        <p:pic>
          <p:nvPicPr>
            <p:cNvPr id="70" name="object 7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34300" y="1508607"/>
              <a:ext cx="819448" cy="807872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7806689" y="1646428"/>
              <a:ext cx="562610" cy="562610"/>
            </a:xfrm>
            <a:custGeom>
              <a:avLst/>
              <a:gdLst/>
              <a:ahLst/>
              <a:cxnLst/>
              <a:rect l="l" t="t" r="r" b="b"/>
              <a:pathLst>
                <a:path w="562609" h="562610">
                  <a:moveTo>
                    <a:pt x="281177" y="0"/>
                  </a:moveTo>
                  <a:lnTo>
                    <a:pt x="235592" y="3682"/>
                  </a:lnTo>
                  <a:lnTo>
                    <a:pt x="192340" y="14344"/>
                  </a:lnTo>
                  <a:lnTo>
                    <a:pt x="152002" y="31406"/>
                  </a:lnTo>
                  <a:lnTo>
                    <a:pt x="115159" y="54286"/>
                  </a:lnTo>
                  <a:lnTo>
                    <a:pt x="82391" y="82407"/>
                  </a:lnTo>
                  <a:lnTo>
                    <a:pt x="54278" y="115186"/>
                  </a:lnTo>
                  <a:lnTo>
                    <a:pt x="31402" y="152046"/>
                  </a:lnTo>
                  <a:lnTo>
                    <a:pt x="14343" y="192406"/>
                  </a:lnTo>
                  <a:lnTo>
                    <a:pt x="3682" y="235685"/>
                  </a:lnTo>
                  <a:lnTo>
                    <a:pt x="0" y="281305"/>
                  </a:lnTo>
                  <a:lnTo>
                    <a:pt x="3682" y="326890"/>
                  </a:lnTo>
                  <a:lnTo>
                    <a:pt x="14343" y="370142"/>
                  </a:lnTo>
                  <a:lnTo>
                    <a:pt x="31402" y="410480"/>
                  </a:lnTo>
                  <a:lnTo>
                    <a:pt x="54278" y="447323"/>
                  </a:lnTo>
                  <a:lnTo>
                    <a:pt x="82391" y="480091"/>
                  </a:lnTo>
                  <a:lnTo>
                    <a:pt x="115159" y="508204"/>
                  </a:lnTo>
                  <a:lnTo>
                    <a:pt x="152002" y="531080"/>
                  </a:lnTo>
                  <a:lnTo>
                    <a:pt x="192340" y="548139"/>
                  </a:lnTo>
                  <a:lnTo>
                    <a:pt x="235592" y="558800"/>
                  </a:lnTo>
                  <a:lnTo>
                    <a:pt x="281177" y="562483"/>
                  </a:lnTo>
                  <a:lnTo>
                    <a:pt x="326797" y="558800"/>
                  </a:lnTo>
                  <a:lnTo>
                    <a:pt x="370076" y="548139"/>
                  </a:lnTo>
                  <a:lnTo>
                    <a:pt x="410436" y="531080"/>
                  </a:lnTo>
                  <a:lnTo>
                    <a:pt x="447296" y="508204"/>
                  </a:lnTo>
                  <a:lnTo>
                    <a:pt x="480075" y="480091"/>
                  </a:lnTo>
                  <a:lnTo>
                    <a:pt x="508196" y="447323"/>
                  </a:lnTo>
                  <a:lnTo>
                    <a:pt x="523988" y="421894"/>
                  </a:lnTo>
                  <a:lnTo>
                    <a:pt x="281177" y="421894"/>
                  </a:lnTo>
                  <a:lnTo>
                    <a:pt x="236759" y="414722"/>
                  </a:lnTo>
                  <a:lnTo>
                    <a:pt x="198168" y="394754"/>
                  </a:lnTo>
                  <a:lnTo>
                    <a:pt x="167728" y="364314"/>
                  </a:lnTo>
                  <a:lnTo>
                    <a:pt x="147760" y="325723"/>
                  </a:lnTo>
                  <a:lnTo>
                    <a:pt x="140588" y="281305"/>
                  </a:lnTo>
                  <a:lnTo>
                    <a:pt x="147760" y="236824"/>
                  </a:lnTo>
                  <a:lnTo>
                    <a:pt x="167728" y="198196"/>
                  </a:lnTo>
                  <a:lnTo>
                    <a:pt x="198168" y="167736"/>
                  </a:lnTo>
                  <a:lnTo>
                    <a:pt x="236759" y="147761"/>
                  </a:lnTo>
                  <a:lnTo>
                    <a:pt x="281177" y="140588"/>
                  </a:lnTo>
                  <a:lnTo>
                    <a:pt x="281177" y="0"/>
                  </a:lnTo>
                  <a:close/>
                </a:path>
                <a:path w="562609" h="562610">
                  <a:moveTo>
                    <a:pt x="281177" y="0"/>
                  </a:moveTo>
                  <a:lnTo>
                    <a:pt x="281177" y="140588"/>
                  </a:lnTo>
                  <a:lnTo>
                    <a:pt x="325658" y="147761"/>
                  </a:lnTo>
                  <a:lnTo>
                    <a:pt x="364286" y="167736"/>
                  </a:lnTo>
                  <a:lnTo>
                    <a:pt x="394746" y="198196"/>
                  </a:lnTo>
                  <a:lnTo>
                    <a:pt x="414721" y="236824"/>
                  </a:lnTo>
                  <a:lnTo>
                    <a:pt x="421893" y="281305"/>
                  </a:lnTo>
                  <a:lnTo>
                    <a:pt x="414721" y="325723"/>
                  </a:lnTo>
                  <a:lnTo>
                    <a:pt x="394746" y="364314"/>
                  </a:lnTo>
                  <a:lnTo>
                    <a:pt x="364286" y="394754"/>
                  </a:lnTo>
                  <a:lnTo>
                    <a:pt x="325658" y="414722"/>
                  </a:lnTo>
                  <a:lnTo>
                    <a:pt x="281177" y="421894"/>
                  </a:lnTo>
                  <a:lnTo>
                    <a:pt x="523988" y="421894"/>
                  </a:lnTo>
                  <a:lnTo>
                    <a:pt x="531076" y="410480"/>
                  </a:lnTo>
                  <a:lnTo>
                    <a:pt x="548138" y="370142"/>
                  </a:lnTo>
                  <a:lnTo>
                    <a:pt x="558800" y="326890"/>
                  </a:lnTo>
                  <a:lnTo>
                    <a:pt x="562482" y="281305"/>
                  </a:lnTo>
                  <a:lnTo>
                    <a:pt x="558800" y="235685"/>
                  </a:lnTo>
                  <a:lnTo>
                    <a:pt x="548138" y="192406"/>
                  </a:lnTo>
                  <a:lnTo>
                    <a:pt x="531076" y="152046"/>
                  </a:lnTo>
                  <a:lnTo>
                    <a:pt x="508196" y="115186"/>
                  </a:lnTo>
                  <a:lnTo>
                    <a:pt x="480075" y="82407"/>
                  </a:lnTo>
                  <a:lnTo>
                    <a:pt x="447296" y="54286"/>
                  </a:lnTo>
                  <a:lnTo>
                    <a:pt x="410436" y="31406"/>
                  </a:lnTo>
                  <a:lnTo>
                    <a:pt x="370076" y="14344"/>
                  </a:lnTo>
                  <a:lnTo>
                    <a:pt x="326797" y="3682"/>
                  </a:lnTo>
                  <a:lnTo>
                    <a:pt x="28117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6449695" y="1748154"/>
            <a:ext cx="607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100%</a:t>
            </a:r>
            <a:endParaRPr sz="18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806308" y="1761489"/>
            <a:ext cx="607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100%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4553711" y="1418844"/>
            <a:ext cx="4074795" cy="3333115"/>
            <a:chOff x="4553711" y="1418844"/>
            <a:chExt cx="4074795" cy="3333115"/>
          </a:xfrm>
        </p:grpSpPr>
        <p:sp>
          <p:nvSpPr>
            <p:cNvPr id="75" name="object 75"/>
            <p:cNvSpPr/>
            <p:nvPr/>
          </p:nvSpPr>
          <p:spPr>
            <a:xfrm>
              <a:off x="4572761" y="1437894"/>
              <a:ext cx="0" cy="3295015"/>
            </a:xfrm>
            <a:custGeom>
              <a:avLst/>
              <a:gdLst/>
              <a:ahLst/>
              <a:cxnLst/>
              <a:rect l="l" t="t" r="r" b="b"/>
              <a:pathLst>
                <a:path h="3295015">
                  <a:moveTo>
                    <a:pt x="0" y="0"/>
                  </a:moveTo>
                  <a:lnTo>
                    <a:pt x="0" y="3294468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684775" y="2714244"/>
              <a:ext cx="3937000" cy="5080"/>
            </a:xfrm>
            <a:custGeom>
              <a:avLst/>
              <a:gdLst/>
              <a:ahLst/>
              <a:cxnLst/>
              <a:rect l="l" t="t" r="r" b="b"/>
              <a:pathLst>
                <a:path w="3937000" h="5080">
                  <a:moveTo>
                    <a:pt x="0" y="0"/>
                  </a:moveTo>
                  <a:lnTo>
                    <a:pt x="1053591" y="0"/>
                  </a:lnTo>
                </a:path>
                <a:path w="3937000" h="5080">
                  <a:moveTo>
                    <a:pt x="2883407" y="0"/>
                  </a:moveTo>
                  <a:lnTo>
                    <a:pt x="3937000" y="0"/>
                  </a:lnTo>
                </a:path>
                <a:path w="3937000" h="5080">
                  <a:moveTo>
                    <a:pt x="1438656" y="4572"/>
                  </a:moveTo>
                  <a:lnTo>
                    <a:pt x="2492248" y="457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350926" y="2388870"/>
            <a:ext cx="913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12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540,1</a:t>
            </a:r>
            <a:endParaRPr sz="18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763395" y="2385441"/>
            <a:ext cx="913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12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843,1</a:t>
            </a:r>
            <a:endParaRPr sz="18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202304" y="2385441"/>
            <a:ext cx="913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10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609,3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267970" y="716216"/>
            <a:ext cx="5414010" cy="2012314"/>
            <a:chOff x="267970" y="716216"/>
            <a:chExt cx="5414010" cy="2012314"/>
          </a:xfrm>
        </p:grpSpPr>
        <p:sp>
          <p:nvSpPr>
            <p:cNvPr id="81" name="object 81"/>
            <p:cNvSpPr/>
            <p:nvPr/>
          </p:nvSpPr>
          <p:spPr>
            <a:xfrm>
              <a:off x="274320" y="2715768"/>
              <a:ext cx="3938904" cy="6350"/>
            </a:xfrm>
            <a:custGeom>
              <a:avLst/>
              <a:gdLst/>
              <a:ahLst/>
              <a:cxnLst/>
              <a:rect l="l" t="t" r="r" b="b"/>
              <a:pathLst>
                <a:path w="3938904" h="6350">
                  <a:moveTo>
                    <a:pt x="0" y="0"/>
                  </a:moveTo>
                  <a:lnTo>
                    <a:pt x="1053592" y="0"/>
                  </a:lnTo>
                </a:path>
                <a:path w="3938904" h="6350">
                  <a:moveTo>
                    <a:pt x="2884932" y="0"/>
                  </a:moveTo>
                  <a:lnTo>
                    <a:pt x="3938524" y="0"/>
                  </a:lnTo>
                </a:path>
                <a:path w="3938904" h="6350">
                  <a:moveTo>
                    <a:pt x="1438656" y="6095"/>
                  </a:moveTo>
                  <a:lnTo>
                    <a:pt x="2492248" y="6095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480053" y="729234"/>
              <a:ext cx="2188845" cy="645160"/>
            </a:xfrm>
            <a:custGeom>
              <a:avLst/>
              <a:gdLst/>
              <a:ahLst/>
              <a:cxnLst/>
              <a:rect l="l" t="t" r="r" b="b"/>
              <a:pathLst>
                <a:path w="2188845" h="645160">
                  <a:moveTo>
                    <a:pt x="2081022" y="0"/>
                  </a:moveTo>
                  <a:lnTo>
                    <a:pt x="107442" y="0"/>
                  </a:lnTo>
                  <a:lnTo>
                    <a:pt x="65633" y="8447"/>
                  </a:lnTo>
                  <a:lnTo>
                    <a:pt x="31480" y="31480"/>
                  </a:lnTo>
                  <a:lnTo>
                    <a:pt x="8447" y="65633"/>
                  </a:lnTo>
                  <a:lnTo>
                    <a:pt x="0" y="107441"/>
                  </a:lnTo>
                  <a:lnTo>
                    <a:pt x="0" y="537210"/>
                  </a:lnTo>
                  <a:lnTo>
                    <a:pt x="8447" y="579018"/>
                  </a:lnTo>
                  <a:lnTo>
                    <a:pt x="31480" y="613171"/>
                  </a:lnTo>
                  <a:lnTo>
                    <a:pt x="65633" y="636204"/>
                  </a:lnTo>
                  <a:lnTo>
                    <a:pt x="107442" y="644651"/>
                  </a:lnTo>
                  <a:lnTo>
                    <a:pt x="2081022" y="644651"/>
                  </a:lnTo>
                  <a:lnTo>
                    <a:pt x="2122830" y="636204"/>
                  </a:lnTo>
                  <a:lnTo>
                    <a:pt x="2156983" y="613171"/>
                  </a:lnTo>
                  <a:lnTo>
                    <a:pt x="2180016" y="579018"/>
                  </a:lnTo>
                  <a:lnTo>
                    <a:pt x="2188464" y="537210"/>
                  </a:lnTo>
                  <a:lnTo>
                    <a:pt x="2188464" y="107441"/>
                  </a:lnTo>
                  <a:lnTo>
                    <a:pt x="2180016" y="65633"/>
                  </a:lnTo>
                  <a:lnTo>
                    <a:pt x="2156983" y="31480"/>
                  </a:lnTo>
                  <a:lnTo>
                    <a:pt x="2122830" y="8447"/>
                  </a:lnTo>
                  <a:lnTo>
                    <a:pt x="20810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480053" y="729234"/>
              <a:ext cx="2188845" cy="645160"/>
            </a:xfrm>
            <a:custGeom>
              <a:avLst/>
              <a:gdLst/>
              <a:ahLst/>
              <a:cxnLst/>
              <a:rect l="l" t="t" r="r" b="b"/>
              <a:pathLst>
                <a:path w="2188845" h="645160">
                  <a:moveTo>
                    <a:pt x="0" y="107441"/>
                  </a:moveTo>
                  <a:lnTo>
                    <a:pt x="8447" y="65633"/>
                  </a:lnTo>
                  <a:lnTo>
                    <a:pt x="31480" y="31480"/>
                  </a:lnTo>
                  <a:lnTo>
                    <a:pt x="65633" y="8447"/>
                  </a:lnTo>
                  <a:lnTo>
                    <a:pt x="107442" y="0"/>
                  </a:lnTo>
                  <a:lnTo>
                    <a:pt x="2081022" y="0"/>
                  </a:lnTo>
                  <a:lnTo>
                    <a:pt x="2122830" y="8447"/>
                  </a:lnTo>
                  <a:lnTo>
                    <a:pt x="2156983" y="31480"/>
                  </a:lnTo>
                  <a:lnTo>
                    <a:pt x="2180016" y="65633"/>
                  </a:lnTo>
                  <a:lnTo>
                    <a:pt x="2188464" y="107441"/>
                  </a:lnTo>
                  <a:lnTo>
                    <a:pt x="2188464" y="537210"/>
                  </a:lnTo>
                  <a:lnTo>
                    <a:pt x="2180016" y="579018"/>
                  </a:lnTo>
                  <a:lnTo>
                    <a:pt x="2156983" y="613171"/>
                  </a:lnTo>
                  <a:lnTo>
                    <a:pt x="2122830" y="636204"/>
                  </a:lnTo>
                  <a:lnTo>
                    <a:pt x="2081022" y="644651"/>
                  </a:lnTo>
                  <a:lnTo>
                    <a:pt x="107442" y="644651"/>
                  </a:lnTo>
                  <a:lnTo>
                    <a:pt x="65633" y="636204"/>
                  </a:lnTo>
                  <a:lnTo>
                    <a:pt x="31480" y="613171"/>
                  </a:lnTo>
                  <a:lnTo>
                    <a:pt x="8447" y="579018"/>
                  </a:lnTo>
                  <a:lnTo>
                    <a:pt x="0" y="537210"/>
                  </a:lnTo>
                  <a:lnTo>
                    <a:pt x="0" y="10744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575304" y="806196"/>
              <a:ext cx="338455" cy="213360"/>
            </a:xfrm>
            <a:custGeom>
              <a:avLst/>
              <a:gdLst/>
              <a:ahLst/>
              <a:cxnLst/>
              <a:rect l="l" t="t" r="r" b="b"/>
              <a:pathLst>
                <a:path w="338454" h="213359">
                  <a:moveTo>
                    <a:pt x="338327" y="0"/>
                  </a:moveTo>
                  <a:lnTo>
                    <a:pt x="0" y="0"/>
                  </a:lnTo>
                  <a:lnTo>
                    <a:pt x="0" y="213360"/>
                  </a:lnTo>
                  <a:lnTo>
                    <a:pt x="338327" y="213360"/>
                  </a:lnTo>
                  <a:lnTo>
                    <a:pt x="338327" y="0"/>
                  </a:lnTo>
                  <a:close/>
                </a:path>
              </a:pathLst>
            </a:custGeom>
            <a:solidFill>
              <a:srgbClr val="E3D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581399" y="1109472"/>
              <a:ext cx="338455" cy="215265"/>
            </a:xfrm>
            <a:custGeom>
              <a:avLst/>
              <a:gdLst/>
              <a:ahLst/>
              <a:cxnLst/>
              <a:rect l="l" t="t" r="r" b="b"/>
              <a:pathLst>
                <a:path w="338454" h="215265">
                  <a:moveTo>
                    <a:pt x="338327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338327" y="214884"/>
                  </a:lnTo>
                  <a:lnTo>
                    <a:pt x="33832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655820" y="806196"/>
              <a:ext cx="338455" cy="213360"/>
            </a:xfrm>
            <a:custGeom>
              <a:avLst/>
              <a:gdLst/>
              <a:ahLst/>
              <a:cxnLst/>
              <a:rect l="l" t="t" r="r" b="b"/>
              <a:pathLst>
                <a:path w="338454" h="213359">
                  <a:moveTo>
                    <a:pt x="338327" y="0"/>
                  </a:moveTo>
                  <a:lnTo>
                    <a:pt x="0" y="0"/>
                  </a:lnTo>
                  <a:lnTo>
                    <a:pt x="0" y="213360"/>
                  </a:lnTo>
                  <a:lnTo>
                    <a:pt x="338327" y="213360"/>
                  </a:lnTo>
                  <a:lnTo>
                    <a:pt x="33832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4008501" y="742315"/>
            <a:ext cx="1496695" cy="572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620" indent="-121920">
              <a:lnSpc>
                <a:spcPts val="2155"/>
              </a:lnSpc>
              <a:spcBef>
                <a:spcPts val="100"/>
              </a:spcBef>
              <a:buChar char="-"/>
              <a:tabLst>
                <a:tab pos="134620" algn="l"/>
                <a:tab pos="1087755" algn="l"/>
              </a:tabLst>
            </a:pPr>
            <a:r>
              <a:rPr sz="1800" dirty="0">
                <a:latin typeface="Calibri"/>
                <a:cs typeface="Calibri"/>
              </a:rPr>
              <a:t>ФБ	-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</a:t>
            </a:r>
            <a:endParaRPr sz="1800">
              <a:latin typeface="Calibri"/>
              <a:cs typeface="Calibri"/>
            </a:endParaRPr>
          </a:p>
          <a:p>
            <a:pPr marL="134620" indent="-121920">
              <a:lnSpc>
                <a:spcPts val="2155"/>
              </a:lnSpc>
              <a:buChar char="-"/>
              <a:tabLst>
                <a:tab pos="134620" algn="l"/>
              </a:tabLst>
            </a:pPr>
            <a:r>
              <a:rPr sz="1800" spc="-5" dirty="0">
                <a:latin typeface="Calibri"/>
                <a:cs typeface="Calibri"/>
              </a:rPr>
              <a:t>МБ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246888" y="4014215"/>
            <a:ext cx="4270375" cy="269875"/>
          </a:xfrm>
          <a:custGeom>
            <a:avLst/>
            <a:gdLst/>
            <a:ahLst/>
            <a:cxnLst/>
            <a:rect l="l" t="t" r="r" b="b"/>
            <a:pathLst>
              <a:path w="4270375" h="269875">
                <a:moveTo>
                  <a:pt x="4270248" y="0"/>
                </a:moveTo>
                <a:lnTo>
                  <a:pt x="0" y="0"/>
                </a:lnTo>
                <a:lnTo>
                  <a:pt x="0" y="269748"/>
                </a:lnTo>
                <a:lnTo>
                  <a:pt x="4270248" y="269748"/>
                </a:lnTo>
                <a:lnTo>
                  <a:pt x="42702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246888" y="4030979"/>
            <a:ext cx="4270375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sz="1800" b="1" spc="-10" dirty="0">
                <a:latin typeface="Calibri"/>
                <a:cs typeface="Calibri"/>
              </a:rPr>
              <a:t>БЮДЖЕТНЫЕ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АССИГНОВАНИЯ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4637532" y="4015740"/>
            <a:ext cx="4270375" cy="269875"/>
          </a:xfrm>
          <a:custGeom>
            <a:avLst/>
            <a:gdLst/>
            <a:ahLst/>
            <a:cxnLst/>
            <a:rect l="l" t="t" r="r" b="b"/>
            <a:pathLst>
              <a:path w="4270375" h="269875">
                <a:moveTo>
                  <a:pt x="4270248" y="0"/>
                </a:moveTo>
                <a:lnTo>
                  <a:pt x="0" y="0"/>
                </a:lnTo>
                <a:lnTo>
                  <a:pt x="0" y="269748"/>
                </a:lnTo>
                <a:lnTo>
                  <a:pt x="4270248" y="269748"/>
                </a:lnTo>
                <a:lnTo>
                  <a:pt x="42702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4637532" y="4020311"/>
            <a:ext cx="4270375" cy="26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995"/>
              </a:lnSpc>
            </a:pPr>
            <a:r>
              <a:rPr sz="1800" b="1" spc="-10" dirty="0">
                <a:latin typeface="Calibri"/>
                <a:cs typeface="Calibri"/>
              </a:rPr>
              <a:t>ИСПОЛНЕНИЕ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36380" cy="5009515"/>
            <a:chOff x="0" y="0"/>
            <a:chExt cx="9136380" cy="50095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1639" y="5587"/>
              <a:ext cx="5727192" cy="50038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36380" cy="1149350"/>
            </a:xfrm>
            <a:custGeom>
              <a:avLst/>
              <a:gdLst/>
              <a:ahLst/>
              <a:cxnLst/>
              <a:rect l="l" t="t" r="r" b="b"/>
              <a:pathLst>
                <a:path w="9136380" h="1149350">
                  <a:moveTo>
                    <a:pt x="0" y="1149096"/>
                  </a:moveTo>
                  <a:lnTo>
                    <a:pt x="9136380" y="1149096"/>
                  </a:lnTo>
                  <a:lnTo>
                    <a:pt x="9136380" y="0"/>
                  </a:lnTo>
                  <a:lnTo>
                    <a:pt x="0" y="0"/>
                  </a:lnTo>
                  <a:lnTo>
                    <a:pt x="0" y="1149096"/>
                  </a:lnTo>
                  <a:close/>
                </a:path>
              </a:pathLst>
            </a:custGeom>
            <a:solidFill>
              <a:srgbClr val="FFFFFF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691640" cy="135178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50480" y="1523"/>
              <a:ext cx="1475740" cy="1148080"/>
            </a:xfrm>
            <a:custGeom>
              <a:avLst/>
              <a:gdLst/>
              <a:ahLst/>
              <a:cxnLst/>
              <a:rect l="l" t="t" r="r" b="b"/>
              <a:pathLst>
                <a:path w="1475740" h="1148080">
                  <a:moveTo>
                    <a:pt x="901446" y="0"/>
                  </a:moveTo>
                  <a:lnTo>
                    <a:pt x="0" y="0"/>
                  </a:lnTo>
                  <a:lnTo>
                    <a:pt x="573786" y="573786"/>
                  </a:lnTo>
                  <a:lnTo>
                    <a:pt x="0" y="1147572"/>
                  </a:lnTo>
                  <a:lnTo>
                    <a:pt x="901446" y="1147572"/>
                  </a:lnTo>
                  <a:lnTo>
                    <a:pt x="1475231" y="573786"/>
                  </a:lnTo>
                  <a:lnTo>
                    <a:pt x="901446" y="0"/>
                  </a:lnTo>
                  <a:close/>
                </a:path>
              </a:pathLst>
            </a:custGeom>
            <a:solidFill>
              <a:srgbClr val="CDE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17116" y="410336"/>
            <a:ext cx="5618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Microsoft Sans Serif"/>
                <a:cs typeface="Microsoft Sans Serif"/>
              </a:rPr>
              <a:t>ФИНАНСИРОВАНИЕ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НАЦИОНАЛЬНЫХ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ПРОЕКТОВ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87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23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48396" y="1157096"/>
            <a:ext cx="7594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icrosoft Sans Serif"/>
                <a:cs typeface="Microsoft Sans Serif"/>
              </a:rPr>
              <a:t>тыс.</a:t>
            </a:r>
            <a:r>
              <a:rPr sz="1400" spc="-8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руб.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52043" y="1129283"/>
            <a:ext cx="7748270" cy="3655060"/>
            <a:chOff x="352043" y="1129283"/>
            <a:chExt cx="7748270" cy="365506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1628" y="1129283"/>
              <a:ext cx="1380744" cy="13426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2043" y="1283207"/>
              <a:ext cx="2228088" cy="19248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73367" y="1348739"/>
              <a:ext cx="1726691" cy="152552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23843" y="3160776"/>
              <a:ext cx="2599944" cy="162306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4163059" y="4482516"/>
            <a:ext cx="786765" cy="61341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800" b="1" spc="-5" dirty="0">
                <a:latin typeface="Arial"/>
                <a:cs typeface="Arial"/>
              </a:rPr>
              <a:t>1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419,0</a:t>
            </a:r>
            <a:endParaRPr sz="1800">
              <a:latin typeface="Arial"/>
              <a:cs typeface="Arial"/>
            </a:endParaRPr>
          </a:p>
          <a:p>
            <a:pPr marL="102235">
              <a:lnSpc>
                <a:spcPct val="100000"/>
              </a:lnSpc>
              <a:spcBef>
                <a:spcPts val="160"/>
              </a:spcBef>
            </a:pPr>
            <a:r>
              <a:rPr sz="1800" b="1" spc="-10" dirty="0">
                <a:latin typeface="Arial"/>
                <a:cs typeface="Arial"/>
              </a:rPr>
              <a:t>100%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71996" y="2754359"/>
            <a:ext cx="2346325" cy="90868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800" b="1" spc="-30" dirty="0">
                <a:solidFill>
                  <a:srgbClr val="0774B5"/>
                </a:solidFill>
                <a:latin typeface="Calibri"/>
                <a:cs typeface="Calibri"/>
              </a:rPr>
              <a:t>Успех</a:t>
            </a:r>
            <a:r>
              <a:rPr sz="1800" b="1" spc="-40" dirty="0">
                <a:solidFill>
                  <a:srgbClr val="0774B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774B5"/>
                </a:solidFill>
                <a:latin typeface="Calibri"/>
                <a:cs typeface="Calibri"/>
              </a:rPr>
              <a:t>каждого</a:t>
            </a:r>
            <a:r>
              <a:rPr sz="1800" b="1" spc="-40" dirty="0">
                <a:solidFill>
                  <a:srgbClr val="0774B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774B5"/>
                </a:solidFill>
                <a:latin typeface="Calibri"/>
                <a:cs typeface="Calibri"/>
              </a:rPr>
              <a:t>ребенка</a:t>
            </a:r>
            <a:endParaRPr sz="1800">
              <a:latin typeface="Calibri"/>
              <a:cs typeface="Calibri"/>
            </a:endParaRPr>
          </a:p>
          <a:p>
            <a:pPr marL="784225">
              <a:lnSpc>
                <a:spcPct val="100000"/>
              </a:lnSpc>
              <a:spcBef>
                <a:spcPts val="155"/>
              </a:spcBef>
            </a:pPr>
            <a:r>
              <a:rPr sz="1800" b="1" spc="-5" dirty="0">
                <a:latin typeface="Arial"/>
                <a:cs typeface="Arial"/>
              </a:rPr>
              <a:t>2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168,0</a:t>
            </a:r>
            <a:endParaRPr sz="1800">
              <a:latin typeface="Arial"/>
              <a:cs typeface="Arial"/>
            </a:endParaRPr>
          </a:p>
          <a:p>
            <a:pPr marL="907415">
              <a:lnSpc>
                <a:spcPct val="100000"/>
              </a:lnSpc>
              <a:spcBef>
                <a:spcPts val="160"/>
              </a:spcBef>
            </a:pPr>
            <a:r>
              <a:rPr sz="1800" b="1" spc="-10" dirty="0">
                <a:latin typeface="Arial"/>
                <a:cs typeface="Arial"/>
              </a:rPr>
              <a:t>100%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39997" y="2338197"/>
            <a:ext cx="2057400" cy="90805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800" b="1" spc="-5" dirty="0">
                <a:solidFill>
                  <a:srgbClr val="115C9D"/>
                </a:solidFill>
                <a:latin typeface="Calibri"/>
                <a:cs typeface="Calibri"/>
              </a:rPr>
              <a:t>Современная</a:t>
            </a:r>
            <a:r>
              <a:rPr sz="1800" b="1" spc="-75" dirty="0">
                <a:solidFill>
                  <a:srgbClr val="115C9D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115C9D"/>
                </a:solidFill>
                <a:latin typeface="Calibri"/>
                <a:cs typeface="Calibri"/>
              </a:rPr>
              <a:t>школа</a:t>
            </a:r>
            <a:endParaRPr sz="1800">
              <a:latin typeface="Calibri"/>
              <a:cs typeface="Calibri"/>
            </a:endParaRPr>
          </a:p>
          <a:p>
            <a:pPr marR="643890" algn="r">
              <a:lnSpc>
                <a:spcPct val="100000"/>
              </a:lnSpc>
              <a:spcBef>
                <a:spcPts val="155"/>
              </a:spcBef>
            </a:pPr>
            <a:r>
              <a:rPr sz="1800" b="1" spc="-5" dirty="0">
                <a:latin typeface="Arial"/>
                <a:cs typeface="Arial"/>
              </a:rPr>
              <a:t>1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738,7</a:t>
            </a:r>
            <a:endParaRPr sz="1800">
              <a:latin typeface="Arial"/>
              <a:cs typeface="Arial"/>
            </a:endParaRPr>
          </a:p>
          <a:p>
            <a:pPr marR="668655" algn="r">
              <a:lnSpc>
                <a:spcPct val="100000"/>
              </a:lnSpc>
              <a:spcBef>
                <a:spcPts val="155"/>
              </a:spcBef>
            </a:pPr>
            <a:r>
              <a:rPr sz="1800" b="1" spc="-10" dirty="0">
                <a:latin typeface="Arial"/>
                <a:cs typeface="Arial"/>
              </a:rPr>
              <a:t>100%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21486" y="3096514"/>
            <a:ext cx="786765" cy="6140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800" b="1" spc="-5" dirty="0">
                <a:latin typeface="Arial"/>
                <a:cs typeface="Arial"/>
              </a:rPr>
              <a:t>5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283,5</a:t>
            </a:r>
            <a:endParaRPr sz="1800">
              <a:latin typeface="Arial"/>
              <a:cs typeface="Arial"/>
            </a:endParaRPr>
          </a:p>
          <a:p>
            <a:pPr marL="102235">
              <a:lnSpc>
                <a:spcPct val="100000"/>
              </a:lnSpc>
              <a:spcBef>
                <a:spcPts val="155"/>
              </a:spcBef>
            </a:pPr>
            <a:r>
              <a:rPr sz="1800" b="1" spc="-10" dirty="0">
                <a:latin typeface="Arial"/>
                <a:cs typeface="Arial"/>
              </a:rPr>
              <a:t>100%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36380" cy="5020310"/>
            <a:chOff x="0" y="0"/>
            <a:chExt cx="9136380" cy="50203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1639" y="3556"/>
              <a:ext cx="5727192" cy="5016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3350" y="2452877"/>
              <a:ext cx="4295140" cy="2486025"/>
            </a:xfrm>
            <a:custGeom>
              <a:avLst/>
              <a:gdLst/>
              <a:ahLst/>
              <a:cxnLst/>
              <a:rect l="l" t="t" r="r" b="b"/>
              <a:pathLst>
                <a:path w="4295140" h="2486025">
                  <a:moveTo>
                    <a:pt x="4294632" y="0"/>
                  </a:moveTo>
                  <a:lnTo>
                    <a:pt x="0" y="0"/>
                  </a:lnTo>
                  <a:lnTo>
                    <a:pt x="0" y="2485644"/>
                  </a:lnTo>
                  <a:lnTo>
                    <a:pt x="4294632" y="2485644"/>
                  </a:lnTo>
                  <a:lnTo>
                    <a:pt x="42946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3350" y="2452877"/>
              <a:ext cx="4295140" cy="2486025"/>
            </a:xfrm>
            <a:custGeom>
              <a:avLst/>
              <a:gdLst/>
              <a:ahLst/>
              <a:cxnLst/>
              <a:rect l="l" t="t" r="r" b="b"/>
              <a:pathLst>
                <a:path w="4295140" h="2486025">
                  <a:moveTo>
                    <a:pt x="0" y="2485644"/>
                  </a:moveTo>
                  <a:lnTo>
                    <a:pt x="4294632" y="2485644"/>
                  </a:lnTo>
                  <a:lnTo>
                    <a:pt x="4294632" y="0"/>
                  </a:lnTo>
                  <a:lnTo>
                    <a:pt x="0" y="0"/>
                  </a:lnTo>
                  <a:lnTo>
                    <a:pt x="0" y="2485644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92420" y="2193417"/>
              <a:ext cx="2593975" cy="2593975"/>
            </a:xfrm>
            <a:custGeom>
              <a:avLst/>
              <a:gdLst/>
              <a:ahLst/>
              <a:cxnLst/>
              <a:rect l="l" t="t" r="r" b="b"/>
              <a:pathLst>
                <a:path w="2593975" h="2593975">
                  <a:moveTo>
                    <a:pt x="1296924" y="0"/>
                  </a:moveTo>
                  <a:lnTo>
                    <a:pt x="1296924" y="648462"/>
                  </a:lnTo>
                  <a:lnTo>
                    <a:pt x="1346997" y="650391"/>
                  </a:lnTo>
                  <a:lnTo>
                    <a:pt x="1396644" y="656155"/>
                  </a:lnTo>
                  <a:lnTo>
                    <a:pt x="1445651" y="665716"/>
                  </a:lnTo>
                  <a:lnTo>
                    <a:pt x="1493804" y="679039"/>
                  </a:lnTo>
                  <a:lnTo>
                    <a:pt x="1540890" y="696087"/>
                  </a:lnTo>
                  <a:lnTo>
                    <a:pt x="1585065" y="715927"/>
                  </a:lnTo>
                  <a:lnTo>
                    <a:pt x="1627037" y="738625"/>
                  </a:lnTo>
                  <a:lnTo>
                    <a:pt x="1666738" y="764018"/>
                  </a:lnTo>
                  <a:lnTo>
                    <a:pt x="1704099" y="791941"/>
                  </a:lnTo>
                  <a:lnTo>
                    <a:pt x="1739051" y="822232"/>
                  </a:lnTo>
                  <a:lnTo>
                    <a:pt x="1771525" y="854726"/>
                  </a:lnTo>
                  <a:lnTo>
                    <a:pt x="1801452" y="889260"/>
                  </a:lnTo>
                  <a:lnTo>
                    <a:pt x="1828764" y="925670"/>
                  </a:lnTo>
                  <a:lnTo>
                    <a:pt x="1853391" y="963794"/>
                  </a:lnTo>
                  <a:lnTo>
                    <a:pt x="1875265" y="1003468"/>
                  </a:lnTo>
                  <a:lnTo>
                    <a:pt x="1894316" y="1044527"/>
                  </a:lnTo>
                  <a:lnTo>
                    <a:pt x="1910475" y="1086809"/>
                  </a:lnTo>
                  <a:lnTo>
                    <a:pt x="1923675" y="1130150"/>
                  </a:lnTo>
                  <a:lnTo>
                    <a:pt x="1933845" y="1174386"/>
                  </a:lnTo>
                  <a:lnTo>
                    <a:pt x="1940917" y="1219354"/>
                  </a:lnTo>
                  <a:lnTo>
                    <a:pt x="1944823" y="1264891"/>
                  </a:lnTo>
                  <a:lnTo>
                    <a:pt x="1945492" y="1310832"/>
                  </a:lnTo>
                  <a:lnTo>
                    <a:pt x="1942856" y="1357015"/>
                  </a:lnTo>
                  <a:lnTo>
                    <a:pt x="1936847" y="1403276"/>
                  </a:lnTo>
                  <a:lnTo>
                    <a:pt x="1927395" y="1449451"/>
                  </a:lnTo>
                  <a:lnTo>
                    <a:pt x="1914432" y="1495377"/>
                  </a:lnTo>
                  <a:lnTo>
                    <a:pt x="1897887" y="1540891"/>
                  </a:lnTo>
                  <a:lnTo>
                    <a:pt x="1878031" y="1585062"/>
                  </a:lnTo>
                  <a:lnTo>
                    <a:pt x="1855320" y="1627032"/>
                  </a:lnTo>
                  <a:lnTo>
                    <a:pt x="1829917" y="1666732"/>
                  </a:lnTo>
                  <a:lnTo>
                    <a:pt x="1801986" y="1704094"/>
                  </a:lnTo>
                  <a:lnTo>
                    <a:pt x="1771691" y="1739046"/>
                  </a:lnTo>
                  <a:lnTo>
                    <a:pt x="1739193" y="1771522"/>
                  </a:lnTo>
                  <a:lnTo>
                    <a:pt x="1704658" y="1801451"/>
                  </a:lnTo>
                  <a:lnTo>
                    <a:pt x="1668247" y="1828765"/>
                  </a:lnTo>
                  <a:lnTo>
                    <a:pt x="1630125" y="1853394"/>
                  </a:lnTo>
                  <a:lnTo>
                    <a:pt x="1590455" y="1875270"/>
                  </a:lnTo>
                  <a:lnTo>
                    <a:pt x="1549399" y="1894324"/>
                  </a:lnTo>
                  <a:lnTo>
                    <a:pt x="1507122" y="1910485"/>
                  </a:lnTo>
                  <a:lnTo>
                    <a:pt x="1463787" y="1923686"/>
                  </a:lnTo>
                  <a:lnTo>
                    <a:pt x="1419556" y="1933858"/>
                  </a:lnTo>
                  <a:lnTo>
                    <a:pt x="1374594" y="1940931"/>
                  </a:lnTo>
                  <a:lnTo>
                    <a:pt x="1329063" y="1944836"/>
                  </a:lnTo>
                  <a:lnTo>
                    <a:pt x="1283126" y="1945504"/>
                  </a:lnTo>
                  <a:lnTo>
                    <a:pt x="1236948" y="1942866"/>
                  </a:lnTo>
                  <a:lnTo>
                    <a:pt x="1190692" y="1936853"/>
                  </a:lnTo>
                  <a:lnTo>
                    <a:pt x="1144520" y="1927396"/>
                  </a:lnTo>
                  <a:lnTo>
                    <a:pt x="1098596" y="1914427"/>
                  </a:lnTo>
                  <a:lnTo>
                    <a:pt x="1053083" y="1897875"/>
                  </a:lnTo>
                  <a:lnTo>
                    <a:pt x="1008908" y="1878026"/>
                  </a:lnTo>
                  <a:lnTo>
                    <a:pt x="966934" y="1855322"/>
                  </a:lnTo>
                  <a:lnTo>
                    <a:pt x="927230" y="1829925"/>
                  </a:lnTo>
                  <a:lnTo>
                    <a:pt x="889865" y="1801998"/>
                  </a:lnTo>
                  <a:lnTo>
                    <a:pt x="854908" y="1771705"/>
                  </a:lnTo>
                  <a:lnTo>
                    <a:pt x="822429" y="1739211"/>
                  </a:lnTo>
                  <a:lnTo>
                    <a:pt x="792495" y="1704676"/>
                  </a:lnTo>
                  <a:lnTo>
                    <a:pt x="765178" y="1668267"/>
                  </a:lnTo>
                  <a:lnTo>
                    <a:pt x="740545" y="1630145"/>
                  </a:lnTo>
                  <a:lnTo>
                    <a:pt x="718667" y="1590473"/>
                  </a:lnTo>
                  <a:lnTo>
                    <a:pt x="699611" y="1549417"/>
                  </a:lnTo>
                  <a:lnTo>
                    <a:pt x="683447" y="1507138"/>
                  </a:lnTo>
                  <a:lnTo>
                    <a:pt x="670245" y="1463801"/>
                  </a:lnTo>
                  <a:lnTo>
                    <a:pt x="660073" y="1419568"/>
                  </a:lnTo>
                  <a:lnTo>
                    <a:pt x="653000" y="1374604"/>
                  </a:lnTo>
                  <a:lnTo>
                    <a:pt x="649096" y="1329071"/>
                  </a:lnTo>
                  <a:lnTo>
                    <a:pt x="648430" y="1283132"/>
                  </a:lnTo>
                  <a:lnTo>
                    <a:pt x="651071" y="1236952"/>
                  </a:lnTo>
                  <a:lnTo>
                    <a:pt x="657088" y="1190694"/>
                  </a:lnTo>
                  <a:lnTo>
                    <a:pt x="666550" y="1144521"/>
                  </a:lnTo>
                  <a:lnTo>
                    <a:pt x="679527" y="1098596"/>
                  </a:lnTo>
                  <a:lnTo>
                    <a:pt x="696087" y="1053083"/>
                  </a:lnTo>
                  <a:lnTo>
                    <a:pt x="95122" y="809244"/>
                  </a:lnTo>
                  <a:lnTo>
                    <a:pt x="77183" y="856036"/>
                  </a:lnTo>
                  <a:lnTo>
                    <a:pt x="61090" y="903415"/>
                  </a:lnTo>
                  <a:lnTo>
                    <a:pt x="46852" y="951323"/>
                  </a:lnTo>
                  <a:lnTo>
                    <a:pt x="34482" y="999707"/>
                  </a:lnTo>
                  <a:lnTo>
                    <a:pt x="23987" y="1048511"/>
                  </a:lnTo>
                  <a:lnTo>
                    <a:pt x="15378" y="1097682"/>
                  </a:lnTo>
                  <a:lnTo>
                    <a:pt x="8665" y="1147163"/>
                  </a:lnTo>
                  <a:lnTo>
                    <a:pt x="3857" y="1196900"/>
                  </a:lnTo>
                  <a:lnTo>
                    <a:pt x="966" y="1246839"/>
                  </a:lnTo>
                  <a:lnTo>
                    <a:pt x="0" y="1296924"/>
                  </a:lnTo>
                  <a:lnTo>
                    <a:pt x="894" y="1345551"/>
                  </a:lnTo>
                  <a:lnTo>
                    <a:pt x="3557" y="1393727"/>
                  </a:lnTo>
                  <a:lnTo>
                    <a:pt x="7956" y="1441420"/>
                  </a:lnTo>
                  <a:lnTo>
                    <a:pt x="14061" y="1488598"/>
                  </a:lnTo>
                  <a:lnTo>
                    <a:pt x="21840" y="1535231"/>
                  </a:lnTo>
                  <a:lnTo>
                    <a:pt x="31262" y="1581286"/>
                  </a:lnTo>
                  <a:lnTo>
                    <a:pt x="42296" y="1626732"/>
                  </a:lnTo>
                  <a:lnTo>
                    <a:pt x="54909" y="1671539"/>
                  </a:lnTo>
                  <a:lnTo>
                    <a:pt x="69072" y="1715674"/>
                  </a:lnTo>
                  <a:lnTo>
                    <a:pt x="84751" y="1759107"/>
                  </a:lnTo>
                  <a:lnTo>
                    <a:pt x="101917" y="1801806"/>
                  </a:lnTo>
                  <a:lnTo>
                    <a:pt x="120537" y="1843739"/>
                  </a:lnTo>
                  <a:lnTo>
                    <a:pt x="140581" y="1884876"/>
                  </a:lnTo>
                  <a:lnTo>
                    <a:pt x="162017" y="1925185"/>
                  </a:lnTo>
                  <a:lnTo>
                    <a:pt x="184814" y="1964635"/>
                  </a:lnTo>
                  <a:lnTo>
                    <a:pt x="208940" y="2003193"/>
                  </a:lnTo>
                  <a:lnTo>
                    <a:pt x="234364" y="2040830"/>
                  </a:lnTo>
                  <a:lnTo>
                    <a:pt x="261054" y="2077514"/>
                  </a:lnTo>
                  <a:lnTo>
                    <a:pt x="288980" y="2113213"/>
                  </a:lnTo>
                  <a:lnTo>
                    <a:pt x="318110" y="2147895"/>
                  </a:lnTo>
                  <a:lnTo>
                    <a:pt x="348413" y="2181531"/>
                  </a:lnTo>
                  <a:lnTo>
                    <a:pt x="379856" y="2214087"/>
                  </a:lnTo>
                  <a:lnTo>
                    <a:pt x="412410" y="2245534"/>
                  </a:lnTo>
                  <a:lnTo>
                    <a:pt x="446043" y="2275839"/>
                  </a:lnTo>
                  <a:lnTo>
                    <a:pt x="480722" y="2304971"/>
                  </a:lnTo>
                  <a:lnTo>
                    <a:pt x="516418" y="2332900"/>
                  </a:lnTo>
                  <a:lnTo>
                    <a:pt x="553098" y="2359592"/>
                  </a:lnTo>
                  <a:lnTo>
                    <a:pt x="590731" y="2385018"/>
                  </a:lnTo>
                  <a:lnTo>
                    <a:pt x="629286" y="2409146"/>
                  </a:lnTo>
                  <a:lnTo>
                    <a:pt x="668732" y="2431945"/>
                  </a:lnTo>
                  <a:lnTo>
                    <a:pt x="709037" y="2453382"/>
                  </a:lnTo>
                  <a:lnTo>
                    <a:pt x="750169" y="2473428"/>
                  </a:lnTo>
                  <a:lnTo>
                    <a:pt x="792098" y="2492050"/>
                  </a:lnTo>
                  <a:lnTo>
                    <a:pt x="834793" y="2509217"/>
                  </a:lnTo>
                  <a:lnTo>
                    <a:pt x="878221" y="2524898"/>
                  </a:lnTo>
                  <a:lnTo>
                    <a:pt x="922352" y="2539061"/>
                  </a:lnTo>
                  <a:lnTo>
                    <a:pt x="967153" y="2551675"/>
                  </a:lnTo>
                  <a:lnTo>
                    <a:pt x="1012595" y="2562709"/>
                  </a:lnTo>
                  <a:lnTo>
                    <a:pt x="1058645" y="2572132"/>
                  </a:lnTo>
                  <a:lnTo>
                    <a:pt x="1105272" y="2579912"/>
                  </a:lnTo>
                  <a:lnTo>
                    <a:pt x="1152444" y="2586017"/>
                  </a:lnTo>
                  <a:lnTo>
                    <a:pt x="1200131" y="2590417"/>
                  </a:lnTo>
                  <a:lnTo>
                    <a:pt x="1248302" y="2593080"/>
                  </a:lnTo>
                  <a:lnTo>
                    <a:pt x="1296924" y="2593975"/>
                  </a:lnTo>
                  <a:lnTo>
                    <a:pt x="1345554" y="2593080"/>
                  </a:lnTo>
                  <a:lnTo>
                    <a:pt x="1393732" y="2590417"/>
                  </a:lnTo>
                  <a:lnTo>
                    <a:pt x="1441427" y="2586017"/>
                  </a:lnTo>
                  <a:lnTo>
                    <a:pt x="1488607" y="2579912"/>
                  </a:lnTo>
                  <a:lnTo>
                    <a:pt x="1535241" y="2572132"/>
                  </a:lnTo>
                  <a:lnTo>
                    <a:pt x="1581297" y="2562709"/>
                  </a:lnTo>
                  <a:lnTo>
                    <a:pt x="1626745" y="2551675"/>
                  </a:lnTo>
                  <a:lnTo>
                    <a:pt x="1671553" y="2539061"/>
                  </a:lnTo>
                  <a:lnTo>
                    <a:pt x="1715689" y="2524898"/>
                  </a:lnTo>
                  <a:lnTo>
                    <a:pt x="1759123" y="2509217"/>
                  </a:lnTo>
                  <a:lnTo>
                    <a:pt x="1801822" y="2492050"/>
                  </a:lnTo>
                  <a:lnTo>
                    <a:pt x="1843756" y="2473428"/>
                  </a:lnTo>
                  <a:lnTo>
                    <a:pt x="1884893" y="2453382"/>
                  </a:lnTo>
                  <a:lnTo>
                    <a:pt x="1925202" y="2431945"/>
                  </a:lnTo>
                  <a:lnTo>
                    <a:pt x="1964652" y="2409146"/>
                  </a:lnTo>
                  <a:lnTo>
                    <a:pt x="2003210" y="2385018"/>
                  </a:lnTo>
                  <a:lnTo>
                    <a:pt x="2040847" y="2359592"/>
                  </a:lnTo>
                  <a:lnTo>
                    <a:pt x="2077530" y="2332900"/>
                  </a:lnTo>
                  <a:lnTo>
                    <a:pt x="2113229" y="2304971"/>
                  </a:lnTo>
                  <a:lnTo>
                    <a:pt x="2147911" y="2275839"/>
                  </a:lnTo>
                  <a:lnTo>
                    <a:pt x="2181546" y="2245534"/>
                  </a:lnTo>
                  <a:lnTo>
                    <a:pt x="2214102" y="2214087"/>
                  </a:lnTo>
                  <a:lnTo>
                    <a:pt x="2245547" y="2181531"/>
                  </a:lnTo>
                  <a:lnTo>
                    <a:pt x="2275852" y="2147895"/>
                  </a:lnTo>
                  <a:lnTo>
                    <a:pt x="2304984" y="2113213"/>
                  </a:lnTo>
                  <a:lnTo>
                    <a:pt x="2332911" y="2077514"/>
                  </a:lnTo>
                  <a:lnTo>
                    <a:pt x="2359603" y="2040830"/>
                  </a:lnTo>
                  <a:lnTo>
                    <a:pt x="2385028" y="2003193"/>
                  </a:lnTo>
                  <a:lnTo>
                    <a:pt x="2409155" y="1964635"/>
                  </a:lnTo>
                  <a:lnTo>
                    <a:pt x="2431953" y="1925185"/>
                  </a:lnTo>
                  <a:lnTo>
                    <a:pt x="2453389" y="1884876"/>
                  </a:lnTo>
                  <a:lnTo>
                    <a:pt x="2473434" y="1843739"/>
                  </a:lnTo>
                  <a:lnTo>
                    <a:pt x="2492055" y="1801806"/>
                  </a:lnTo>
                  <a:lnTo>
                    <a:pt x="2509221" y="1759107"/>
                  </a:lnTo>
                  <a:lnTo>
                    <a:pt x="2524901" y="1715674"/>
                  </a:lnTo>
                  <a:lnTo>
                    <a:pt x="2539064" y="1671539"/>
                  </a:lnTo>
                  <a:lnTo>
                    <a:pt x="2551678" y="1626732"/>
                  </a:lnTo>
                  <a:lnTo>
                    <a:pt x="2562711" y="1581286"/>
                  </a:lnTo>
                  <a:lnTo>
                    <a:pt x="2572133" y="1535231"/>
                  </a:lnTo>
                  <a:lnTo>
                    <a:pt x="2579913" y="1488598"/>
                  </a:lnTo>
                  <a:lnTo>
                    <a:pt x="2586018" y="1441420"/>
                  </a:lnTo>
                  <a:lnTo>
                    <a:pt x="2590417" y="1393727"/>
                  </a:lnTo>
                  <a:lnTo>
                    <a:pt x="2593080" y="1345551"/>
                  </a:lnTo>
                  <a:lnTo>
                    <a:pt x="2593975" y="1296924"/>
                  </a:lnTo>
                  <a:lnTo>
                    <a:pt x="2593080" y="1248302"/>
                  </a:lnTo>
                  <a:lnTo>
                    <a:pt x="2590417" y="1200131"/>
                  </a:lnTo>
                  <a:lnTo>
                    <a:pt x="2586018" y="1152444"/>
                  </a:lnTo>
                  <a:lnTo>
                    <a:pt x="2579913" y="1105272"/>
                  </a:lnTo>
                  <a:lnTo>
                    <a:pt x="2572133" y="1058645"/>
                  </a:lnTo>
                  <a:lnTo>
                    <a:pt x="2562711" y="1012595"/>
                  </a:lnTo>
                  <a:lnTo>
                    <a:pt x="2551678" y="967153"/>
                  </a:lnTo>
                  <a:lnTo>
                    <a:pt x="2539064" y="922352"/>
                  </a:lnTo>
                  <a:lnTo>
                    <a:pt x="2524901" y="878221"/>
                  </a:lnTo>
                  <a:lnTo>
                    <a:pt x="2509221" y="834793"/>
                  </a:lnTo>
                  <a:lnTo>
                    <a:pt x="2492055" y="792099"/>
                  </a:lnTo>
                  <a:lnTo>
                    <a:pt x="2473434" y="750169"/>
                  </a:lnTo>
                  <a:lnTo>
                    <a:pt x="2453389" y="709037"/>
                  </a:lnTo>
                  <a:lnTo>
                    <a:pt x="2431953" y="668732"/>
                  </a:lnTo>
                  <a:lnTo>
                    <a:pt x="2409155" y="629286"/>
                  </a:lnTo>
                  <a:lnTo>
                    <a:pt x="2385028" y="590731"/>
                  </a:lnTo>
                  <a:lnTo>
                    <a:pt x="2359603" y="553098"/>
                  </a:lnTo>
                  <a:lnTo>
                    <a:pt x="2332911" y="516418"/>
                  </a:lnTo>
                  <a:lnTo>
                    <a:pt x="2304984" y="480722"/>
                  </a:lnTo>
                  <a:lnTo>
                    <a:pt x="2275852" y="446043"/>
                  </a:lnTo>
                  <a:lnTo>
                    <a:pt x="2245547" y="412410"/>
                  </a:lnTo>
                  <a:lnTo>
                    <a:pt x="2214102" y="379857"/>
                  </a:lnTo>
                  <a:lnTo>
                    <a:pt x="2181546" y="348413"/>
                  </a:lnTo>
                  <a:lnTo>
                    <a:pt x="2147911" y="318110"/>
                  </a:lnTo>
                  <a:lnTo>
                    <a:pt x="2113229" y="288980"/>
                  </a:lnTo>
                  <a:lnTo>
                    <a:pt x="2077530" y="261054"/>
                  </a:lnTo>
                  <a:lnTo>
                    <a:pt x="2040847" y="234364"/>
                  </a:lnTo>
                  <a:lnTo>
                    <a:pt x="2003210" y="208940"/>
                  </a:lnTo>
                  <a:lnTo>
                    <a:pt x="1964652" y="184814"/>
                  </a:lnTo>
                  <a:lnTo>
                    <a:pt x="1925202" y="162017"/>
                  </a:lnTo>
                  <a:lnTo>
                    <a:pt x="1884893" y="140581"/>
                  </a:lnTo>
                  <a:lnTo>
                    <a:pt x="1843756" y="120537"/>
                  </a:lnTo>
                  <a:lnTo>
                    <a:pt x="1801822" y="101917"/>
                  </a:lnTo>
                  <a:lnTo>
                    <a:pt x="1759123" y="84751"/>
                  </a:lnTo>
                  <a:lnTo>
                    <a:pt x="1715689" y="69072"/>
                  </a:lnTo>
                  <a:lnTo>
                    <a:pt x="1671553" y="54909"/>
                  </a:lnTo>
                  <a:lnTo>
                    <a:pt x="1626745" y="42296"/>
                  </a:lnTo>
                  <a:lnTo>
                    <a:pt x="1581297" y="31262"/>
                  </a:lnTo>
                  <a:lnTo>
                    <a:pt x="1535241" y="21840"/>
                  </a:lnTo>
                  <a:lnTo>
                    <a:pt x="1488607" y="14061"/>
                  </a:lnTo>
                  <a:lnTo>
                    <a:pt x="1441427" y="7956"/>
                  </a:lnTo>
                  <a:lnTo>
                    <a:pt x="1393732" y="3557"/>
                  </a:lnTo>
                  <a:lnTo>
                    <a:pt x="1345554" y="894"/>
                  </a:lnTo>
                  <a:lnTo>
                    <a:pt x="1296924" y="0"/>
                  </a:lnTo>
                  <a:close/>
                </a:path>
              </a:pathLst>
            </a:custGeom>
            <a:solidFill>
              <a:srgbClr val="0089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37047" y="2681604"/>
              <a:ext cx="648335" cy="432434"/>
            </a:xfrm>
            <a:custGeom>
              <a:avLst/>
              <a:gdLst/>
              <a:ahLst/>
              <a:cxnLst/>
              <a:rect l="l" t="t" r="r" b="b"/>
              <a:pathLst>
                <a:path w="648335" h="432435">
                  <a:moveTo>
                    <a:pt x="94868" y="0"/>
                  </a:moveTo>
                  <a:lnTo>
                    <a:pt x="68276" y="45589"/>
                  </a:lnTo>
                  <a:lnTo>
                    <a:pt x="43576" y="92201"/>
                  </a:lnTo>
                  <a:lnTo>
                    <a:pt x="20806" y="139767"/>
                  </a:lnTo>
                  <a:lnTo>
                    <a:pt x="0" y="188213"/>
                  </a:lnTo>
                  <a:lnTo>
                    <a:pt x="600837" y="432181"/>
                  </a:lnTo>
                  <a:lnTo>
                    <a:pt x="611239" y="407922"/>
                  </a:lnTo>
                  <a:lnTo>
                    <a:pt x="622617" y="384127"/>
                  </a:lnTo>
                  <a:lnTo>
                    <a:pt x="634948" y="360832"/>
                  </a:lnTo>
                  <a:lnTo>
                    <a:pt x="648207" y="338074"/>
                  </a:lnTo>
                  <a:lnTo>
                    <a:pt x="94868" y="0"/>
                  </a:lnTo>
                  <a:close/>
                </a:path>
              </a:pathLst>
            </a:custGeom>
            <a:solidFill>
              <a:srgbClr val="D5BC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55792" y="2144522"/>
              <a:ext cx="840105" cy="844550"/>
            </a:xfrm>
            <a:custGeom>
              <a:avLst/>
              <a:gdLst/>
              <a:ahLst/>
              <a:cxnLst/>
              <a:rect l="l" t="t" r="r" b="b"/>
              <a:pathLst>
                <a:path w="840104" h="844550">
                  <a:moveTo>
                    <a:pt x="573151" y="0"/>
                  </a:moveTo>
                  <a:lnTo>
                    <a:pt x="529049" y="20924"/>
                  </a:lnTo>
                  <a:lnTo>
                    <a:pt x="485874" y="43431"/>
                  </a:lnTo>
                  <a:lnTo>
                    <a:pt x="443666" y="67488"/>
                  </a:lnTo>
                  <a:lnTo>
                    <a:pt x="402461" y="93061"/>
                  </a:lnTo>
                  <a:lnTo>
                    <a:pt x="362296" y="120117"/>
                  </a:lnTo>
                  <a:lnTo>
                    <a:pt x="323211" y="148623"/>
                  </a:lnTo>
                  <a:lnTo>
                    <a:pt x="285242" y="178545"/>
                  </a:lnTo>
                  <a:lnTo>
                    <a:pt x="248427" y="209851"/>
                  </a:lnTo>
                  <a:lnTo>
                    <a:pt x="212805" y="242507"/>
                  </a:lnTo>
                  <a:lnTo>
                    <a:pt x="178412" y="276479"/>
                  </a:lnTo>
                  <a:lnTo>
                    <a:pt x="145288" y="311734"/>
                  </a:lnTo>
                  <a:lnTo>
                    <a:pt x="113468" y="348239"/>
                  </a:lnTo>
                  <a:lnTo>
                    <a:pt x="82992" y="385961"/>
                  </a:lnTo>
                  <a:lnTo>
                    <a:pt x="53896" y="424867"/>
                  </a:lnTo>
                  <a:lnTo>
                    <a:pt x="26220" y="464922"/>
                  </a:lnTo>
                  <a:lnTo>
                    <a:pt x="0" y="506094"/>
                  </a:lnTo>
                  <a:lnTo>
                    <a:pt x="553466" y="844041"/>
                  </a:lnTo>
                  <a:lnTo>
                    <a:pt x="580414" y="803428"/>
                  </a:lnTo>
                  <a:lnTo>
                    <a:pt x="610201" y="765115"/>
                  </a:lnTo>
                  <a:lnTo>
                    <a:pt x="642675" y="729237"/>
                  </a:lnTo>
                  <a:lnTo>
                    <a:pt x="677687" y="695928"/>
                  </a:lnTo>
                  <a:lnTo>
                    <a:pt x="715087" y="665321"/>
                  </a:lnTo>
                  <a:lnTo>
                    <a:pt x="754723" y="637551"/>
                  </a:lnTo>
                  <a:lnTo>
                    <a:pt x="796446" y="612752"/>
                  </a:lnTo>
                  <a:lnTo>
                    <a:pt x="840105" y="591057"/>
                  </a:lnTo>
                  <a:lnTo>
                    <a:pt x="573151" y="0"/>
                  </a:lnTo>
                  <a:close/>
                </a:path>
              </a:pathLst>
            </a:custGeom>
            <a:solidFill>
              <a:srgbClr val="E3D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75807" y="2005838"/>
              <a:ext cx="534035" cy="706120"/>
            </a:xfrm>
            <a:custGeom>
              <a:avLst/>
              <a:gdLst/>
              <a:ahLst/>
              <a:cxnLst/>
              <a:rect l="l" t="t" r="r" b="b"/>
              <a:pathLst>
                <a:path w="534034" h="706119">
                  <a:moveTo>
                    <a:pt x="533781" y="0"/>
                  </a:moveTo>
                  <a:lnTo>
                    <a:pt x="483652" y="970"/>
                  </a:lnTo>
                  <a:lnTo>
                    <a:pt x="433679" y="3875"/>
                  </a:lnTo>
                  <a:lnTo>
                    <a:pt x="383917" y="8702"/>
                  </a:lnTo>
                  <a:lnTo>
                    <a:pt x="334420" y="15439"/>
                  </a:lnTo>
                  <a:lnTo>
                    <a:pt x="285245" y="24073"/>
                  </a:lnTo>
                  <a:lnTo>
                    <a:pt x="236444" y="34593"/>
                  </a:lnTo>
                  <a:lnTo>
                    <a:pt x="188074" y="46988"/>
                  </a:lnTo>
                  <a:lnTo>
                    <a:pt x="140190" y="61243"/>
                  </a:lnTo>
                  <a:lnTo>
                    <a:pt x="92846" y="77349"/>
                  </a:lnTo>
                  <a:lnTo>
                    <a:pt x="46098" y="95292"/>
                  </a:lnTo>
                  <a:lnTo>
                    <a:pt x="0" y="115062"/>
                  </a:lnTo>
                  <a:lnTo>
                    <a:pt x="266826" y="705993"/>
                  </a:lnTo>
                  <a:lnTo>
                    <a:pt x="317986" y="685490"/>
                  </a:lnTo>
                  <a:lnTo>
                    <a:pt x="370542" y="669437"/>
                  </a:lnTo>
                  <a:lnTo>
                    <a:pt x="424213" y="657895"/>
                  </a:lnTo>
                  <a:lnTo>
                    <a:pt x="478719" y="650925"/>
                  </a:lnTo>
                  <a:lnTo>
                    <a:pt x="533781" y="648588"/>
                  </a:lnTo>
                  <a:lnTo>
                    <a:pt x="533781" y="0"/>
                  </a:lnTo>
                  <a:close/>
                </a:path>
              </a:pathLst>
            </a:custGeom>
            <a:solidFill>
              <a:srgbClr val="0774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9136380" cy="1149350"/>
            </a:xfrm>
            <a:custGeom>
              <a:avLst/>
              <a:gdLst/>
              <a:ahLst/>
              <a:cxnLst/>
              <a:rect l="l" t="t" r="r" b="b"/>
              <a:pathLst>
                <a:path w="9136380" h="1149350">
                  <a:moveTo>
                    <a:pt x="0" y="1149096"/>
                  </a:moveTo>
                  <a:lnTo>
                    <a:pt x="9136380" y="1149096"/>
                  </a:lnTo>
                  <a:lnTo>
                    <a:pt x="9136380" y="0"/>
                  </a:lnTo>
                  <a:lnTo>
                    <a:pt x="0" y="0"/>
                  </a:lnTo>
                  <a:lnTo>
                    <a:pt x="0" y="1149096"/>
                  </a:lnTo>
                  <a:close/>
                </a:path>
              </a:pathLst>
            </a:custGeom>
            <a:solidFill>
              <a:srgbClr val="FFFFFF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691640" cy="135178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650480" y="1523"/>
              <a:ext cx="1475740" cy="1148080"/>
            </a:xfrm>
            <a:custGeom>
              <a:avLst/>
              <a:gdLst/>
              <a:ahLst/>
              <a:cxnLst/>
              <a:rect l="l" t="t" r="r" b="b"/>
              <a:pathLst>
                <a:path w="1475740" h="1148080">
                  <a:moveTo>
                    <a:pt x="901446" y="0"/>
                  </a:moveTo>
                  <a:lnTo>
                    <a:pt x="0" y="0"/>
                  </a:lnTo>
                  <a:lnTo>
                    <a:pt x="573786" y="573786"/>
                  </a:lnTo>
                  <a:lnTo>
                    <a:pt x="0" y="1147572"/>
                  </a:lnTo>
                  <a:lnTo>
                    <a:pt x="901446" y="1147572"/>
                  </a:lnTo>
                  <a:lnTo>
                    <a:pt x="1475231" y="573786"/>
                  </a:lnTo>
                  <a:lnTo>
                    <a:pt x="901446" y="0"/>
                  </a:lnTo>
                  <a:close/>
                </a:path>
              </a:pathLst>
            </a:custGeom>
            <a:solidFill>
              <a:srgbClr val="CDE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341500" y="252221"/>
            <a:ext cx="5346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Microsoft Sans Serif"/>
                <a:cs typeface="Microsoft Sans Serif"/>
              </a:rPr>
              <a:t>ИСПОЛНЕНИЕ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АДРЕСНОЙ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ИНВЕСТИЦИОННОЙ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ПРОГРАММЫ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41334" y="134188"/>
            <a:ext cx="7880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latin typeface="Microsoft Sans Serif"/>
                <a:cs typeface="Microsoft Sans Serif"/>
              </a:rPr>
              <a:t>24</a:t>
            </a:r>
            <a:endParaRPr sz="54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48396" y="1158620"/>
            <a:ext cx="7505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icrosoft Sans Serif"/>
                <a:cs typeface="Microsoft Sans Serif"/>
              </a:rPr>
              <a:t>тыс.</a:t>
            </a:r>
            <a:r>
              <a:rPr sz="1400" spc="-7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руб</a:t>
            </a:r>
            <a:r>
              <a:rPr sz="1400" b="1" spc="-25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8041" y="1191005"/>
            <a:ext cx="2250948" cy="74675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098041" y="1191005"/>
            <a:ext cx="2251075" cy="746760"/>
          </a:xfrm>
          <a:prstGeom prst="rect">
            <a:avLst/>
          </a:prstGeom>
          <a:ln w="25907">
            <a:solidFill>
              <a:srgbClr val="007EDE"/>
            </a:solidFill>
          </a:ln>
        </p:spPr>
        <p:txBody>
          <a:bodyPr vert="horz" wrap="square" lIns="0" tIns="151130" rIns="0" bIns="0" rtlCol="0">
            <a:spAutoFit/>
          </a:bodyPr>
          <a:lstStyle/>
          <a:p>
            <a:pPr marR="139065" algn="ctr">
              <a:lnSpc>
                <a:spcPct val="100000"/>
              </a:lnSpc>
              <a:spcBef>
                <a:spcPts val="1190"/>
              </a:spcBef>
            </a:pPr>
            <a:r>
              <a:rPr sz="1400" spc="-10" dirty="0">
                <a:latin typeface="Microsoft Sans Serif"/>
                <a:cs typeface="Microsoft Sans Serif"/>
              </a:rPr>
              <a:t>ИСПОЛНЕНИЕ </a:t>
            </a:r>
            <a:r>
              <a:rPr sz="1400" spc="370" dirty="0">
                <a:latin typeface="Microsoft Sans Serif"/>
                <a:cs typeface="Microsoft Sans Serif"/>
              </a:rPr>
              <a:t>–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2022:</a:t>
            </a:r>
            <a:endParaRPr sz="1400">
              <a:latin typeface="Microsoft Sans Serif"/>
              <a:cs typeface="Microsoft Sans Serif"/>
            </a:endParaRPr>
          </a:p>
          <a:p>
            <a:pPr marR="136525" algn="ctr">
              <a:lnSpc>
                <a:spcPct val="100000"/>
              </a:lnSpc>
            </a:pPr>
            <a:r>
              <a:rPr sz="1400" dirty="0">
                <a:latin typeface="Microsoft Sans Serif"/>
                <a:cs typeface="Microsoft Sans Serif"/>
              </a:rPr>
              <a:t>96,4%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21016" y="3248914"/>
            <a:ext cx="138874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latin typeface="Arial"/>
                <a:cs typeface="Arial"/>
              </a:rPr>
              <a:t>ОБРАЗОВАНИЕ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Arial"/>
                <a:cs typeface="Arial"/>
              </a:rPr>
              <a:t>342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884,4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08319" y="3024632"/>
            <a:ext cx="1156335" cy="63436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101600">
              <a:lnSpc>
                <a:spcPts val="2390"/>
              </a:lnSpc>
              <a:spcBef>
                <a:spcPts val="190"/>
              </a:spcBef>
            </a:pPr>
            <a:r>
              <a:rPr sz="2000" b="1" spc="-55" dirty="0">
                <a:latin typeface="Arial"/>
                <a:cs typeface="Arial"/>
              </a:rPr>
              <a:t>ВСЕГО: 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104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531,1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62015" y="1526539"/>
            <a:ext cx="771525" cy="4514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675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ПРОЧЕЕ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675"/>
              </a:lnSpc>
            </a:pPr>
            <a:r>
              <a:rPr sz="1400" b="1" dirty="0">
                <a:latin typeface="Arial"/>
                <a:cs typeface="Arial"/>
              </a:rPr>
              <a:t>850,0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88137" y="3000629"/>
            <a:ext cx="3114040" cy="1540510"/>
            <a:chOff x="588137" y="3000629"/>
            <a:chExt cx="3114040" cy="1540510"/>
          </a:xfrm>
        </p:grpSpPr>
        <p:sp>
          <p:nvSpPr>
            <p:cNvPr id="22" name="object 22"/>
            <p:cNvSpPr/>
            <p:nvPr/>
          </p:nvSpPr>
          <p:spPr>
            <a:xfrm>
              <a:off x="602742" y="310515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497DBA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40486" y="3015234"/>
              <a:ext cx="2847340" cy="1511300"/>
            </a:xfrm>
            <a:custGeom>
              <a:avLst/>
              <a:gdLst/>
              <a:ahLst/>
              <a:cxnLst/>
              <a:rect l="l" t="t" r="r" b="b"/>
              <a:pathLst>
                <a:path w="2847340" h="1511300">
                  <a:moveTo>
                    <a:pt x="0" y="301752"/>
                  </a:moveTo>
                  <a:lnTo>
                    <a:pt x="0" y="1486281"/>
                  </a:lnTo>
                </a:path>
                <a:path w="2847340" h="1511300">
                  <a:moveTo>
                    <a:pt x="932688" y="0"/>
                  </a:moveTo>
                  <a:lnTo>
                    <a:pt x="951864" y="1487258"/>
                  </a:lnTo>
                </a:path>
                <a:path w="2847340" h="1511300">
                  <a:moveTo>
                    <a:pt x="2846831" y="868680"/>
                  </a:moveTo>
                  <a:lnTo>
                    <a:pt x="2846831" y="1511249"/>
                  </a:lnTo>
                </a:path>
              </a:pathLst>
            </a:custGeom>
            <a:ln w="28956">
              <a:solidFill>
                <a:srgbClr val="7E7E7E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468626" y="3758285"/>
            <a:ext cx="6553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b="1" spc="-200" dirty="0">
                <a:latin typeface="Arial"/>
                <a:cs typeface="Arial"/>
              </a:rPr>
              <a:t>7</a:t>
            </a:r>
            <a:r>
              <a:rPr sz="1400" b="1" spc="-195" dirty="0">
                <a:latin typeface="Arial"/>
                <a:cs typeface="Arial"/>
              </a:rPr>
              <a:t>1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09</a:t>
            </a:r>
            <a:r>
              <a:rPr sz="1400" b="1" spc="-10" dirty="0">
                <a:latin typeface="Arial"/>
                <a:cs typeface="Arial"/>
              </a:rPr>
              <a:t>4</a:t>
            </a:r>
            <a:r>
              <a:rPr sz="1400" b="1" dirty="0">
                <a:latin typeface="Arial"/>
                <a:cs typeface="Arial"/>
              </a:rPr>
              <a:t>,0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39719" y="3570478"/>
            <a:ext cx="7073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104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-150" dirty="0">
                <a:latin typeface="Arial"/>
                <a:cs typeface="Arial"/>
              </a:rPr>
              <a:t>531,1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4710" y="4553813"/>
            <a:ext cx="4089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2019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02613" y="4553813"/>
            <a:ext cx="4089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2020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93010" y="4553813"/>
            <a:ext cx="4089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2021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89325" y="4553813"/>
            <a:ext cx="4089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2022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94004" y="2983992"/>
            <a:ext cx="2935605" cy="1642110"/>
            <a:chOff x="794004" y="2983992"/>
            <a:chExt cx="2935605" cy="1642110"/>
          </a:xfrm>
        </p:grpSpPr>
        <p:sp>
          <p:nvSpPr>
            <p:cNvPr id="31" name="object 31"/>
            <p:cNvSpPr/>
            <p:nvPr/>
          </p:nvSpPr>
          <p:spPr>
            <a:xfrm>
              <a:off x="848106" y="3021330"/>
              <a:ext cx="2848610" cy="1203960"/>
            </a:xfrm>
            <a:custGeom>
              <a:avLst/>
              <a:gdLst/>
              <a:ahLst/>
              <a:cxnLst/>
              <a:rect l="l" t="t" r="r" b="b"/>
              <a:pathLst>
                <a:path w="2848610" h="1203960">
                  <a:moveTo>
                    <a:pt x="0" y="324103"/>
                  </a:moveTo>
                  <a:lnTo>
                    <a:pt x="937894" y="0"/>
                  </a:lnTo>
                  <a:lnTo>
                    <a:pt x="1840992" y="1203960"/>
                  </a:lnTo>
                  <a:lnTo>
                    <a:pt x="2848356" y="891387"/>
                  </a:lnTo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689098" y="4225290"/>
              <a:ext cx="0" cy="400685"/>
            </a:xfrm>
            <a:custGeom>
              <a:avLst/>
              <a:gdLst/>
              <a:ahLst/>
              <a:cxnLst/>
              <a:rect l="l" t="t" r="r" b="b"/>
              <a:pathLst>
                <a:path h="400685">
                  <a:moveTo>
                    <a:pt x="0" y="0"/>
                  </a:moveTo>
                  <a:lnTo>
                    <a:pt x="0" y="400646"/>
                  </a:lnTo>
                </a:path>
              </a:pathLst>
            </a:custGeom>
            <a:ln w="28956">
              <a:solidFill>
                <a:srgbClr val="7E7E7E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4004" y="3276600"/>
              <a:ext cx="97536" cy="9753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32787" y="2983992"/>
              <a:ext cx="99060" cy="9906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48711" y="4160520"/>
              <a:ext cx="97536" cy="9753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31692" y="3881628"/>
              <a:ext cx="97535" cy="99059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4512690" y="1906270"/>
            <a:ext cx="1353185" cy="975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1820">
              <a:lnSpc>
                <a:spcPts val="1675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ДО</a:t>
            </a:r>
            <a:r>
              <a:rPr sz="1400" b="1" spc="-30" dirty="0">
                <a:latin typeface="Arial"/>
                <a:cs typeface="Arial"/>
              </a:rPr>
              <a:t>Р</a:t>
            </a:r>
            <a:r>
              <a:rPr sz="1400" b="1" dirty="0">
                <a:latin typeface="Arial"/>
                <a:cs typeface="Arial"/>
              </a:rPr>
              <a:t>О</a:t>
            </a:r>
            <a:r>
              <a:rPr sz="1400" b="1" spc="-5" dirty="0">
                <a:latin typeface="Arial"/>
                <a:cs typeface="Arial"/>
              </a:rPr>
              <a:t>Г</a:t>
            </a:r>
            <a:r>
              <a:rPr sz="1400" b="1" dirty="0">
                <a:latin typeface="Arial"/>
                <a:cs typeface="Arial"/>
              </a:rPr>
              <a:t>И</a:t>
            </a:r>
            <a:endParaRPr sz="1400" dirty="0">
              <a:latin typeface="Arial"/>
              <a:cs typeface="Arial"/>
            </a:endParaRPr>
          </a:p>
          <a:p>
            <a:pPr marL="669290">
              <a:lnSpc>
                <a:spcPts val="1675"/>
              </a:lnSpc>
            </a:pPr>
            <a:r>
              <a:rPr sz="1400" b="1" dirty="0">
                <a:latin typeface="Arial"/>
                <a:cs typeface="Arial"/>
              </a:rPr>
              <a:t>1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199,8</a:t>
            </a:r>
            <a:endParaRPr sz="1400" dirty="0">
              <a:latin typeface="Arial"/>
              <a:cs typeface="Arial"/>
            </a:endParaRPr>
          </a:p>
          <a:p>
            <a:pPr marR="415290" algn="ctr">
              <a:lnSpc>
                <a:spcPct val="100000"/>
              </a:lnSpc>
              <a:spcBef>
                <a:spcPts val="770"/>
              </a:spcBef>
            </a:pPr>
            <a:r>
              <a:rPr sz="1400" b="1" spc="-40" dirty="0">
                <a:latin typeface="Arial"/>
                <a:cs typeface="Arial"/>
              </a:rPr>
              <a:t>КУЛЬТУРА</a:t>
            </a:r>
            <a:endParaRPr sz="1400" dirty="0">
              <a:latin typeface="Arial"/>
              <a:cs typeface="Arial"/>
            </a:endParaRPr>
          </a:p>
          <a:p>
            <a:pPr marR="421640" algn="ctr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latin typeface="Arial"/>
                <a:cs typeface="Arial"/>
              </a:rPr>
              <a:t>326</a:t>
            </a:r>
            <a:r>
              <a:rPr lang="ru-RU" sz="1400" b="1" spc="-5" dirty="0">
                <a:latin typeface="Arial"/>
                <a:cs typeface="Arial"/>
              </a:rPr>
              <a:t>,0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31952" y="2494635"/>
            <a:ext cx="2005964" cy="7531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40"/>
              </a:spcBef>
            </a:pPr>
            <a:r>
              <a:rPr sz="1400" b="1" spc="-5" dirty="0">
                <a:latin typeface="Arial"/>
                <a:cs typeface="Arial"/>
              </a:rPr>
              <a:t>ИСПОЛНЕНИЕ</a:t>
            </a:r>
            <a:r>
              <a:rPr sz="1400" b="1" spc="-15" dirty="0">
                <a:latin typeface="Arial"/>
                <a:cs typeface="Arial"/>
              </a:rPr>
              <a:t> АИП</a:t>
            </a:r>
            <a:endParaRPr sz="1400">
              <a:latin typeface="Arial"/>
              <a:cs typeface="Arial"/>
            </a:endParaRPr>
          </a:p>
          <a:p>
            <a:pPr marL="1275715">
              <a:lnSpc>
                <a:spcPct val="100000"/>
              </a:lnSpc>
              <a:spcBef>
                <a:spcPts val="240"/>
              </a:spcBef>
            </a:pPr>
            <a:r>
              <a:rPr sz="1400" b="1" spc="20" dirty="0">
                <a:latin typeface="Arial"/>
                <a:cs typeface="Arial"/>
              </a:rPr>
              <a:t>4</a:t>
            </a:r>
            <a:r>
              <a:rPr sz="1400" b="1" spc="-165" dirty="0">
                <a:latin typeface="Arial"/>
                <a:cs typeface="Arial"/>
              </a:rPr>
              <a:t>15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55" dirty="0">
                <a:latin typeface="Arial"/>
                <a:cs typeface="Arial"/>
              </a:rPr>
              <a:t>872,7</a:t>
            </a:r>
            <a:endParaRPr sz="1400">
              <a:latin typeface="Arial"/>
              <a:cs typeface="Arial"/>
            </a:endParaRPr>
          </a:p>
          <a:p>
            <a:pPr marL="259079">
              <a:lnSpc>
                <a:spcPct val="100000"/>
              </a:lnSpc>
              <a:spcBef>
                <a:spcPts val="204"/>
              </a:spcBef>
            </a:pPr>
            <a:r>
              <a:rPr sz="1400" b="1" spc="-140" dirty="0">
                <a:latin typeface="Arial"/>
                <a:cs typeface="Arial"/>
              </a:rPr>
              <a:t>136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65" dirty="0">
                <a:latin typeface="Arial"/>
                <a:cs typeface="Arial"/>
              </a:rPr>
              <a:t>2</a:t>
            </a:r>
            <a:r>
              <a:rPr sz="1400" b="1" spc="-15" dirty="0">
                <a:latin typeface="Arial"/>
                <a:cs typeface="Arial"/>
              </a:rPr>
              <a:t>5</a:t>
            </a:r>
            <a:r>
              <a:rPr sz="1400" b="1" spc="-95" dirty="0">
                <a:latin typeface="Arial"/>
                <a:cs typeface="Arial"/>
              </a:rPr>
              <a:t>9</a:t>
            </a:r>
            <a:r>
              <a:rPr sz="1400" b="1" spc="-45" dirty="0">
                <a:latin typeface="Arial"/>
                <a:cs typeface="Arial"/>
              </a:rPr>
              <a:t>,</a:t>
            </a:r>
            <a:r>
              <a:rPr sz="1400" b="1" spc="-60" dirty="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36380" cy="5020056"/>
            <a:chOff x="0" y="0"/>
            <a:chExt cx="9136380" cy="502005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1639" y="3556"/>
              <a:ext cx="5727192" cy="5016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3350" y="2452877"/>
              <a:ext cx="4295140" cy="2486025"/>
            </a:xfrm>
            <a:custGeom>
              <a:avLst/>
              <a:gdLst/>
              <a:ahLst/>
              <a:cxnLst/>
              <a:rect l="l" t="t" r="r" b="b"/>
              <a:pathLst>
                <a:path w="4295140" h="2486025">
                  <a:moveTo>
                    <a:pt x="4294632" y="0"/>
                  </a:moveTo>
                  <a:lnTo>
                    <a:pt x="0" y="0"/>
                  </a:lnTo>
                  <a:lnTo>
                    <a:pt x="0" y="2485644"/>
                  </a:lnTo>
                  <a:lnTo>
                    <a:pt x="4294632" y="2485644"/>
                  </a:lnTo>
                  <a:lnTo>
                    <a:pt x="42946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3350" y="2452877"/>
              <a:ext cx="4295140" cy="2486025"/>
            </a:xfrm>
            <a:custGeom>
              <a:avLst/>
              <a:gdLst/>
              <a:ahLst/>
              <a:cxnLst/>
              <a:rect l="l" t="t" r="r" b="b"/>
              <a:pathLst>
                <a:path w="4295140" h="2486025">
                  <a:moveTo>
                    <a:pt x="0" y="2485644"/>
                  </a:moveTo>
                  <a:lnTo>
                    <a:pt x="4294632" y="2485644"/>
                  </a:lnTo>
                  <a:lnTo>
                    <a:pt x="4294632" y="0"/>
                  </a:lnTo>
                  <a:lnTo>
                    <a:pt x="0" y="0"/>
                  </a:lnTo>
                  <a:lnTo>
                    <a:pt x="0" y="2485644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9136380" cy="1149350"/>
            </a:xfrm>
            <a:custGeom>
              <a:avLst/>
              <a:gdLst/>
              <a:ahLst/>
              <a:cxnLst/>
              <a:rect l="l" t="t" r="r" b="b"/>
              <a:pathLst>
                <a:path w="9136380" h="1149350">
                  <a:moveTo>
                    <a:pt x="0" y="1149096"/>
                  </a:moveTo>
                  <a:lnTo>
                    <a:pt x="9136380" y="1149096"/>
                  </a:lnTo>
                  <a:lnTo>
                    <a:pt x="9136380" y="0"/>
                  </a:lnTo>
                  <a:lnTo>
                    <a:pt x="0" y="0"/>
                  </a:lnTo>
                  <a:lnTo>
                    <a:pt x="0" y="1149096"/>
                  </a:lnTo>
                  <a:close/>
                </a:path>
              </a:pathLst>
            </a:custGeom>
            <a:solidFill>
              <a:srgbClr val="FFFFFF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691640" cy="135178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650480" y="1523"/>
              <a:ext cx="1475740" cy="1148080"/>
            </a:xfrm>
            <a:custGeom>
              <a:avLst/>
              <a:gdLst/>
              <a:ahLst/>
              <a:cxnLst/>
              <a:rect l="l" t="t" r="r" b="b"/>
              <a:pathLst>
                <a:path w="1475740" h="1148080">
                  <a:moveTo>
                    <a:pt x="901446" y="0"/>
                  </a:moveTo>
                  <a:lnTo>
                    <a:pt x="0" y="0"/>
                  </a:lnTo>
                  <a:lnTo>
                    <a:pt x="573786" y="573786"/>
                  </a:lnTo>
                  <a:lnTo>
                    <a:pt x="0" y="1147572"/>
                  </a:lnTo>
                  <a:lnTo>
                    <a:pt x="901446" y="1147572"/>
                  </a:lnTo>
                  <a:lnTo>
                    <a:pt x="1475231" y="573786"/>
                  </a:lnTo>
                  <a:lnTo>
                    <a:pt x="901446" y="0"/>
                  </a:lnTo>
                  <a:close/>
                </a:path>
              </a:pathLst>
            </a:custGeom>
            <a:solidFill>
              <a:srgbClr val="CDE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341500" y="252221"/>
            <a:ext cx="5346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Microsoft Sans Serif"/>
                <a:cs typeface="Microsoft Sans Serif"/>
              </a:rPr>
              <a:t>ИСПОЛНЕНИЕ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АДРЕСНОЙ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ИНВЕСТИЦИОННОЙ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ПРОГРАММЫ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41334" y="134188"/>
            <a:ext cx="7880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latin typeface="Microsoft Sans Serif"/>
                <a:cs typeface="Microsoft Sans Serif"/>
              </a:rPr>
              <a:t>2</a:t>
            </a:r>
            <a:r>
              <a:rPr lang="ru-RU" sz="5400" spc="-5" dirty="0">
                <a:latin typeface="Microsoft Sans Serif"/>
                <a:cs typeface="Microsoft Sans Serif"/>
              </a:rPr>
              <a:t>5</a:t>
            </a:r>
            <a:endParaRPr sz="5400" dirty="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48396" y="1158620"/>
            <a:ext cx="7505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icrosoft Sans Serif"/>
                <a:cs typeface="Microsoft Sans Serif"/>
              </a:rPr>
              <a:t>тыс.</a:t>
            </a:r>
            <a:r>
              <a:rPr sz="1400" spc="-7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руб</a:t>
            </a:r>
            <a:r>
              <a:rPr sz="1400" b="1" spc="-25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8041" y="1191005"/>
            <a:ext cx="2250948" cy="74675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098041" y="1191005"/>
            <a:ext cx="2251075" cy="746760"/>
          </a:xfrm>
          <a:prstGeom prst="rect">
            <a:avLst/>
          </a:prstGeom>
          <a:ln w="25907">
            <a:solidFill>
              <a:srgbClr val="007EDE"/>
            </a:solidFill>
          </a:ln>
        </p:spPr>
        <p:txBody>
          <a:bodyPr vert="horz" wrap="square" lIns="0" tIns="151130" rIns="0" bIns="0" rtlCol="0">
            <a:spAutoFit/>
          </a:bodyPr>
          <a:lstStyle/>
          <a:p>
            <a:pPr marR="139065" algn="ctr">
              <a:lnSpc>
                <a:spcPct val="100000"/>
              </a:lnSpc>
              <a:spcBef>
                <a:spcPts val="1190"/>
              </a:spcBef>
            </a:pPr>
            <a:r>
              <a:rPr sz="1400" spc="-10" dirty="0">
                <a:latin typeface="Microsoft Sans Serif"/>
                <a:cs typeface="Microsoft Sans Serif"/>
              </a:rPr>
              <a:t>ИСПОЛНЕНИЕ </a:t>
            </a:r>
            <a:r>
              <a:rPr sz="1400" spc="370" dirty="0">
                <a:latin typeface="Microsoft Sans Serif"/>
                <a:cs typeface="Microsoft Sans Serif"/>
              </a:rPr>
              <a:t>–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2022:</a:t>
            </a:r>
            <a:endParaRPr sz="1400" dirty="0">
              <a:latin typeface="Microsoft Sans Serif"/>
              <a:cs typeface="Microsoft Sans Serif"/>
            </a:endParaRPr>
          </a:p>
          <a:p>
            <a:pPr marR="136525" algn="ctr">
              <a:lnSpc>
                <a:spcPct val="100000"/>
              </a:lnSpc>
            </a:pPr>
            <a:r>
              <a:rPr sz="1400" dirty="0">
                <a:latin typeface="Microsoft Sans Serif"/>
                <a:cs typeface="Microsoft Sans Serif"/>
              </a:rPr>
              <a:t>96,4%</a:t>
            </a:r>
          </a:p>
        </p:txBody>
      </p:sp>
      <p:grpSp>
        <p:nvGrpSpPr>
          <p:cNvPr id="21" name="object 21"/>
          <p:cNvGrpSpPr/>
          <p:nvPr/>
        </p:nvGrpSpPr>
        <p:grpSpPr>
          <a:xfrm>
            <a:off x="588137" y="3000629"/>
            <a:ext cx="3114040" cy="1540510"/>
            <a:chOff x="588137" y="3000629"/>
            <a:chExt cx="3114040" cy="1540510"/>
          </a:xfrm>
        </p:grpSpPr>
        <p:sp>
          <p:nvSpPr>
            <p:cNvPr id="22" name="object 22"/>
            <p:cNvSpPr/>
            <p:nvPr/>
          </p:nvSpPr>
          <p:spPr>
            <a:xfrm>
              <a:off x="602742" y="310515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497DBA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40486" y="3015234"/>
              <a:ext cx="2847340" cy="1511300"/>
            </a:xfrm>
            <a:custGeom>
              <a:avLst/>
              <a:gdLst/>
              <a:ahLst/>
              <a:cxnLst/>
              <a:rect l="l" t="t" r="r" b="b"/>
              <a:pathLst>
                <a:path w="2847340" h="1511300">
                  <a:moveTo>
                    <a:pt x="0" y="301752"/>
                  </a:moveTo>
                  <a:lnTo>
                    <a:pt x="0" y="1486281"/>
                  </a:lnTo>
                </a:path>
                <a:path w="2847340" h="1511300">
                  <a:moveTo>
                    <a:pt x="932688" y="0"/>
                  </a:moveTo>
                  <a:lnTo>
                    <a:pt x="951864" y="1487258"/>
                  </a:lnTo>
                </a:path>
                <a:path w="2847340" h="1511300">
                  <a:moveTo>
                    <a:pt x="2846831" y="868680"/>
                  </a:moveTo>
                  <a:lnTo>
                    <a:pt x="2846831" y="1511249"/>
                  </a:lnTo>
                </a:path>
              </a:pathLst>
            </a:custGeom>
            <a:ln w="28956">
              <a:solidFill>
                <a:srgbClr val="7E7E7E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468626" y="3758285"/>
            <a:ext cx="6553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b="1" spc="-200" dirty="0">
                <a:latin typeface="Arial"/>
                <a:cs typeface="Arial"/>
              </a:rPr>
              <a:t>7</a:t>
            </a:r>
            <a:r>
              <a:rPr sz="1400" b="1" spc="-195" dirty="0">
                <a:latin typeface="Arial"/>
                <a:cs typeface="Arial"/>
              </a:rPr>
              <a:t>1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09</a:t>
            </a:r>
            <a:r>
              <a:rPr sz="1400" b="1" spc="-10" dirty="0">
                <a:latin typeface="Arial"/>
                <a:cs typeface="Arial"/>
              </a:rPr>
              <a:t>4</a:t>
            </a:r>
            <a:r>
              <a:rPr sz="1400" b="1" dirty="0">
                <a:latin typeface="Arial"/>
                <a:cs typeface="Arial"/>
              </a:rPr>
              <a:t>,0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39719" y="3570478"/>
            <a:ext cx="7073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104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-150" dirty="0">
                <a:latin typeface="Arial"/>
                <a:cs typeface="Arial"/>
              </a:rPr>
              <a:t>531,1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4710" y="4553813"/>
            <a:ext cx="4089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2019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02613" y="4553813"/>
            <a:ext cx="4089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2020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93010" y="4553813"/>
            <a:ext cx="4089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2021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89325" y="4553813"/>
            <a:ext cx="4089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2022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94004" y="2983992"/>
            <a:ext cx="2935605" cy="1642110"/>
            <a:chOff x="794004" y="2983992"/>
            <a:chExt cx="2935605" cy="1642110"/>
          </a:xfrm>
        </p:grpSpPr>
        <p:sp>
          <p:nvSpPr>
            <p:cNvPr id="31" name="object 31"/>
            <p:cNvSpPr/>
            <p:nvPr/>
          </p:nvSpPr>
          <p:spPr>
            <a:xfrm>
              <a:off x="848106" y="3021330"/>
              <a:ext cx="2848610" cy="1203960"/>
            </a:xfrm>
            <a:custGeom>
              <a:avLst/>
              <a:gdLst/>
              <a:ahLst/>
              <a:cxnLst/>
              <a:rect l="l" t="t" r="r" b="b"/>
              <a:pathLst>
                <a:path w="2848610" h="1203960">
                  <a:moveTo>
                    <a:pt x="0" y="324103"/>
                  </a:moveTo>
                  <a:lnTo>
                    <a:pt x="937894" y="0"/>
                  </a:lnTo>
                  <a:lnTo>
                    <a:pt x="1840992" y="1203960"/>
                  </a:lnTo>
                  <a:lnTo>
                    <a:pt x="2848356" y="891387"/>
                  </a:lnTo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689098" y="4225290"/>
              <a:ext cx="0" cy="400685"/>
            </a:xfrm>
            <a:custGeom>
              <a:avLst/>
              <a:gdLst/>
              <a:ahLst/>
              <a:cxnLst/>
              <a:rect l="l" t="t" r="r" b="b"/>
              <a:pathLst>
                <a:path h="400685">
                  <a:moveTo>
                    <a:pt x="0" y="0"/>
                  </a:moveTo>
                  <a:lnTo>
                    <a:pt x="0" y="400646"/>
                  </a:lnTo>
                </a:path>
              </a:pathLst>
            </a:custGeom>
            <a:ln w="28956">
              <a:solidFill>
                <a:srgbClr val="7E7E7E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4004" y="3276600"/>
              <a:ext cx="97536" cy="9753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32787" y="2983992"/>
              <a:ext cx="99060" cy="9906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48711" y="4160520"/>
              <a:ext cx="97536" cy="9753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31692" y="3881628"/>
              <a:ext cx="97535" cy="99059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231952" y="2494635"/>
            <a:ext cx="2005964" cy="7531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40"/>
              </a:spcBef>
            </a:pPr>
            <a:r>
              <a:rPr sz="1400" b="1" spc="-5" dirty="0">
                <a:latin typeface="Arial"/>
                <a:cs typeface="Arial"/>
              </a:rPr>
              <a:t>ИСПОЛНЕНИЕ</a:t>
            </a:r>
            <a:r>
              <a:rPr sz="1400" b="1" spc="-15" dirty="0">
                <a:latin typeface="Arial"/>
                <a:cs typeface="Arial"/>
              </a:rPr>
              <a:t> АИП</a:t>
            </a:r>
            <a:endParaRPr sz="1400">
              <a:latin typeface="Arial"/>
              <a:cs typeface="Arial"/>
            </a:endParaRPr>
          </a:p>
          <a:p>
            <a:pPr marL="1275715">
              <a:lnSpc>
                <a:spcPct val="100000"/>
              </a:lnSpc>
              <a:spcBef>
                <a:spcPts val="240"/>
              </a:spcBef>
            </a:pPr>
            <a:r>
              <a:rPr sz="1400" b="1" spc="20" dirty="0">
                <a:latin typeface="Arial"/>
                <a:cs typeface="Arial"/>
              </a:rPr>
              <a:t>4</a:t>
            </a:r>
            <a:r>
              <a:rPr sz="1400" b="1" spc="-165" dirty="0">
                <a:latin typeface="Arial"/>
                <a:cs typeface="Arial"/>
              </a:rPr>
              <a:t>15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55" dirty="0">
                <a:latin typeface="Arial"/>
                <a:cs typeface="Arial"/>
              </a:rPr>
              <a:t>872,7</a:t>
            </a:r>
            <a:endParaRPr sz="1400">
              <a:latin typeface="Arial"/>
              <a:cs typeface="Arial"/>
            </a:endParaRPr>
          </a:p>
          <a:p>
            <a:pPr marL="259079">
              <a:lnSpc>
                <a:spcPct val="100000"/>
              </a:lnSpc>
              <a:spcBef>
                <a:spcPts val="204"/>
              </a:spcBef>
            </a:pPr>
            <a:r>
              <a:rPr sz="1400" b="1" spc="-140" dirty="0">
                <a:latin typeface="Arial"/>
                <a:cs typeface="Arial"/>
              </a:rPr>
              <a:t>136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65" dirty="0">
                <a:latin typeface="Arial"/>
                <a:cs typeface="Arial"/>
              </a:rPr>
              <a:t>2</a:t>
            </a:r>
            <a:r>
              <a:rPr sz="1400" b="1" spc="-15" dirty="0">
                <a:latin typeface="Arial"/>
                <a:cs typeface="Arial"/>
              </a:rPr>
              <a:t>5</a:t>
            </a:r>
            <a:r>
              <a:rPr sz="1400" b="1" spc="-95" dirty="0">
                <a:latin typeface="Arial"/>
                <a:cs typeface="Arial"/>
              </a:rPr>
              <a:t>9</a:t>
            </a:r>
            <a:r>
              <a:rPr sz="1400" b="1" spc="-45" dirty="0">
                <a:latin typeface="Arial"/>
                <a:cs typeface="Arial"/>
              </a:rPr>
              <a:t>,</a:t>
            </a:r>
            <a:r>
              <a:rPr sz="1400" b="1" spc="-60" dirty="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24170992-A7A0-5BFB-765C-D40406A8BA0E}"/>
              </a:ext>
            </a:extLst>
          </p:cNvPr>
          <p:cNvGrpSpPr/>
          <p:nvPr/>
        </p:nvGrpSpPr>
        <p:grpSpPr>
          <a:xfrm>
            <a:off x="5599928" y="1603439"/>
            <a:ext cx="2022615" cy="979606"/>
            <a:chOff x="1419244" y="1821528"/>
            <a:chExt cx="2022615" cy="97960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31C3484-EC31-A407-DBBA-07CD9382AFA7}"/>
                </a:ext>
              </a:extLst>
            </p:cNvPr>
            <p:cNvSpPr txBox="1"/>
            <p:nvPr/>
          </p:nvSpPr>
          <p:spPr>
            <a:xfrm>
              <a:off x="1419244" y="2133807"/>
              <a:ext cx="20226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 Narrow" panose="020B0606020202030204" pitchFamily="34" charset="0"/>
                </a:rPr>
                <a:t>Всего: </a:t>
              </a:r>
              <a:r>
                <a:rPr lang="ru-RU" b="1" dirty="0"/>
                <a:t>17 305,5</a:t>
              </a:r>
            </a:p>
            <a:p>
              <a:pPr algn="ctr"/>
              <a:endParaRPr lang="ru-RU" b="1" dirty="0">
                <a:latin typeface="Arial Narrow" panose="020B0606020202030204" pitchFamily="34" charset="0"/>
              </a:endParaRP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26382EED-B9D5-47B5-16D2-D491BC612F29}"/>
                </a:ext>
              </a:extLst>
            </p:cNvPr>
            <p:cNvSpPr/>
            <p:nvPr/>
          </p:nvSpPr>
          <p:spPr>
            <a:xfrm>
              <a:off x="1982811" y="1821528"/>
              <a:ext cx="9275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atin typeface="Arial Narrow" panose="020B0606020202030204" pitchFamily="34" charset="0"/>
                  <a:sym typeface="Wingdings"/>
                </a:rPr>
                <a:t>АИП</a:t>
              </a: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D581FB5D-6C5A-5DFF-AD8C-1582B3ED7C68}"/>
                </a:ext>
              </a:extLst>
            </p:cNvPr>
            <p:cNvSpPr/>
            <p:nvPr/>
          </p:nvSpPr>
          <p:spPr>
            <a:xfrm>
              <a:off x="1746188" y="2431802"/>
              <a:ext cx="138931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atin typeface="Arial Narrow" panose="020B0606020202030204" pitchFamily="34" charset="0"/>
                  <a:sym typeface="Wingdings"/>
                </a:rPr>
                <a:t>2 объекта </a:t>
              </a:r>
            </a:p>
          </p:txBody>
        </p:sp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7D1D099-2BFF-B669-A917-A787DD730CA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81" y="2771631"/>
            <a:ext cx="2009993" cy="114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181AC66-2672-F767-9904-9B88D7B1EB8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162" y="2738936"/>
            <a:ext cx="2102829" cy="1182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5A5968B-5029-0C4D-77E6-81FC2F75D7C9}"/>
              </a:ext>
            </a:extLst>
          </p:cNvPr>
          <p:cNvSpPr txBox="1"/>
          <p:nvPr/>
        </p:nvSpPr>
        <p:spPr>
          <a:xfrm>
            <a:off x="4909946" y="4258055"/>
            <a:ext cx="1965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 Narrow" panose="020B0606020202030204" pitchFamily="34" charset="0"/>
              </a:rPr>
              <a:t>Строительство ООШ на 100 мест в дер. Сухое Кировского р-на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BA0504D-BDE7-2C6F-E28F-A395588FB5EE}"/>
              </a:ext>
            </a:extLst>
          </p:cNvPr>
          <p:cNvSpPr txBox="1"/>
          <p:nvPr/>
        </p:nvSpPr>
        <p:spPr>
          <a:xfrm>
            <a:off x="6789601" y="4258055"/>
            <a:ext cx="2273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 Narrow" panose="020B0606020202030204" pitchFamily="34" charset="0"/>
              </a:rPr>
              <a:t>Выкуп школы РЖД п. Мга Кировского р-на</a:t>
            </a:r>
          </a:p>
        </p:txBody>
      </p:sp>
    </p:spTree>
    <p:extLst>
      <p:ext uri="{BB962C8B-B14F-4D97-AF65-F5344CB8AC3E}">
        <p14:creationId xmlns:p14="http://schemas.microsoft.com/office/powerpoint/2010/main" val="2689314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36380" cy="5143500"/>
            <a:chOff x="0" y="0"/>
            <a:chExt cx="913638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49095"/>
              <a:ext cx="2282952" cy="399440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91639" y="3556"/>
              <a:ext cx="5727700" cy="5016500"/>
            </a:xfrm>
            <a:custGeom>
              <a:avLst/>
              <a:gdLst/>
              <a:ahLst/>
              <a:cxnLst/>
              <a:rect l="l" t="t" r="r" b="b"/>
              <a:pathLst>
                <a:path w="5727700" h="5016500">
                  <a:moveTo>
                    <a:pt x="1686491" y="4660900"/>
                  </a:moveTo>
                  <a:lnTo>
                    <a:pt x="1195398" y="4660900"/>
                  </a:lnTo>
                  <a:lnTo>
                    <a:pt x="1212088" y="4699000"/>
                  </a:lnTo>
                  <a:lnTo>
                    <a:pt x="1237327" y="4711700"/>
                  </a:lnTo>
                  <a:lnTo>
                    <a:pt x="1243993" y="4724400"/>
                  </a:lnTo>
                  <a:lnTo>
                    <a:pt x="1246422" y="4724400"/>
                  </a:lnTo>
                  <a:lnTo>
                    <a:pt x="1272667" y="4762500"/>
                  </a:lnTo>
                  <a:lnTo>
                    <a:pt x="1288510" y="4762500"/>
                  </a:lnTo>
                  <a:lnTo>
                    <a:pt x="1296384" y="4775200"/>
                  </a:lnTo>
                  <a:lnTo>
                    <a:pt x="1303020" y="4775200"/>
                  </a:lnTo>
                  <a:lnTo>
                    <a:pt x="1306712" y="4787900"/>
                  </a:lnTo>
                  <a:lnTo>
                    <a:pt x="1308750" y="4800600"/>
                  </a:lnTo>
                  <a:lnTo>
                    <a:pt x="1310431" y="4813300"/>
                  </a:lnTo>
                  <a:lnTo>
                    <a:pt x="1313053" y="4813300"/>
                  </a:lnTo>
                  <a:lnTo>
                    <a:pt x="1317585" y="4826000"/>
                  </a:lnTo>
                  <a:lnTo>
                    <a:pt x="1322736" y="4838700"/>
                  </a:lnTo>
                  <a:lnTo>
                    <a:pt x="1328126" y="4838700"/>
                  </a:lnTo>
                  <a:lnTo>
                    <a:pt x="1333373" y="4851400"/>
                  </a:lnTo>
                  <a:lnTo>
                    <a:pt x="1349537" y="4889500"/>
                  </a:lnTo>
                  <a:lnTo>
                    <a:pt x="1353848" y="4914900"/>
                  </a:lnTo>
                  <a:lnTo>
                    <a:pt x="1353375" y="4927600"/>
                  </a:lnTo>
                  <a:lnTo>
                    <a:pt x="1355188" y="4940300"/>
                  </a:lnTo>
                  <a:lnTo>
                    <a:pt x="1366357" y="4965700"/>
                  </a:lnTo>
                  <a:lnTo>
                    <a:pt x="1393952" y="5003800"/>
                  </a:lnTo>
                  <a:lnTo>
                    <a:pt x="1423652" y="5003800"/>
                  </a:lnTo>
                  <a:lnTo>
                    <a:pt x="1434338" y="5016500"/>
                  </a:lnTo>
                  <a:lnTo>
                    <a:pt x="1591812" y="5016500"/>
                  </a:lnTo>
                  <a:lnTo>
                    <a:pt x="1608693" y="5003800"/>
                  </a:lnTo>
                  <a:lnTo>
                    <a:pt x="1626788" y="4991100"/>
                  </a:lnTo>
                  <a:lnTo>
                    <a:pt x="1656588" y="4965700"/>
                  </a:lnTo>
                  <a:lnTo>
                    <a:pt x="1664918" y="4953000"/>
                  </a:lnTo>
                  <a:lnTo>
                    <a:pt x="1672939" y="4940300"/>
                  </a:lnTo>
                  <a:lnTo>
                    <a:pt x="1680340" y="4940300"/>
                  </a:lnTo>
                  <a:lnTo>
                    <a:pt x="1693523" y="4902200"/>
                  </a:lnTo>
                  <a:lnTo>
                    <a:pt x="1704512" y="4851400"/>
                  </a:lnTo>
                  <a:lnTo>
                    <a:pt x="1707007" y="4826000"/>
                  </a:lnTo>
                  <a:lnTo>
                    <a:pt x="1704367" y="4813300"/>
                  </a:lnTo>
                  <a:lnTo>
                    <a:pt x="1701609" y="4800600"/>
                  </a:lnTo>
                  <a:lnTo>
                    <a:pt x="1699041" y="4787900"/>
                  </a:lnTo>
                  <a:lnTo>
                    <a:pt x="1696974" y="4775200"/>
                  </a:lnTo>
                  <a:lnTo>
                    <a:pt x="1691282" y="4711700"/>
                  </a:lnTo>
                  <a:lnTo>
                    <a:pt x="1687985" y="4686300"/>
                  </a:lnTo>
                  <a:lnTo>
                    <a:pt x="1686491" y="4660900"/>
                  </a:lnTo>
                  <a:close/>
                </a:path>
                <a:path w="5727700" h="5016500">
                  <a:moveTo>
                    <a:pt x="2141347" y="4292600"/>
                  </a:moveTo>
                  <a:lnTo>
                    <a:pt x="919226" y="4292600"/>
                  </a:lnTo>
                  <a:lnTo>
                    <a:pt x="937033" y="4305300"/>
                  </a:lnTo>
                  <a:lnTo>
                    <a:pt x="949483" y="4318000"/>
                  </a:lnTo>
                  <a:lnTo>
                    <a:pt x="959409" y="4343400"/>
                  </a:lnTo>
                  <a:lnTo>
                    <a:pt x="969645" y="4356100"/>
                  </a:lnTo>
                  <a:lnTo>
                    <a:pt x="976816" y="4368800"/>
                  </a:lnTo>
                  <a:lnTo>
                    <a:pt x="984440" y="4381500"/>
                  </a:lnTo>
                  <a:lnTo>
                    <a:pt x="992254" y="4381500"/>
                  </a:lnTo>
                  <a:lnTo>
                    <a:pt x="999998" y="4394200"/>
                  </a:lnTo>
                  <a:lnTo>
                    <a:pt x="1028036" y="4406900"/>
                  </a:lnTo>
                  <a:lnTo>
                    <a:pt x="1031502" y="4406900"/>
                  </a:lnTo>
                  <a:lnTo>
                    <a:pt x="1060577" y="4432300"/>
                  </a:lnTo>
                  <a:lnTo>
                    <a:pt x="1085008" y="4432300"/>
                  </a:lnTo>
                  <a:lnTo>
                    <a:pt x="1090930" y="4445000"/>
                  </a:lnTo>
                  <a:lnTo>
                    <a:pt x="1106628" y="4483100"/>
                  </a:lnTo>
                  <a:lnTo>
                    <a:pt x="1104884" y="4495800"/>
                  </a:lnTo>
                  <a:lnTo>
                    <a:pt x="1096162" y="4508500"/>
                  </a:lnTo>
                  <a:lnTo>
                    <a:pt x="1090930" y="4533900"/>
                  </a:lnTo>
                  <a:lnTo>
                    <a:pt x="1092033" y="4546600"/>
                  </a:lnTo>
                  <a:lnTo>
                    <a:pt x="1094708" y="4559300"/>
                  </a:lnTo>
                  <a:lnTo>
                    <a:pt x="1098002" y="4572000"/>
                  </a:lnTo>
                  <a:lnTo>
                    <a:pt x="1100963" y="4572000"/>
                  </a:lnTo>
                  <a:lnTo>
                    <a:pt x="1107267" y="4584700"/>
                  </a:lnTo>
                  <a:lnTo>
                    <a:pt x="1122822" y="4610100"/>
                  </a:lnTo>
                  <a:lnTo>
                    <a:pt x="1142593" y="4622800"/>
                  </a:lnTo>
                  <a:lnTo>
                    <a:pt x="1161542" y="4648200"/>
                  </a:lnTo>
                  <a:lnTo>
                    <a:pt x="1182709" y="4660900"/>
                  </a:lnTo>
                  <a:lnTo>
                    <a:pt x="1191423" y="4673600"/>
                  </a:lnTo>
                  <a:lnTo>
                    <a:pt x="1192366" y="4660900"/>
                  </a:lnTo>
                  <a:lnTo>
                    <a:pt x="1686491" y="4660900"/>
                  </a:lnTo>
                  <a:lnTo>
                    <a:pt x="1686208" y="4648200"/>
                  </a:lnTo>
                  <a:lnTo>
                    <a:pt x="1686703" y="4648200"/>
                  </a:lnTo>
                  <a:lnTo>
                    <a:pt x="1685342" y="4635500"/>
                  </a:lnTo>
                  <a:lnTo>
                    <a:pt x="1682232" y="4622800"/>
                  </a:lnTo>
                  <a:lnTo>
                    <a:pt x="1676781" y="4584700"/>
                  </a:lnTo>
                  <a:lnTo>
                    <a:pt x="1693751" y="4533900"/>
                  </a:lnTo>
                  <a:lnTo>
                    <a:pt x="1727200" y="4483100"/>
                  </a:lnTo>
                  <a:lnTo>
                    <a:pt x="1740235" y="4470400"/>
                  </a:lnTo>
                  <a:lnTo>
                    <a:pt x="1764236" y="4470400"/>
                  </a:lnTo>
                  <a:lnTo>
                    <a:pt x="1787403" y="4457700"/>
                  </a:lnTo>
                  <a:lnTo>
                    <a:pt x="2107598" y="4457700"/>
                  </a:lnTo>
                  <a:lnTo>
                    <a:pt x="2134737" y="4406900"/>
                  </a:lnTo>
                  <a:lnTo>
                    <a:pt x="2144188" y="4381500"/>
                  </a:lnTo>
                  <a:lnTo>
                    <a:pt x="2149711" y="4368800"/>
                  </a:lnTo>
                  <a:lnTo>
                    <a:pt x="2151507" y="4330700"/>
                  </a:lnTo>
                  <a:lnTo>
                    <a:pt x="2150401" y="4330700"/>
                  </a:lnTo>
                  <a:lnTo>
                    <a:pt x="2147712" y="4318000"/>
                  </a:lnTo>
                  <a:lnTo>
                    <a:pt x="2144381" y="4305300"/>
                  </a:lnTo>
                  <a:lnTo>
                    <a:pt x="2141347" y="4292600"/>
                  </a:lnTo>
                  <a:close/>
                </a:path>
                <a:path w="5727700" h="5016500">
                  <a:moveTo>
                    <a:pt x="2002097" y="4521200"/>
                  </a:moveTo>
                  <a:lnTo>
                    <a:pt x="1902799" y="4521200"/>
                  </a:lnTo>
                  <a:lnTo>
                    <a:pt x="1925431" y="4533900"/>
                  </a:lnTo>
                  <a:lnTo>
                    <a:pt x="1982231" y="4533900"/>
                  </a:lnTo>
                  <a:lnTo>
                    <a:pt x="2002097" y="4521200"/>
                  </a:lnTo>
                  <a:close/>
                </a:path>
                <a:path w="5727700" h="5016500">
                  <a:moveTo>
                    <a:pt x="2107598" y="4457700"/>
                  </a:moveTo>
                  <a:lnTo>
                    <a:pt x="1821275" y="4457700"/>
                  </a:lnTo>
                  <a:lnTo>
                    <a:pt x="1841230" y="4470400"/>
                  </a:lnTo>
                  <a:lnTo>
                    <a:pt x="1858518" y="4483100"/>
                  </a:lnTo>
                  <a:lnTo>
                    <a:pt x="1866886" y="4483100"/>
                  </a:lnTo>
                  <a:lnTo>
                    <a:pt x="1873932" y="4495800"/>
                  </a:lnTo>
                  <a:lnTo>
                    <a:pt x="1880860" y="4508500"/>
                  </a:lnTo>
                  <a:lnTo>
                    <a:pt x="1888871" y="4521200"/>
                  </a:lnTo>
                  <a:lnTo>
                    <a:pt x="2020189" y="4521200"/>
                  </a:lnTo>
                  <a:lnTo>
                    <a:pt x="2030231" y="4508500"/>
                  </a:lnTo>
                  <a:lnTo>
                    <a:pt x="2060575" y="4508500"/>
                  </a:lnTo>
                  <a:lnTo>
                    <a:pt x="2079059" y="4495800"/>
                  </a:lnTo>
                  <a:lnTo>
                    <a:pt x="2094150" y="4470400"/>
                  </a:lnTo>
                  <a:lnTo>
                    <a:pt x="2107598" y="4457700"/>
                  </a:lnTo>
                  <a:close/>
                </a:path>
                <a:path w="5727700" h="5016500">
                  <a:moveTo>
                    <a:pt x="2148365" y="4267200"/>
                  </a:moveTo>
                  <a:lnTo>
                    <a:pt x="720030" y="4267200"/>
                  </a:lnTo>
                  <a:lnTo>
                    <a:pt x="735457" y="4279900"/>
                  </a:lnTo>
                  <a:lnTo>
                    <a:pt x="751836" y="4279900"/>
                  </a:lnTo>
                  <a:lnTo>
                    <a:pt x="767715" y="4292600"/>
                  </a:lnTo>
                  <a:lnTo>
                    <a:pt x="2143702" y="4292600"/>
                  </a:lnTo>
                  <a:lnTo>
                    <a:pt x="2145903" y="4279900"/>
                  </a:lnTo>
                  <a:lnTo>
                    <a:pt x="2148365" y="4267200"/>
                  </a:lnTo>
                  <a:close/>
                </a:path>
                <a:path w="5727700" h="5016500">
                  <a:moveTo>
                    <a:pt x="2208901" y="4178300"/>
                  </a:moveTo>
                  <a:lnTo>
                    <a:pt x="642080" y="4178300"/>
                  </a:lnTo>
                  <a:lnTo>
                    <a:pt x="649739" y="4191000"/>
                  </a:lnTo>
                  <a:lnTo>
                    <a:pt x="656590" y="4191000"/>
                  </a:lnTo>
                  <a:lnTo>
                    <a:pt x="662620" y="4203700"/>
                  </a:lnTo>
                  <a:lnTo>
                    <a:pt x="667305" y="4203700"/>
                  </a:lnTo>
                  <a:lnTo>
                    <a:pt x="671681" y="4216400"/>
                  </a:lnTo>
                  <a:lnTo>
                    <a:pt x="676783" y="4229100"/>
                  </a:lnTo>
                  <a:lnTo>
                    <a:pt x="683952" y="4241800"/>
                  </a:lnTo>
                  <a:lnTo>
                    <a:pt x="691562" y="4241800"/>
                  </a:lnTo>
                  <a:lnTo>
                    <a:pt x="699339" y="4254500"/>
                  </a:lnTo>
                  <a:lnTo>
                    <a:pt x="707009" y="4267200"/>
                  </a:lnTo>
                  <a:lnTo>
                    <a:pt x="2151507" y="4267200"/>
                  </a:lnTo>
                  <a:lnTo>
                    <a:pt x="2162206" y="4241800"/>
                  </a:lnTo>
                  <a:lnTo>
                    <a:pt x="2173668" y="4229100"/>
                  </a:lnTo>
                  <a:lnTo>
                    <a:pt x="2186654" y="4203700"/>
                  </a:lnTo>
                  <a:lnTo>
                    <a:pt x="2201926" y="4191000"/>
                  </a:lnTo>
                  <a:lnTo>
                    <a:pt x="2208901" y="4178300"/>
                  </a:lnTo>
                  <a:close/>
                </a:path>
                <a:path w="5727700" h="5016500">
                  <a:moveTo>
                    <a:pt x="272669" y="2616200"/>
                  </a:moveTo>
                  <a:lnTo>
                    <a:pt x="265868" y="2641600"/>
                  </a:lnTo>
                  <a:lnTo>
                    <a:pt x="263042" y="2654300"/>
                  </a:lnTo>
                  <a:lnTo>
                    <a:pt x="259987" y="2654300"/>
                  </a:lnTo>
                  <a:lnTo>
                    <a:pt x="253409" y="2667000"/>
                  </a:lnTo>
                  <a:lnTo>
                    <a:pt x="241355" y="2679700"/>
                  </a:lnTo>
                  <a:lnTo>
                    <a:pt x="222250" y="2730500"/>
                  </a:lnTo>
                  <a:lnTo>
                    <a:pt x="218519" y="2743200"/>
                  </a:lnTo>
                  <a:lnTo>
                    <a:pt x="216122" y="2755900"/>
                  </a:lnTo>
                  <a:lnTo>
                    <a:pt x="214249" y="2768600"/>
                  </a:lnTo>
                  <a:lnTo>
                    <a:pt x="212090" y="2781300"/>
                  </a:lnTo>
                  <a:lnTo>
                    <a:pt x="219047" y="2806700"/>
                  </a:lnTo>
                  <a:lnTo>
                    <a:pt x="222694" y="2819400"/>
                  </a:lnTo>
                  <a:lnTo>
                    <a:pt x="228627" y="2832100"/>
                  </a:lnTo>
                  <a:lnTo>
                    <a:pt x="242443" y="2844800"/>
                  </a:lnTo>
                  <a:lnTo>
                    <a:pt x="259189" y="2870200"/>
                  </a:lnTo>
                  <a:lnTo>
                    <a:pt x="323215" y="2959100"/>
                  </a:lnTo>
                  <a:lnTo>
                    <a:pt x="331198" y="3009900"/>
                  </a:lnTo>
                  <a:lnTo>
                    <a:pt x="333375" y="3022600"/>
                  </a:lnTo>
                  <a:lnTo>
                    <a:pt x="328705" y="3022600"/>
                  </a:lnTo>
                  <a:lnTo>
                    <a:pt x="317547" y="3048000"/>
                  </a:lnTo>
                  <a:lnTo>
                    <a:pt x="304174" y="3073400"/>
                  </a:lnTo>
                  <a:lnTo>
                    <a:pt x="292862" y="3086100"/>
                  </a:lnTo>
                  <a:lnTo>
                    <a:pt x="289615" y="3098800"/>
                  </a:lnTo>
                  <a:lnTo>
                    <a:pt x="287178" y="3111500"/>
                  </a:lnTo>
                  <a:lnTo>
                    <a:pt x="285075" y="3124200"/>
                  </a:lnTo>
                  <a:lnTo>
                    <a:pt x="282829" y="3124200"/>
                  </a:lnTo>
                  <a:lnTo>
                    <a:pt x="289786" y="3149600"/>
                  </a:lnTo>
                  <a:lnTo>
                    <a:pt x="293433" y="3162300"/>
                  </a:lnTo>
                  <a:lnTo>
                    <a:pt x="299366" y="3175000"/>
                  </a:lnTo>
                  <a:lnTo>
                    <a:pt x="313182" y="3200400"/>
                  </a:lnTo>
                  <a:lnTo>
                    <a:pt x="323155" y="3225800"/>
                  </a:lnTo>
                  <a:lnTo>
                    <a:pt x="332962" y="3276600"/>
                  </a:lnTo>
                  <a:lnTo>
                    <a:pt x="340435" y="3314700"/>
                  </a:lnTo>
                  <a:lnTo>
                    <a:pt x="343408" y="3340100"/>
                  </a:lnTo>
                  <a:lnTo>
                    <a:pt x="340113" y="3365500"/>
                  </a:lnTo>
                  <a:lnTo>
                    <a:pt x="332105" y="3378200"/>
                  </a:lnTo>
                  <a:lnTo>
                    <a:pt x="322191" y="3403600"/>
                  </a:lnTo>
                  <a:lnTo>
                    <a:pt x="313182" y="3416300"/>
                  </a:lnTo>
                  <a:lnTo>
                    <a:pt x="294306" y="3429000"/>
                  </a:lnTo>
                  <a:lnTo>
                    <a:pt x="279812" y="3441700"/>
                  </a:lnTo>
                  <a:lnTo>
                    <a:pt x="264318" y="3454400"/>
                  </a:lnTo>
                  <a:lnTo>
                    <a:pt x="242443" y="3467100"/>
                  </a:lnTo>
                  <a:lnTo>
                    <a:pt x="227409" y="3467100"/>
                  </a:lnTo>
                  <a:lnTo>
                    <a:pt x="219743" y="3479800"/>
                  </a:lnTo>
                  <a:lnTo>
                    <a:pt x="212090" y="3479800"/>
                  </a:lnTo>
                  <a:lnTo>
                    <a:pt x="195766" y="3492500"/>
                  </a:lnTo>
                  <a:lnTo>
                    <a:pt x="180752" y="3505200"/>
                  </a:lnTo>
                  <a:lnTo>
                    <a:pt x="166262" y="3517900"/>
                  </a:lnTo>
                  <a:lnTo>
                    <a:pt x="151511" y="3530600"/>
                  </a:lnTo>
                  <a:lnTo>
                    <a:pt x="138574" y="3543300"/>
                  </a:lnTo>
                  <a:lnTo>
                    <a:pt x="128793" y="3556000"/>
                  </a:lnTo>
                  <a:lnTo>
                    <a:pt x="120274" y="3581400"/>
                  </a:lnTo>
                  <a:lnTo>
                    <a:pt x="111125" y="3594100"/>
                  </a:lnTo>
                  <a:lnTo>
                    <a:pt x="103933" y="3619500"/>
                  </a:lnTo>
                  <a:lnTo>
                    <a:pt x="99123" y="3632200"/>
                  </a:lnTo>
                  <a:lnTo>
                    <a:pt x="95265" y="3657600"/>
                  </a:lnTo>
                  <a:lnTo>
                    <a:pt x="90932" y="3670300"/>
                  </a:lnTo>
                  <a:lnTo>
                    <a:pt x="85026" y="3695700"/>
                  </a:lnTo>
                  <a:lnTo>
                    <a:pt x="80073" y="3721100"/>
                  </a:lnTo>
                  <a:lnTo>
                    <a:pt x="75501" y="3746500"/>
                  </a:lnTo>
                  <a:lnTo>
                    <a:pt x="70739" y="3771900"/>
                  </a:lnTo>
                  <a:lnTo>
                    <a:pt x="68508" y="3771900"/>
                  </a:lnTo>
                  <a:lnTo>
                    <a:pt x="65944" y="3784600"/>
                  </a:lnTo>
                  <a:lnTo>
                    <a:pt x="63238" y="3797300"/>
                  </a:lnTo>
                  <a:lnTo>
                    <a:pt x="60579" y="3810000"/>
                  </a:lnTo>
                  <a:lnTo>
                    <a:pt x="55798" y="3822700"/>
                  </a:lnTo>
                  <a:lnTo>
                    <a:pt x="51196" y="3835400"/>
                  </a:lnTo>
                  <a:lnTo>
                    <a:pt x="46237" y="3860800"/>
                  </a:lnTo>
                  <a:lnTo>
                    <a:pt x="40386" y="3873500"/>
                  </a:lnTo>
                  <a:lnTo>
                    <a:pt x="26360" y="3898900"/>
                  </a:lnTo>
                  <a:lnTo>
                    <a:pt x="13335" y="3924300"/>
                  </a:lnTo>
                  <a:lnTo>
                    <a:pt x="3738" y="3949700"/>
                  </a:lnTo>
                  <a:lnTo>
                    <a:pt x="0" y="3987800"/>
                  </a:lnTo>
                  <a:lnTo>
                    <a:pt x="2208" y="4000500"/>
                  </a:lnTo>
                  <a:lnTo>
                    <a:pt x="7572" y="4000500"/>
                  </a:lnTo>
                  <a:lnTo>
                    <a:pt x="14198" y="4013200"/>
                  </a:lnTo>
                  <a:lnTo>
                    <a:pt x="20193" y="4025900"/>
                  </a:lnTo>
                  <a:lnTo>
                    <a:pt x="42892" y="4025900"/>
                  </a:lnTo>
                  <a:lnTo>
                    <a:pt x="50546" y="4038600"/>
                  </a:lnTo>
                  <a:lnTo>
                    <a:pt x="76287" y="4038600"/>
                  </a:lnTo>
                  <a:lnTo>
                    <a:pt x="99980" y="4051300"/>
                  </a:lnTo>
                  <a:lnTo>
                    <a:pt x="272669" y="4051300"/>
                  </a:lnTo>
                  <a:lnTo>
                    <a:pt x="279600" y="4064000"/>
                  </a:lnTo>
                  <a:lnTo>
                    <a:pt x="296211" y="4064000"/>
                  </a:lnTo>
                  <a:lnTo>
                    <a:pt x="316228" y="4076700"/>
                  </a:lnTo>
                  <a:lnTo>
                    <a:pt x="333375" y="4076700"/>
                  </a:lnTo>
                  <a:lnTo>
                    <a:pt x="344241" y="4089400"/>
                  </a:lnTo>
                  <a:lnTo>
                    <a:pt x="352583" y="4114800"/>
                  </a:lnTo>
                  <a:lnTo>
                    <a:pt x="358878" y="4140200"/>
                  </a:lnTo>
                  <a:lnTo>
                    <a:pt x="363601" y="4152900"/>
                  </a:lnTo>
                  <a:lnTo>
                    <a:pt x="370482" y="4178300"/>
                  </a:lnTo>
                  <a:lnTo>
                    <a:pt x="379507" y="4191000"/>
                  </a:lnTo>
                  <a:lnTo>
                    <a:pt x="390675" y="4216400"/>
                  </a:lnTo>
                  <a:lnTo>
                    <a:pt x="403987" y="4229100"/>
                  </a:lnTo>
                  <a:lnTo>
                    <a:pt x="415242" y="4229100"/>
                  </a:lnTo>
                  <a:lnTo>
                    <a:pt x="428021" y="4241800"/>
                  </a:lnTo>
                  <a:lnTo>
                    <a:pt x="454533" y="4241800"/>
                  </a:lnTo>
                  <a:lnTo>
                    <a:pt x="484886" y="4216400"/>
                  </a:lnTo>
                  <a:lnTo>
                    <a:pt x="516151" y="4203700"/>
                  </a:lnTo>
                  <a:lnTo>
                    <a:pt x="594399" y="4178300"/>
                  </a:lnTo>
                  <a:lnTo>
                    <a:pt x="2216578" y="4178300"/>
                  </a:lnTo>
                  <a:lnTo>
                    <a:pt x="2224518" y="4165600"/>
                  </a:lnTo>
                  <a:lnTo>
                    <a:pt x="2232279" y="4165600"/>
                  </a:lnTo>
                  <a:lnTo>
                    <a:pt x="2263282" y="4140200"/>
                  </a:lnTo>
                  <a:lnTo>
                    <a:pt x="2292858" y="4114800"/>
                  </a:lnTo>
                  <a:lnTo>
                    <a:pt x="2318004" y="4064000"/>
                  </a:lnTo>
                  <a:lnTo>
                    <a:pt x="2323211" y="4051300"/>
                  </a:lnTo>
                  <a:lnTo>
                    <a:pt x="2320377" y="4038600"/>
                  </a:lnTo>
                  <a:lnTo>
                    <a:pt x="2313971" y="4013200"/>
                  </a:lnTo>
                  <a:lnTo>
                    <a:pt x="2307137" y="4000500"/>
                  </a:lnTo>
                  <a:lnTo>
                    <a:pt x="2303018" y="3975100"/>
                  </a:lnTo>
                  <a:lnTo>
                    <a:pt x="2303639" y="3962400"/>
                  </a:lnTo>
                  <a:lnTo>
                    <a:pt x="2306367" y="3949700"/>
                  </a:lnTo>
                  <a:lnTo>
                    <a:pt x="2309929" y="3949700"/>
                  </a:lnTo>
                  <a:lnTo>
                    <a:pt x="2313051" y="3937000"/>
                  </a:lnTo>
                  <a:lnTo>
                    <a:pt x="2320865" y="3937000"/>
                  </a:lnTo>
                  <a:lnTo>
                    <a:pt x="2328799" y="3924300"/>
                  </a:lnTo>
                  <a:lnTo>
                    <a:pt x="2336446" y="3924300"/>
                  </a:lnTo>
                  <a:lnTo>
                    <a:pt x="2343404" y="3911600"/>
                  </a:lnTo>
                  <a:lnTo>
                    <a:pt x="2348863" y="3898900"/>
                  </a:lnTo>
                  <a:lnTo>
                    <a:pt x="2353167" y="3898900"/>
                  </a:lnTo>
                  <a:lnTo>
                    <a:pt x="2357637" y="3886200"/>
                  </a:lnTo>
                  <a:lnTo>
                    <a:pt x="2363597" y="3873500"/>
                  </a:lnTo>
                  <a:lnTo>
                    <a:pt x="2378106" y="3873500"/>
                  </a:lnTo>
                  <a:lnTo>
                    <a:pt x="2386099" y="3860800"/>
                  </a:lnTo>
                  <a:lnTo>
                    <a:pt x="2655728" y="3860800"/>
                  </a:lnTo>
                  <a:lnTo>
                    <a:pt x="2661161" y="3848100"/>
                  </a:lnTo>
                  <a:lnTo>
                    <a:pt x="2666619" y="3822700"/>
                  </a:lnTo>
                  <a:lnTo>
                    <a:pt x="2663803" y="3822700"/>
                  </a:lnTo>
                  <a:lnTo>
                    <a:pt x="2657427" y="3797300"/>
                  </a:lnTo>
                  <a:lnTo>
                    <a:pt x="2650599" y="3771900"/>
                  </a:lnTo>
                  <a:lnTo>
                    <a:pt x="2646426" y="3759200"/>
                  </a:lnTo>
                  <a:lnTo>
                    <a:pt x="2649186" y="3733800"/>
                  </a:lnTo>
                  <a:lnTo>
                    <a:pt x="2657840" y="3721100"/>
                  </a:lnTo>
                  <a:lnTo>
                    <a:pt x="2668375" y="3695700"/>
                  </a:lnTo>
                  <a:lnTo>
                    <a:pt x="2676779" y="3683000"/>
                  </a:lnTo>
                  <a:lnTo>
                    <a:pt x="2684680" y="3683000"/>
                  </a:lnTo>
                  <a:lnTo>
                    <a:pt x="2692844" y="3670300"/>
                  </a:lnTo>
                  <a:lnTo>
                    <a:pt x="2700531" y="3670300"/>
                  </a:lnTo>
                  <a:lnTo>
                    <a:pt x="2707005" y="3657600"/>
                  </a:lnTo>
                  <a:lnTo>
                    <a:pt x="2711128" y="3644900"/>
                  </a:lnTo>
                  <a:lnTo>
                    <a:pt x="2713799" y="3644900"/>
                  </a:lnTo>
                  <a:lnTo>
                    <a:pt x="2715613" y="3632200"/>
                  </a:lnTo>
                  <a:lnTo>
                    <a:pt x="2717165" y="3619500"/>
                  </a:lnTo>
                  <a:lnTo>
                    <a:pt x="2720072" y="3606800"/>
                  </a:lnTo>
                  <a:lnTo>
                    <a:pt x="2724362" y="3556000"/>
                  </a:lnTo>
                  <a:lnTo>
                    <a:pt x="2727198" y="3543300"/>
                  </a:lnTo>
                  <a:lnTo>
                    <a:pt x="2732065" y="3517900"/>
                  </a:lnTo>
                  <a:lnTo>
                    <a:pt x="2738231" y="3505200"/>
                  </a:lnTo>
                  <a:lnTo>
                    <a:pt x="2746468" y="3479800"/>
                  </a:lnTo>
                  <a:lnTo>
                    <a:pt x="2757551" y="3467100"/>
                  </a:lnTo>
                  <a:lnTo>
                    <a:pt x="2816377" y="3454400"/>
                  </a:lnTo>
                  <a:lnTo>
                    <a:pt x="2857688" y="3454400"/>
                  </a:lnTo>
                  <a:lnTo>
                    <a:pt x="2888869" y="3441700"/>
                  </a:lnTo>
                  <a:lnTo>
                    <a:pt x="2897056" y="3441700"/>
                  </a:lnTo>
                  <a:lnTo>
                    <a:pt x="2904553" y="3429000"/>
                  </a:lnTo>
                  <a:lnTo>
                    <a:pt x="2911764" y="3429000"/>
                  </a:lnTo>
                  <a:lnTo>
                    <a:pt x="2919095" y="3416300"/>
                  </a:lnTo>
                  <a:lnTo>
                    <a:pt x="2949876" y="3390900"/>
                  </a:lnTo>
                  <a:lnTo>
                    <a:pt x="2965082" y="3378200"/>
                  </a:lnTo>
                  <a:lnTo>
                    <a:pt x="2979801" y="3365500"/>
                  </a:lnTo>
                  <a:lnTo>
                    <a:pt x="2987702" y="3365500"/>
                  </a:lnTo>
                  <a:lnTo>
                    <a:pt x="2995009" y="3352800"/>
                  </a:lnTo>
                  <a:lnTo>
                    <a:pt x="3002268" y="3340100"/>
                  </a:lnTo>
                  <a:lnTo>
                    <a:pt x="3010027" y="3327400"/>
                  </a:lnTo>
                  <a:lnTo>
                    <a:pt x="3026261" y="3314700"/>
                  </a:lnTo>
                  <a:lnTo>
                    <a:pt x="3038744" y="3314700"/>
                  </a:lnTo>
                  <a:lnTo>
                    <a:pt x="3052014" y="3302000"/>
                  </a:lnTo>
                  <a:lnTo>
                    <a:pt x="3717163" y="3302000"/>
                  </a:lnTo>
                  <a:lnTo>
                    <a:pt x="3724439" y="3289300"/>
                  </a:lnTo>
                  <a:lnTo>
                    <a:pt x="3731561" y="3289300"/>
                  </a:lnTo>
                  <a:lnTo>
                    <a:pt x="3739040" y="3276600"/>
                  </a:lnTo>
                  <a:lnTo>
                    <a:pt x="5464556" y="3276600"/>
                  </a:lnTo>
                  <a:lnTo>
                    <a:pt x="5463452" y="3263900"/>
                  </a:lnTo>
                  <a:lnTo>
                    <a:pt x="5460777" y="3251200"/>
                  </a:lnTo>
                  <a:lnTo>
                    <a:pt x="5457483" y="3251200"/>
                  </a:lnTo>
                  <a:lnTo>
                    <a:pt x="5454523" y="3238500"/>
                  </a:lnTo>
                  <a:lnTo>
                    <a:pt x="5446333" y="3225800"/>
                  </a:lnTo>
                  <a:lnTo>
                    <a:pt x="5430002" y="3225800"/>
                  </a:lnTo>
                  <a:lnTo>
                    <a:pt x="5424170" y="3213100"/>
                  </a:lnTo>
                  <a:lnTo>
                    <a:pt x="5414025" y="3187700"/>
                  </a:lnTo>
                  <a:lnTo>
                    <a:pt x="5412549" y="3162300"/>
                  </a:lnTo>
                  <a:lnTo>
                    <a:pt x="5416883" y="3136900"/>
                  </a:lnTo>
                  <a:lnTo>
                    <a:pt x="5424170" y="3111500"/>
                  </a:lnTo>
                  <a:lnTo>
                    <a:pt x="5447982" y="3111500"/>
                  </a:lnTo>
                  <a:lnTo>
                    <a:pt x="5467996" y="3098800"/>
                  </a:lnTo>
                  <a:lnTo>
                    <a:pt x="5484749" y="3086100"/>
                  </a:lnTo>
                  <a:lnTo>
                    <a:pt x="5489604" y="3086100"/>
                  </a:lnTo>
                  <a:lnTo>
                    <a:pt x="5492067" y="3073400"/>
                  </a:lnTo>
                  <a:lnTo>
                    <a:pt x="5493410" y="3060700"/>
                  </a:lnTo>
                  <a:lnTo>
                    <a:pt x="5494909" y="3060700"/>
                  </a:lnTo>
                  <a:lnTo>
                    <a:pt x="5498593" y="3022600"/>
                  </a:lnTo>
                  <a:lnTo>
                    <a:pt x="5502481" y="2997200"/>
                  </a:lnTo>
                  <a:lnTo>
                    <a:pt x="5512679" y="2984500"/>
                  </a:lnTo>
                  <a:lnTo>
                    <a:pt x="5535295" y="2971800"/>
                  </a:lnTo>
                  <a:lnTo>
                    <a:pt x="5588916" y="2971800"/>
                  </a:lnTo>
                  <a:lnTo>
                    <a:pt x="5595874" y="2959100"/>
                  </a:lnTo>
                  <a:lnTo>
                    <a:pt x="5601904" y="2946400"/>
                  </a:lnTo>
                  <a:lnTo>
                    <a:pt x="5607161" y="2946400"/>
                  </a:lnTo>
                  <a:lnTo>
                    <a:pt x="5611822" y="2933700"/>
                  </a:lnTo>
                  <a:lnTo>
                    <a:pt x="5616067" y="2921000"/>
                  </a:lnTo>
                  <a:lnTo>
                    <a:pt x="5625375" y="2895600"/>
                  </a:lnTo>
                  <a:lnTo>
                    <a:pt x="5624909" y="2870200"/>
                  </a:lnTo>
                  <a:lnTo>
                    <a:pt x="377825" y="2870200"/>
                  </a:lnTo>
                  <a:lnTo>
                    <a:pt x="370129" y="2857500"/>
                  </a:lnTo>
                  <a:lnTo>
                    <a:pt x="351742" y="2806700"/>
                  </a:lnTo>
                  <a:lnTo>
                    <a:pt x="343408" y="2768600"/>
                  </a:lnTo>
                  <a:lnTo>
                    <a:pt x="341631" y="2743200"/>
                  </a:lnTo>
                  <a:lnTo>
                    <a:pt x="338820" y="2705100"/>
                  </a:lnTo>
                  <a:lnTo>
                    <a:pt x="330745" y="2667000"/>
                  </a:lnTo>
                  <a:lnTo>
                    <a:pt x="313182" y="2628900"/>
                  </a:lnTo>
                  <a:lnTo>
                    <a:pt x="283053" y="2628900"/>
                  </a:lnTo>
                  <a:lnTo>
                    <a:pt x="272669" y="2616200"/>
                  </a:lnTo>
                  <a:close/>
                </a:path>
                <a:path w="5727700" h="5016500">
                  <a:moveTo>
                    <a:pt x="272669" y="4051300"/>
                  </a:moveTo>
                  <a:lnTo>
                    <a:pt x="151511" y="4051300"/>
                  </a:lnTo>
                  <a:lnTo>
                    <a:pt x="171686" y="4064000"/>
                  </a:lnTo>
                  <a:lnTo>
                    <a:pt x="262643" y="4064000"/>
                  </a:lnTo>
                  <a:lnTo>
                    <a:pt x="272669" y="4051300"/>
                  </a:lnTo>
                  <a:close/>
                </a:path>
                <a:path w="5727700" h="5016500">
                  <a:moveTo>
                    <a:pt x="2655728" y="3860800"/>
                  </a:moveTo>
                  <a:lnTo>
                    <a:pt x="2400879" y="3860800"/>
                  </a:lnTo>
                  <a:lnTo>
                    <a:pt x="2417476" y="3873500"/>
                  </a:lnTo>
                  <a:lnTo>
                    <a:pt x="2437455" y="3873500"/>
                  </a:lnTo>
                  <a:lnTo>
                    <a:pt x="2454529" y="3886200"/>
                  </a:lnTo>
                  <a:lnTo>
                    <a:pt x="2468627" y="3898900"/>
                  </a:lnTo>
                  <a:lnTo>
                    <a:pt x="2474261" y="3924300"/>
                  </a:lnTo>
                  <a:lnTo>
                    <a:pt x="2477585" y="3937000"/>
                  </a:lnTo>
                  <a:lnTo>
                    <a:pt x="2484755" y="3962400"/>
                  </a:lnTo>
                  <a:lnTo>
                    <a:pt x="2491462" y="3975100"/>
                  </a:lnTo>
                  <a:lnTo>
                    <a:pt x="2499169" y="3975100"/>
                  </a:lnTo>
                  <a:lnTo>
                    <a:pt x="2507257" y="3987800"/>
                  </a:lnTo>
                  <a:lnTo>
                    <a:pt x="2515108" y="4000500"/>
                  </a:lnTo>
                  <a:lnTo>
                    <a:pt x="2530056" y="3975100"/>
                  </a:lnTo>
                  <a:lnTo>
                    <a:pt x="2543254" y="3962400"/>
                  </a:lnTo>
                  <a:lnTo>
                    <a:pt x="2557524" y="3949700"/>
                  </a:lnTo>
                  <a:lnTo>
                    <a:pt x="2575687" y="3937000"/>
                  </a:lnTo>
                  <a:lnTo>
                    <a:pt x="2594975" y="3924300"/>
                  </a:lnTo>
                  <a:lnTo>
                    <a:pt x="2619263" y="3924300"/>
                  </a:lnTo>
                  <a:lnTo>
                    <a:pt x="2636266" y="3898900"/>
                  </a:lnTo>
                  <a:lnTo>
                    <a:pt x="2648152" y="3886200"/>
                  </a:lnTo>
                  <a:lnTo>
                    <a:pt x="2655728" y="3860800"/>
                  </a:lnTo>
                  <a:close/>
                </a:path>
                <a:path w="5727700" h="5016500">
                  <a:moveTo>
                    <a:pt x="5055109" y="3670300"/>
                  </a:moveTo>
                  <a:lnTo>
                    <a:pt x="4666615" y="3670300"/>
                  </a:lnTo>
                  <a:lnTo>
                    <a:pt x="4787773" y="3771900"/>
                  </a:lnTo>
                  <a:lnTo>
                    <a:pt x="4822570" y="3771900"/>
                  </a:lnTo>
                  <a:lnTo>
                    <a:pt x="4843172" y="3784600"/>
                  </a:lnTo>
                  <a:lnTo>
                    <a:pt x="4858512" y="3797300"/>
                  </a:lnTo>
                  <a:lnTo>
                    <a:pt x="4887599" y="3810000"/>
                  </a:lnTo>
                  <a:lnTo>
                    <a:pt x="4887471" y="3810000"/>
                  </a:lnTo>
                  <a:lnTo>
                    <a:pt x="4891101" y="3822700"/>
                  </a:lnTo>
                  <a:lnTo>
                    <a:pt x="4944496" y="3822700"/>
                  </a:lnTo>
                  <a:lnTo>
                    <a:pt x="4986545" y="3797300"/>
                  </a:lnTo>
                  <a:lnTo>
                    <a:pt x="5014289" y="3759200"/>
                  </a:lnTo>
                  <a:lnTo>
                    <a:pt x="5016626" y="3746500"/>
                  </a:lnTo>
                  <a:lnTo>
                    <a:pt x="5018202" y="3746500"/>
                  </a:lnTo>
                  <a:lnTo>
                    <a:pt x="5020183" y="3733800"/>
                  </a:lnTo>
                  <a:lnTo>
                    <a:pt x="5027814" y="3708400"/>
                  </a:lnTo>
                  <a:lnTo>
                    <a:pt x="5038185" y="3695700"/>
                  </a:lnTo>
                  <a:lnTo>
                    <a:pt x="5049650" y="3683000"/>
                  </a:lnTo>
                  <a:lnTo>
                    <a:pt x="5055109" y="3670300"/>
                  </a:lnTo>
                  <a:close/>
                </a:path>
                <a:path w="5727700" h="5016500">
                  <a:moveTo>
                    <a:pt x="3717163" y="3302000"/>
                  </a:moveTo>
                  <a:lnTo>
                    <a:pt x="3078420" y="3302000"/>
                  </a:lnTo>
                  <a:lnTo>
                    <a:pt x="3086354" y="3314700"/>
                  </a:lnTo>
                  <a:lnTo>
                    <a:pt x="3094001" y="3314700"/>
                  </a:lnTo>
                  <a:lnTo>
                    <a:pt x="3100959" y="3327400"/>
                  </a:lnTo>
                  <a:lnTo>
                    <a:pt x="3112791" y="3340100"/>
                  </a:lnTo>
                  <a:lnTo>
                    <a:pt x="3120374" y="3352800"/>
                  </a:lnTo>
                  <a:lnTo>
                    <a:pt x="3125837" y="3378200"/>
                  </a:lnTo>
                  <a:lnTo>
                    <a:pt x="3131312" y="3390900"/>
                  </a:lnTo>
                  <a:lnTo>
                    <a:pt x="3222117" y="3467100"/>
                  </a:lnTo>
                  <a:lnTo>
                    <a:pt x="3231989" y="3479800"/>
                  </a:lnTo>
                  <a:lnTo>
                    <a:pt x="3236801" y="3492500"/>
                  </a:lnTo>
                  <a:lnTo>
                    <a:pt x="3239351" y="3517900"/>
                  </a:lnTo>
                  <a:lnTo>
                    <a:pt x="3242437" y="3543300"/>
                  </a:lnTo>
                  <a:lnTo>
                    <a:pt x="3246753" y="3556000"/>
                  </a:lnTo>
                  <a:lnTo>
                    <a:pt x="3250485" y="3581400"/>
                  </a:lnTo>
                  <a:lnTo>
                    <a:pt x="3255242" y="3606800"/>
                  </a:lnTo>
                  <a:lnTo>
                    <a:pt x="3262630" y="3632200"/>
                  </a:lnTo>
                  <a:lnTo>
                    <a:pt x="3267088" y="3644900"/>
                  </a:lnTo>
                  <a:lnTo>
                    <a:pt x="3272202" y="3657600"/>
                  </a:lnTo>
                  <a:lnTo>
                    <a:pt x="3277578" y="3657600"/>
                  </a:lnTo>
                  <a:lnTo>
                    <a:pt x="3282823" y="3670300"/>
                  </a:lnTo>
                  <a:lnTo>
                    <a:pt x="3290260" y="3683000"/>
                  </a:lnTo>
                  <a:lnTo>
                    <a:pt x="3297650" y="3683000"/>
                  </a:lnTo>
                  <a:lnTo>
                    <a:pt x="3305182" y="3695700"/>
                  </a:lnTo>
                  <a:lnTo>
                    <a:pt x="3328463" y="3695700"/>
                  </a:lnTo>
                  <a:lnTo>
                    <a:pt x="3336248" y="3708400"/>
                  </a:lnTo>
                  <a:lnTo>
                    <a:pt x="3343402" y="3708400"/>
                  </a:lnTo>
                  <a:lnTo>
                    <a:pt x="3351821" y="3721100"/>
                  </a:lnTo>
                  <a:lnTo>
                    <a:pt x="3359515" y="3721100"/>
                  </a:lnTo>
                  <a:lnTo>
                    <a:pt x="3366708" y="3733800"/>
                  </a:lnTo>
                  <a:lnTo>
                    <a:pt x="3373628" y="3746500"/>
                  </a:lnTo>
                  <a:lnTo>
                    <a:pt x="3378696" y="3759200"/>
                  </a:lnTo>
                  <a:lnTo>
                    <a:pt x="3382930" y="3759200"/>
                  </a:lnTo>
                  <a:lnTo>
                    <a:pt x="3387594" y="3771900"/>
                  </a:lnTo>
                  <a:lnTo>
                    <a:pt x="3393948" y="3784600"/>
                  </a:lnTo>
                  <a:lnTo>
                    <a:pt x="3423969" y="3784600"/>
                  </a:lnTo>
                  <a:lnTo>
                    <a:pt x="3434334" y="3797300"/>
                  </a:lnTo>
                  <a:lnTo>
                    <a:pt x="3494913" y="3771900"/>
                  </a:lnTo>
                  <a:lnTo>
                    <a:pt x="3542569" y="3733800"/>
                  </a:lnTo>
                  <a:lnTo>
                    <a:pt x="3585845" y="3683000"/>
                  </a:lnTo>
                  <a:lnTo>
                    <a:pt x="3591321" y="3670300"/>
                  </a:lnTo>
                  <a:lnTo>
                    <a:pt x="3596322" y="3670300"/>
                  </a:lnTo>
                  <a:lnTo>
                    <a:pt x="3601132" y="3657600"/>
                  </a:lnTo>
                  <a:lnTo>
                    <a:pt x="3606038" y="3644900"/>
                  </a:lnTo>
                  <a:lnTo>
                    <a:pt x="3601138" y="3644900"/>
                  </a:lnTo>
                  <a:lnTo>
                    <a:pt x="3589607" y="3619500"/>
                  </a:lnTo>
                  <a:lnTo>
                    <a:pt x="3576194" y="3594100"/>
                  </a:lnTo>
                  <a:lnTo>
                    <a:pt x="3565652" y="3568700"/>
                  </a:lnTo>
                  <a:lnTo>
                    <a:pt x="3561546" y="3556000"/>
                  </a:lnTo>
                  <a:lnTo>
                    <a:pt x="3559190" y="3543300"/>
                  </a:lnTo>
                  <a:lnTo>
                    <a:pt x="3557525" y="3530600"/>
                  </a:lnTo>
                  <a:lnTo>
                    <a:pt x="3555492" y="3517900"/>
                  </a:lnTo>
                  <a:lnTo>
                    <a:pt x="3585845" y="3479800"/>
                  </a:lnTo>
                  <a:lnTo>
                    <a:pt x="3592746" y="3467100"/>
                  </a:lnTo>
                  <a:lnTo>
                    <a:pt x="3600386" y="3467100"/>
                  </a:lnTo>
                  <a:lnTo>
                    <a:pt x="3608312" y="3454400"/>
                  </a:lnTo>
                  <a:lnTo>
                    <a:pt x="3616071" y="3454400"/>
                  </a:lnTo>
                  <a:lnTo>
                    <a:pt x="3631503" y="3441700"/>
                  </a:lnTo>
                  <a:lnTo>
                    <a:pt x="3662416" y="3416300"/>
                  </a:lnTo>
                  <a:lnTo>
                    <a:pt x="3691499" y="3378200"/>
                  </a:lnTo>
                  <a:lnTo>
                    <a:pt x="3710799" y="3327400"/>
                  </a:lnTo>
                  <a:lnTo>
                    <a:pt x="3717163" y="3302000"/>
                  </a:lnTo>
                  <a:close/>
                </a:path>
                <a:path w="5727700" h="5016500">
                  <a:moveTo>
                    <a:pt x="4563335" y="3721100"/>
                  </a:moveTo>
                  <a:lnTo>
                    <a:pt x="4516475" y="3721100"/>
                  </a:lnTo>
                  <a:lnTo>
                    <a:pt x="4535297" y="3733800"/>
                  </a:lnTo>
                  <a:lnTo>
                    <a:pt x="4563335" y="3721100"/>
                  </a:lnTo>
                  <a:close/>
                </a:path>
                <a:path w="5727700" h="5016500">
                  <a:moveTo>
                    <a:pt x="5060569" y="3657600"/>
                  </a:moveTo>
                  <a:lnTo>
                    <a:pt x="4447365" y="3657600"/>
                  </a:lnTo>
                  <a:lnTo>
                    <a:pt x="4449324" y="3670300"/>
                  </a:lnTo>
                  <a:lnTo>
                    <a:pt x="4464558" y="3695700"/>
                  </a:lnTo>
                  <a:lnTo>
                    <a:pt x="4479593" y="3708400"/>
                  </a:lnTo>
                  <a:lnTo>
                    <a:pt x="4497403" y="3721100"/>
                  </a:lnTo>
                  <a:lnTo>
                    <a:pt x="4562646" y="3721100"/>
                  </a:lnTo>
                  <a:lnTo>
                    <a:pt x="4566801" y="3708400"/>
                  </a:lnTo>
                  <a:lnTo>
                    <a:pt x="4595876" y="3695700"/>
                  </a:lnTo>
                  <a:lnTo>
                    <a:pt x="4611215" y="3683000"/>
                  </a:lnTo>
                  <a:lnTo>
                    <a:pt x="4631817" y="3683000"/>
                  </a:lnTo>
                  <a:lnTo>
                    <a:pt x="4652133" y="3670300"/>
                  </a:lnTo>
                  <a:lnTo>
                    <a:pt x="5055109" y="3670300"/>
                  </a:lnTo>
                  <a:lnTo>
                    <a:pt x="5060569" y="3657600"/>
                  </a:lnTo>
                  <a:close/>
                </a:path>
                <a:path w="5727700" h="5016500">
                  <a:moveTo>
                    <a:pt x="5121148" y="3632200"/>
                  </a:moveTo>
                  <a:lnTo>
                    <a:pt x="4424172" y="3632200"/>
                  </a:lnTo>
                  <a:lnTo>
                    <a:pt x="4450835" y="3657600"/>
                  </a:lnTo>
                  <a:lnTo>
                    <a:pt x="5067123" y="3657600"/>
                  </a:lnTo>
                  <a:lnTo>
                    <a:pt x="5083095" y="3644900"/>
                  </a:lnTo>
                  <a:lnTo>
                    <a:pt x="5102949" y="3644900"/>
                  </a:lnTo>
                  <a:lnTo>
                    <a:pt x="5121148" y="3632200"/>
                  </a:lnTo>
                  <a:close/>
                </a:path>
                <a:path w="5727700" h="5016500">
                  <a:moveTo>
                    <a:pt x="4424172" y="3632200"/>
                  </a:moveTo>
                  <a:lnTo>
                    <a:pt x="4313047" y="3632200"/>
                  </a:lnTo>
                  <a:lnTo>
                    <a:pt x="4341750" y="3644900"/>
                  </a:lnTo>
                  <a:lnTo>
                    <a:pt x="4391681" y="3644900"/>
                  </a:lnTo>
                  <a:lnTo>
                    <a:pt x="4424172" y="3632200"/>
                  </a:lnTo>
                  <a:close/>
                </a:path>
                <a:path w="5727700" h="5016500">
                  <a:moveTo>
                    <a:pt x="5464556" y="3276600"/>
                  </a:moveTo>
                  <a:lnTo>
                    <a:pt x="3762444" y="3276600"/>
                  </a:lnTo>
                  <a:lnTo>
                    <a:pt x="3780012" y="3289300"/>
                  </a:lnTo>
                  <a:lnTo>
                    <a:pt x="3796412" y="3302000"/>
                  </a:lnTo>
                  <a:lnTo>
                    <a:pt x="3807968" y="3314700"/>
                  </a:lnTo>
                  <a:lnTo>
                    <a:pt x="3839158" y="3314700"/>
                  </a:lnTo>
                  <a:lnTo>
                    <a:pt x="3853751" y="3327400"/>
                  </a:lnTo>
                  <a:lnTo>
                    <a:pt x="4090797" y="3327400"/>
                  </a:lnTo>
                  <a:lnTo>
                    <a:pt x="4107908" y="3340100"/>
                  </a:lnTo>
                  <a:lnTo>
                    <a:pt x="4123007" y="3340100"/>
                  </a:lnTo>
                  <a:lnTo>
                    <a:pt x="4151503" y="3365500"/>
                  </a:lnTo>
                  <a:lnTo>
                    <a:pt x="4157158" y="3378200"/>
                  </a:lnTo>
                  <a:lnTo>
                    <a:pt x="4161885" y="3390900"/>
                  </a:lnTo>
                  <a:lnTo>
                    <a:pt x="4166469" y="3390900"/>
                  </a:lnTo>
                  <a:lnTo>
                    <a:pt x="4171696" y="3403600"/>
                  </a:lnTo>
                  <a:lnTo>
                    <a:pt x="4192250" y="3429000"/>
                  </a:lnTo>
                  <a:lnTo>
                    <a:pt x="4201241" y="3441700"/>
                  </a:lnTo>
                  <a:lnTo>
                    <a:pt x="4201511" y="3441700"/>
                  </a:lnTo>
                  <a:lnTo>
                    <a:pt x="4206925" y="3454400"/>
                  </a:lnTo>
                  <a:lnTo>
                    <a:pt x="4222115" y="3479800"/>
                  </a:lnTo>
                  <a:lnTo>
                    <a:pt x="4252468" y="3505200"/>
                  </a:lnTo>
                  <a:lnTo>
                    <a:pt x="4257323" y="3505200"/>
                  </a:lnTo>
                  <a:lnTo>
                    <a:pt x="4259595" y="3517900"/>
                  </a:lnTo>
                  <a:lnTo>
                    <a:pt x="4260844" y="3530600"/>
                  </a:lnTo>
                  <a:lnTo>
                    <a:pt x="4262628" y="3543300"/>
                  </a:lnTo>
                  <a:lnTo>
                    <a:pt x="4282821" y="3606800"/>
                  </a:lnTo>
                  <a:lnTo>
                    <a:pt x="4290204" y="3619500"/>
                  </a:lnTo>
                  <a:lnTo>
                    <a:pt x="4297505" y="3619500"/>
                  </a:lnTo>
                  <a:lnTo>
                    <a:pt x="4305020" y="3632200"/>
                  </a:lnTo>
                  <a:lnTo>
                    <a:pt x="5167376" y="3632200"/>
                  </a:lnTo>
                  <a:lnTo>
                    <a:pt x="5190013" y="3619500"/>
                  </a:lnTo>
                  <a:lnTo>
                    <a:pt x="5212080" y="3606800"/>
                  </a:lnTo>
                  <a:lnTo>
                    <a:pt x="5219946" y="3606800"/>
                  </a:lnTo>
                  <a:lnTo>
                    <a:pt x="5227478" y="3594100"/>
                  </a:lnTo>
                  <a:lnTo>
                    <a:pt x="5234868" y="3594100"/>
                  </a:lnTo>
                  <a:lnTo>
                    <a:pt x="5242306" y="3581400"/>
                  </a:lnTo>
                  <a:lnTo>
                    <a:pt x="5264880" y="3581400"/>
                  </a:lnTo>
                  <a:lnTo>
                    <a:pt x="5272659" y="3568700"/>
                  </a:lnTo>
                  <a:lnTo>
                    <a:pt x="5298457" y="3568700"/>
                  </a:lnTo>
                  <a:lnTo>
                    <a:pt x="5346436" y="3543300"/>
                  </a:lnTo>
                  <a:lnTo>
                    <a:pt x="5377880" y="3479800"/>
                  </a:lnTo>
                  <a:lnTo>
                    <a:pt x="5379666" y="3467100"/>
                  </a:lnTo>
                  <a:lnTo>
                    <a:pt x="5374307" y="3454400"/>
                  </a:lnTo>
                  <a:lnTo>
                    <a:pt x="5367163" y="3441700"/>
                  </a:lnTo>
                  <a:lnTo>
                    <a:pt x="5363591" y="3416300"/>
                  </a:lnTo>
                  <a:lnTo>
                    <a:pt x="5364694" y="3403600"/>
                  </a:lnTo>
                  <a:lnTo>
                    <a:pt x="5367369" y="3403600"/>
                  </a:lnTo>
                  <a:lnTo>
                    <a:pt x="5370663" y="3390900"/>
                  </a:lnTo>
                  <a:lnTo>
                    <a:pt x="5373624" y="3378200"/>
                  </a:lnTo>
                  <a:lnTo>
                    <a:pt x="5397166" y="3378200"/>
                  </a:lnTo>
                  <a:lnTo>
                    <a:pt x="5417183" y="3365500"/>
                  </a:lnTo>
                  <a:lnTo>
                    <a:pt x="5434330" y="3352800"/>
                  </a:lnTo>
                  <a:lnTo>
                    <a:pt x="5445964" y="3340100"/>
                  </a:lnTo>
                  <a:lnTo>
                    <a:pt x="5455586" y="3314700"/>
                  </a:lnTo>
                  <a:lnTo>
                    <a:pt x="5462137" y="3289300"/>
                  </a:lnTo>
                  <a:lnTo>
                    <a:pt x="5464556" y="3276600"/>
                  </a:lnTo>
                  <a:close/>
                </a:path>
                <a:path w="5727700" h="5016500">
                  <a:moveTo>
                    <a:pt x="4090797" y="3327400"/>
                  </a:moveTo>
                  <a:lnTo>
                    <a:pt x="3870725" y="3327400"/>
                  </a:lnTo>
                  <a:lnTo>
                    <a:pt x="3909060" y="3340100"/>
                  </a:lnTo>
                  <a:lnTo>
                    <a:pt x="3925240" y="3352800"/>
                  </a:lnTo>
                  <a:lnTo>
                    <a:pt x="3940016" y="3365500"/>
                  </a:lnTo>
                  <a:lnTo>
                    <a:pt x="3954458" y="3378200"/>
                  </a:lnTo>
                  <a:lnTo>
                    <a:pt x="3969639" y="3390900"/>
                  </a:lnTo>
                  <a:lnTo>
                    <a:pt x="3976864" y="3403600"/>
                  </a:lnTo>
                  <a:lnTo>
                    <a:pt x="3999992" y="3403600"/>
                  </a:lnTo>
                  <a:lnTo>
                    <a:pt x="4014922" y="3390900"/>
                  </a:lnTo>
                  <a:lnTo>
                    <a:pt x="4028090" y="3378200"/>
                  </a:lnTo>
                  <a:lnTo>
                    <a:pt x="4042354" y="3352800"/>
                  </a:lnTo>
                  <a:lnTo>
                    <a:pt x="4060571" y="3340100"/>
                  </a:lnTo>
                  <a:lnTo>
                    <a:pt x="4083180" y="3340100"/>
                  </a:lnTo>
                  <a:lnTo>
                    <a:pt x="4090797" y="3327400"/>
                  </a:lnTo>
                  <a:close/>
                </a:path>
                <a:path w="5727700" h="5016500">
                  <a:moveTo>
                    <a:pt x="5573335" y="2971800"/>
                  </a:moveTo>
                  <a:lnTo>
                    <a:pt x="5550598" y="2971800"/>
                  </a:lnTo>
                  <a:lnTo>
                    <a:pt x="5558047" y="2984500"/>
                  </a:lnTo>
                  <a:lnTo>
                    <a:pt x="5565520" y="2984500"/>
                  </a:lnTo>
                  <a:lnTo>
                    <a:pt x="5573335" y="2971800"/>
                  </a:lnTo>
                  <a:close/>
                </a:path>
                <a:path w="5727700" h="5016500">
                  <a:moveTo>
                    <a:pt x="568261" y="2552700"/>
                  </a:moveTo>
                  <a:lnTo>
                    <a:pt x="509420" y="2552700"/>
                  </a:lnTo>
                  <a:lnTo>
                    <a:pt x="503301" y="2565400"/>
                  </a:lnTo>
                  <a:lnTo>
                    <a:pt x="490654" y="2628900"/>
                  </a:lnTo>
                  <a:lnTo>
                    <a:pt x="488807" y="2667000"/>
                  </a:lnTo>
                  <a:lnTo>
                    <a:pt x="487507" y="2717800"/>
                  </a:lnTo>
                  <a:lnTo>
                    <a:pt x="484886" y="2755900"/>
                  </a:lnTo>
                  <a:lnTo>
                    <a:pt x="483137" y="2768600"/>
                  </a:lnTo>
                  <a:lnTo>
                    <a:pt x="480520" y="2781300"/>
                  </a:lnTo>
                  <a:lnTo>
                    <a:pt x="477545" y="2794000"/>
                  </a:lnTo>
                  <a:lnTo>
                    <a:pt x="474726" y="2806700"/>
                  </a:lnTo>
                  <a:lnTo>
                    <a:pt x="466967" y="2806700"/>
                  </a:lnTo>
                  <a:lnTo>
                    <a:pt x="459041" y="2819400"/>
                  </a:lnTo>
                  <a:lnTo>
                    <a:pt x="451401" y="2819400"/>
                  </a:lnTo>
                  <a:lnTo>
                    <a:pt x="444500" y="2832100"/>
                  </a:lnTo>
                  <a:lnTo>
                    <a:pt x="439021" y="2832100"/>
                  </a:lnTo>
                  <a:lnTo>
                    <a:pt x="434673" y="2844800"/>
                  </a:lnTo>
                  <a:lnTo>
                    <a:pt x="430158" y="2857500"/>
                  </a:lnTo>
                  <a:lnTo>
                    <a:pt x="424180" y="2857500"/>
                  </a:lnTo>
                  <a:lnTo>
                    <a:pt x="417385" y="2870200"/>
                  </a:lnTo>
                  <a:lnTo>
                    <a:pt x="5624909" y="2870200"/>
                  </a:lnTo>
                  <a:lnTo>
                    <a:pt x="5617513" y="2844800"/>
                  </a:lnTo>
                  <a:lnTo>
                    <a:pt x="5581985" y="2781300"/>
                  </a:lnTo>
                  <a:lnTo>
                    <a:pt x="5553223" y="2755900"/>
                  </a:lnTo>
                  <a:lnTo>
                    <a:pt x="5515102" y="2730500"/>
                  </a:lnTo>
                  <a:lnTo>
                    <a:pt x="777748" y="2730500"/>
                  </a:lnTo>
                  <a:lnTo>
                    <a:pt x="760638" y="2717800"/>
                  </a:lnTo>
                  <a:lnTo>
                    <a:pt x="745553" y="2717800"/>
                  </a:lnTo>
                  <a:lnTo>
                    <a:pt x="717169" y="2692400"/>
                  </a:lnTo>
                  <a:lnTo>
                    <a:pt x="711317" y="2679700"/>
                  </a:lnTo>
                  <a:lnTo>
                    <a:pt x="706358" y="2679700"/>
                  </a:lnTo>
                  <a:lnTo>
                    <a:pt x="701756" y="2667000"/>
                  </a:lnTo>
                  <a:lnTo>
                    <a:pt x="696976" y="2654300"/>
                  </a:lnTo>
                  <a:lnTo>
                    <a:pt x="681886" y="2628900"/>
                  </a:lnTo>
                  <a:lnTo>
                    <a:pt x="664749" y="2616200"/>
                  </a:lnTo>
                  <a:lnTo>
                    <a:pt x="646041" y="2590800"/>
                  </a:lnTo>
                  <a:lnTo>
                    <a:pt x="626237" y="2578100"/>
                  </a:lnTo>
                  <a:lnTo>
                    <a:pt x="617140" y="2565400"/>
                  </a:lnTo>
                  <a:lnTo>
                    <a:pt x="585851" y="2565400"/>
                  </a:lnTo>
                  <a:lnTo>
                    <a:pt x="568261" y="2552700"/>
                  </a:lnTo>
                  <a:close/>
                </a:path>
                <a:path w="5727700" h="5016500">
                  <a:moveTo>
                    <a:pt x="5452705" y="2501900"/>
                  </a:moveTo>
                  <a:lnTo>
                    <a:pt x="978030" y="2501900"/>
                  </a:lnTo>
                  <a:lnTo>
                    <a:pt x="969645" y="2514600"/>
                  </a:lnTo>
                  <a:lnTo>
                    <a:pt x="954341" y="2514600"/>
                  </a:lnTo>
                  <a:lnTo>
                    <a:pt x="946749" y="2527300"/>
                  </a:lnTo>
                  <a:lnTo>
                    <a:pt x="939419" y="2527300"/>
                  </a:lnTo>
                  <a:lnTo>
                    <a:pt x="915429" y="2540000"/>
                  </a:lnTo>
                  <a:lnTo>
                    <a:pt x="897503" y="2578100"/>
                  </a:lnTo>
                  <a:lnTo>
                    <a:pt x="888873" y="2616200"/>
                  </a:lnTo>
                  <a:lnTo>
                    <a:pt x="881193" y="2654300"/>
                  </a:lnTo>
                  <a:lnTo>
                    <a:pt x="878713" y="2667000"/>
                  </a:lnTo>
                  <a:lnTo>
                    <a:pt x="871418" y="2679700"/>
                  </a:lnTo>
                  <a:lnTo>
                    <a:pt x="864266" y="2692400"/>
                  </a:lnTo>
                  <a:lnTo>
                    <a:pt x="856781" y="2692400"/>
                  </a:lnTo>
                  <a:lnTo>
                    <a:pt x="848487" y="2705100"/>
                  </a:lnTo>
                  <a:lnTo>
                    <a:pt x="834505" y="2717800"/>
                  </a:lnTo>
                  <a:lnTo>
                    <a:pt x="811879" y="2717800"/>
                  </a:lnTo>
                  <a:lnTo>
                    <a:pt x="789872" y="2730500"/>
                  </a:lnTo>
                  <a:lnTo>
                    <a:pt x="5515102" y="2730500"/>
                  </a:lnTo>
                  <a:lnTo>
                    <a:pt x="5493545" y="2705100"/>
                  </a:lnTo>
                  <a:lnTo>
                    <a:pt x="5476573" y="2667000"/>
                  </a:lnTo>
                  <a:lnTo>
                    <a:pt x="5463720" y="2616200"/>
                  </a:lnTo>
                  <a:lnTo>
                    <a:pt x="5454523" y="2590800"/>
                  </a:lnTo>
                  <a:lnTo>
                    <a:pt x="5451703" y="2578100"/>
                  </a:lnTo>
                  <a:lnTo>
                    <a:pt x="5449204" y="2565400"/>
                  </a:lnTo>
                  <a:lnTo>
                    <a:pt x="5446825" y="2552700"/>
                  </a:lnTo>
                  <a:lnTo>
                    <a:pt x="5444363" y="2540000"/>
                  </a:lnTo>
                  <a:lnTo>
                    <a:pt x="5452705" y="2501900"/>
                  </a:lnTo>
                  <a:close/>
                </a:path>
                <a:path w="5727700" h="5016500">
                  <a:moveTo>
                    <a:pt x="1080770" y="2298700"/>
                  </a:moveTo>
                  <a:lnTo>
                    <a:pt x="1057243" y="2298700"/>
                  </a:lnTo>
                  <a:lnTo>
                    <a:pt x="1037264" y="2311400"/>
                  </a:lnTo>
                  <a:lnTo>
                    <a:pt x="1020191" y="2324100"/>
                  </a:lnTo>
                  <a:lnTo>
                    <a:pt x="1013178" y="2324100"/>
                  </a:lnTo>
                  <a:lnTo>
                    <a:pt x="1007522" y="2336800"/>
                  </a:lnTo>
                  <a:lnTo>
                    <a:pt x="1003153" y="2349500"/>
                  </a:lnTo>
                  <a:lnTo>
                    <a:pt x="999998" y="2362200"/>
                  </a:lnTo>
                  <a:lnTo>
                    <a:pt x="995517" y="2374900"/>
                  </a:lnTo>
                  <a:lnTo>
                    <a:pt x="992346" y="2400300"/>
                  </a:lnTo>
                  <a:lnTo>
                    <a:pt x="990461" y="2413000"/>
                  </a:lnTo>
                  <a:lnTo>
                    <a:pt x="989838" y="2438400"/>
                  </a:lnTo>
                  <a:lnTo>
                    <a:pt x="991889" y="2451100"/>
                  </a:lnTo>
                  <a:lnTo>
                    <a:pt x="996156" y="2463800"/>
                  </a:lnTo>
                  <a:lnTo>
                    <a:pt x="999803" y="2463800"/>
                  </a:lnTo>
                  <a:lnTo>
                    <a:pt x="999998" y="2476500"/>
                  </a:lnTo>
                  <a:lnTo>
                    <a:pt x="994755" y="2489200"/>
                  </a:lnTo>
                  <a:lnTo>
                    <a:pt x="986917" y="2501900"/>
                  </a:lnTo>
                  <a:lnTo>
                    <a:pt x="5460605" y="2501900"/>
                  </a:lnTo>
                  <a:lnTo>
                    <a:pt x="5474716" y="2463800"/>
                  </a:lnTo>
                  <a:lnTo>
                    <a:pt x="5480460" y="2451100"/>
                  </a:lnTo>
                  <a:lnTo>
                    <a:pt x="5486288" y="2425700"/>
                  </a:lnTo>
                  <a:lnTo>
                    <a:pt x="2582513" y="2425700"/>
                  </a:lnTo>
                  <a:lnTo>
                    <a:pt x="2562534" y="2413000"/>
                  </a:lnTo>
                  <a:lnTo>
                    <a:pt x="2545461" y="2400300"/>
                  </a:lnTo>
                  <a:lnTo>
                    <a:pt x="2539376" y="2400300"/>
                  </a:lnTo>
                  <a:lnTo>
                    <a:pt x="2535269" y="2387600"/>
                  </a:lnTo>
                  <a:lnTo>
                    <a:pt x="1268222" y="2387600"/>
                  </a:lnTo>
                  <a:lnTo>
                    <a:pt x="1247620" y="2374900"/>
                  </a:lnTo>
                  <a:lnTo>
                    <a:pt x="1232281" y="2362200"/>
                  </a:lnTo>
                  <a:lnTo>
                    <a:pt x="1216882" y="2362200"/>
                  </a:lnTo>
                  <a:lnTo>
                    <a:pt x="1209492" y="2349500"/>
                  </a:lnTo>
                  <a:lnTo>
                    <a:pt x="1202055" y="2349500"/>
                  </a:lnTo>
                  <a:lnTo>
                    <a:pt x="1194990" y="2336800"/>
                  </a:lnTo>
                  <a:lnTo>
                    <a:pt x="1171702" y="2336800"/>
                  </a:lnTo>
                  <a:lnTo>
                    <a:pt x="1080770" y="2298700"/>
                  </a:lnTo>
                  <a:close/>
                </a:path>
                <a:path w="5727700" h="5016500">
                  <a:moveTo>
                    <a:pt x="5398944" y="2260600"/>
                  </a:moveTo>
                  <a:lnTo>
                    <a:pt x="2721229" y="2260600"/>
                  </a:lnTo>
                  <a:lnTo>
                    <a:pt x="2724558" y="2273300"/>
                  </a:lnTo>
                  <a:lnTo>
                    <a:pt x="2727198" y="2286000"/>
                  </a:lnTo>
                  <a:lnTo>
                    <a:pt x="2730071" y="2298700"/>
                  </a:lnTo>
                  <a:lnTo>
                    <a:pt x="2732563" y="2311400"/>
                  </a:lnTo>
                  <a:lnTo>
                    <a:pt x="2734913" y="2324100"/>
                  </a:lnTo>
                  <a:lnTo>
                    <a:pt x="2737358" y="2349500"/>
                  </a:lnTo>
                  <a:lnTo>
                    <a:pt x="2722409" y="2362200"/>
                  </a:lnTo>
                  <a:lnTo>
                    <a:pt x="2709211" y="2374900"/>
                  </a:lnTo>
                  <a:lnTo>
                    <a:pt x="2694941" y="2387600"/>
                  </a:lnTo>
                  <a:lnTo>
                    <a:pt x="2676779" y="2400300"/>
                  </a:lnTo>
                  <a:lnTo>
                    <a:pt x="2661439" y="2413000"/>
                  </a:lnTo>
                  <a:lnTo>
                    <a:pt x="2640838" y="2413000"/>
                  </a:lnTo>
                  <a:lnTo>
                    <a:pt x="2620521" y="2425700"/>
                  </a:lnTo>
                  <a:lnTo>
                    <a:pt x="5486288" y="2425700"/>
                  </a:lnTo>
                  <a:lnTo>
                    <a:pt x="5491378" y="2400300"/>
                  </a:lnTo>
                  <a:lnTo>
                    <a:pt x="5494909" y="2374900"/>
                  </a:lnTo>
                  <a:lnTo>
                    <a:pt x="5476785" y="2349500"/>
                  </a:lnTo>
                  <a:lnTo>
                    <a:pt x="5466889" y="2336800"/>
                  </a:lnTo>
                  <a:lnTo>
                    <a:pt x="5450778" y="2311400"/>
                  </a:lnTo>
                  <a:lnTo>
                    <a:pt x="5414010" y="2273300"/>
                  </a:lnTo>
                  <a:lnTo>
                    <a:pt x="5406483" y="2273300"/>
                  </a:lnTo>
                  <a:lnTo>
                    <a:pt x="5398944" y="2260600"/>
                  </a:lnTo>
                  <a:close/>
                </a:path>
                <a:path w="5727700" h="5016500">
                  <a:moveTo>
                    <a:pt x="2525268" y="2362200"/>
                  </a:moveTo>
                  <a:lnTo>
                    <a:pt x="2454275" y="2362200"/>
                  </a:lnTo>
                  <a:lnTo>
                    <a:pt x="2439106" y="2374900"/>
                  </a:lnTo>
                  <a:lnTo>
                    <a:pt x="1414145" y="2374900"/>
                  </a:lnTo>
                  <a:lnTo>
                    <a:pt x="1386459" y="2387600"/>
                  </a:lnTo>
                  <a:lnTo>
                    <a:pt x="2535269" y="2387600"/>
                  </a:lnTo>
                  <a:lnTo>
                    <a:pt x="2531209" y="2374900"/>
                  </a:lnTo>
                  <a:lnTo>
                    <a:pt x="2525268" y="2362200"/>
                  </a:lnTo>
                  <a:close/>
                </a:path>
                <a:path w="5727700" h="5016500">
                  <a:moveTo>
                    <a:pt x="2413603" y="2273300"/>
                  </a:moveTo>
                  <a:lnTo>
                    <a:pt x="1535255" y="2273300"/>
                  </a:lnTo>
                  <a:lnTo>
                    <a:pt x="1525152" y="2286000"/>
                  </a:lnTo>
                  <a:lnTo>
                    <a:pt x="1515110" y="2286000"/>
                  </a:lnTo>
                  <a:lnTo>
                    <a:pt x="1489952" y="2298700"/>
                  </a:lnTo>
                  <a:lnTo>
                    <a:pt x="1482894" y="2298700"/>
                  </a:lnTo>
                  <a:lnTo>
                    <a:pt x="1481341" y="2311400"/>
                  </a:lnTo>
                  <a:lnTo>
                    <a:pt x="1472698" y="2324100"/>
                  </a:lnTo>
                  <a:lnTo>
                    <a:pt x="1444371" y="2362200"/>
                  </a:lnTo>
                  <a:lnTo>
                    <a:pt x="1437969" y="2374900"/>
                  </a:lnTo>
                  <a:lnTo>
                    <a:pt x="2439106" y="2374900"/>
                  </a:lnTo>
                  <a:lnTo>
                    <a:pt x="2424176" y="2362200"/>
                  </a:lnTo>
                  <a:lnTo>
                    <a:pt x="2413513" y="2349500"/>
                  </a:lnTo>
                  <a:lnTo>
                    <a:pt x="2414127" y="2336800"/>
                  </a:lnTo>
                  <a:lnTo>
                    <a:pt x="2419764" y="2311400"/>
                  </a:lnTo>
                  <a:lnTo>
                    <a:pt x="2424176" y="2298700"/>
                  </a:lnTo>
                  <a:lnTo>
                    <a:pt x="2418949" y="2286000"/>
                  </a:lnTo>
                  <a:lnTo>
                    <a:pt x="2413603" y="2273300"/>
                  </a:lnTo>
                  <a:close/>
                </a:path>
                <a:path w="5727700" h="5016500">
                  <a:moveTo>
                    <a:pt x="2314521" y="1892300"/>
                  </a:moveTo>
                  <a:lnTo>
                    <a:pt x="1424178" y="1892300"/>
                  </a:lnTo>
                  <a:lnTo>
                    <a:pt x="1430912" y="1905000"/>
                  </a:lnTo>
                  <a:lnTo>
                    <a:pt x="1447196" y="1905000"/>
                  </a:lnTo>
                  <a:lnTo>
                    <a:pt x="1467147" y="1917700"/>
                  </a:lnTo>
                  <a:lnTo>
                    <a:pt x="1484884" y="1917700"/>
                  </a:lnTo>
                  <a:lnTo>
                    <a:pt x="1492750" y="1930400"/>
                  </a:lnTo>
                  <a:lnTo>
                    <a:pt x="1500092" y="1930400"/>
                  </a:lnTo>
                  <a:lnTo>
                    <a:pt x="1507386" y="1943100"/>
                  </a:lnTo>
                  <a:lnTo>
                    <a:pt x="1522692" y="1943100"/>
                  </a:lnTo>
                  <a:lnTo>
                    <a:pt x="1530715" y="1955800"/>
                  </a:lnTo>
                  <a:lnTo>
                    <a:pt x="1545463" y="1955800"/>
                  </a:lnTo>
                  <a:lnTo>
                    <a:pt x="1551636" y="1968500"/>
                  </a:lnTo>
                  <a:lnTo>
                    <a:pt x="1556559" y="1968500"/>
                  </a:lnTo>
                  <a:lnTo>
                    <a:pt x="1560982" y="1981200"/>
                  </a:lnTo>
                  <a:lnTo>
                    <a:pt x="1565656" y="1993900"/>
                  </a:lnTo>
                  <a:lnTo>
                    <a:pt x="1572936" y="2006600"/>
                  </a:lnTo>
                  <a:lnTo>
                    <a:pt x="1577895" y="2032000"/>
                  </a:lnTo>
                  <a:lnTo>
                    <a:pt x="1581783" y="2044700"/>
                  </a:lnTo>
                  <a:lnTo>
                    <a:pt x="1585849" y="2070100"/>
                  </a:lnTo>
                  <a:lnTo>
                    <a:pt x="1591790" y="2095500"/>
                  </a:lnTo>
                  <a:lnTo>
                    <a:pt x="1596993" y="2120900"/>
                  </a:lnTo>
                  <a:lnTo>
                    <a:pt x="1601672" y="2146300"/>
                  </a:lnTo>
                  <a:lnTo>
                    <a:pt x="1606042" y="2171700"/>
                  </a:lnTo>
                  <a:lnTo>
                    <a:pt x="1604476" y="2184400"/>
                  </a:lnTo>
                  <a:lnTo>
                    <a:pt x="1600184" y="2197100"/>
                  </a:lnTo>
                  <a:lnTo>
                    <a:pt x="1593772" y="2222500"/>
                  </a:lnTo>
                  <a:lnTo>
                    <a:pt x="1585849" y="2247900"/>
                  </a:lnTo>
                  <a:lnTo>
                    <a:pt x="1579802" y="2260600"/>
                  </a:lnTo>
                  <a:lnTo>
                    <a:pt x="1563614" y="2260600"/>
                  </a:lnTo>
                  <a:lnTo>
                    <a:pt x="1555496" y="2273300"/>
                  </a:lnTo>
                  <a:lnTo>
                    <a:pt x="2408495" y="2273300"/>
                  </a:lnTo>
                  <a:lnTo>
                    <a:pt x="2403983" y="2260600"/>
                  </a:lnTo>
                  <a:lnTo>
                    <a:pt x="2395398" y="2235200"/>
                  </a:lnTo>
                  <a:lnTo>
                    <a:pt x="2389981" y="2197100"/>
                  </a:lnTo>
                  <a:lnTo>
                    <a:pt x="2386516" y="2171700"/>
                  </a:lnTo>
                  <a:lnTo>
                    <a:pt x="2383790" y="2133600"/>
                  </a:lnTo>
                  <a:lnTo>
                    <a:pt x="2387109" y="2120900"/>
                  </a:lnTo>
                  <a:lnTo>
                    <a:pt x="2390917" y="2108200"/>
                  </a:lnTo>
                  <a:lnTo>
                    <a:pt x="2393701" y="2095500"/>
                  </a:lnTo>
                  <a:lnTo>
                    <a:pt x="2393950" y="2082800"/>
                  </a:lnTo>
                  <a:lnTo>
                    <a:pt x="2390902" y="2070100"/>
                  </a:lnTo>
                  <a:lnTo>
                    <a:pt x="2385282" y="2057400"/>
                  </a:lnTo>
                  <a:lnTo>
                    <a:pt x="2378948" y="2057400"/>
                  </a:lnTo>
                  <a:lnTo>
                    <a:pt x="2373757" y="2044700"/>
                  </a:lnTo>
                  <a:lnTo>
                    <a:pt x="2370615" y="2032000"/>
                  </a:lnTo>
                  <a:lnTo>
                    <a:pt x="2368153" y="2019300"/>
                  </a:lnTo>
                  <a:lnTo>
                    <a:pt x="2365952" y="2019300"/>
                  </a:lnTo>
                  <a:lnTo>
                    <a:pt x="2363597" y="2006600"/>
                  </a:lnTo>
                  <a:lnTo>
                    <a:pt x="2355746" y="1993900"/>
                  </a:lnTo>
                  <a:lnTo>
                    <a:pt x="2347658" y="1993900"/>
                  </a:lnTo>
                  <a:lnTo>
                    <a:pt x="2339951" y="1981200"/>
                  </a:lnTo>
                  <a:lnTo>
                    <a:pt x="2333244" y="1968500"/>
                  </a:lnTo>
                  <a:lnTo>
                    <a:pt x="2327874" y="1955800"/>
                  </a:lnTo>
                  <a:lnTo>
                    <a:pt x="2321528" y="1930400"/>
                  </a:lnTo>
                  <a:lnTo>
                    <a:pt x="2315991" y="1905000"/>
                  </a:lnTo>
                  <a:lnTo>
                    <a:pt x="2314521" y="1892300"/>
                  </a:lnTo>
                  <a:close/>
                </a:path>
                <a:path w="5727700" h="5016500">
                  <a:moveTo>
                    <a:pt x="3208940" y="2019300"/>
                  </a:moveTo>
                  <a:lnTo>
                    <a:pt x="2752629" y="2019300"/>
                  </a:lnTo>
                  <a:lnTo>
                    <a:pt x="2764726" y="2044700"/>
                  </a:lnTo>
                  <a:lnTo>
                    <a:pt x="2778252" y="2070100"/>
                  </a:lnTo>
                  <a:lnTo>
                    <a:pt x="2787777" y="2095500"/>
                  </a:lnTo>
                  <a:lnTo>
                    <a:pt x="2788120" y="2095500"/>
                  </a:lnTo>
                  <a:lnTo>
                    <a:pt x="2785284" y="2108200"/>
                  </a:lnTo>
                  <a:lnTo>
                    <a:pt x="2781186" y="2120900"/>
                  </a:lnTo>
                  <a:lnTo>
                    <a:pt x="2777744" y="2120900"/>
                  </a:lnTo>
                  <a:lnTo>
                    <a:pt x="2769893" y="2133600"/>
                  </a:lnTo>
                  <a:lnTo>
                    <a:pt x="2747391" y="2133600"/>
                  </a:lnTo>
                  <a:lnTo>
                    <a:pt x="2740824" y="2146300"/>
                  </a:lnTo>
                  <a:lnTo>
                    <a:pt x="2735246" y="2159000"/>
                  </a:lnTo>
                  <a:lnTo>
                    <a:pt x="2730692" y="2159000"/>
                  </a:lnTo>
                  <a:lnTo>
                    <a:pt x="2727198" y="2171700"/>
                  </a:lnTo>
                  <a:lnTo>
                    <a:pt x="2722897" y="2197100"/>
                  </a:lnTo>
                  <a:lnTo>
                    <a:pt x="2719752" y="2209800"/>
                  </a:lnTo>
                  <a:lnTo>
                    <a:pt x="2717821" y="2235200"/>
                  </a:lnTo>
                  <a:lnTo>
                    <a:pt x="2717165" y="2247900"/>
                  </a:lnTo>
                  <a:lnTo>
                    <a:pt x="2718375" y="2260600"/>
                  </a:lnTo>
                  <a:lnTo>
                    <a:pt x="5383784" y="2260600"/>
                  </a:lnTo>
                  <a:lnTo>
                    <a:pt x="5364694" y="2247900"/>
                  </a:lnTo>
                  <a:lnTo>
                    <a:pt x="5345842" y="2247900"/>
                  </a:lnTo>
                  <a:lnTo>
                    <a:pt x="5328277" y="2235200"/>
                  </a:lnTo>
                  <a:lnTo>
                    <a:pt x="5313045" y="2222500"/>
                  </a:lnTo>
                  <a:lnTo>
                    <a:pt x="5309155" y="2209800"/>
                  </a:lnTo>
                  <a:lnTo>
                    <a:pt x="5306790" y="2209800"/>
                  </a:lnTo>
                  <a:lnTo>
                    <a:pt x="5305044" y="2197100"/>
                  </a:lnTo>
                  <a:lnTo>
                    <a:pt x="5303012" y="2184400"/>
                  </a:lnTo>
                  <a:lnTo>
                    <a:pt x="5305381" y="2184400"/>
                  </a:lnTo>
                  <a:lnTo>
                    <a:pt x="5311013" y="2159000"/>
                  </a:lnTo>
                  <a:lnTo>
                    <a:pt x="5317692" y="2133600"/>
                  </a:lnTo>
                  <a:lnTo>
                    <a:pt x="5323205" y="2108200"/>
                  </a:lnTo>
                  <a:lnTo>
                    <a:pt x="5326647" y="2095500"/>
                  </a:lnTo>
                  <a:lnTo>
                    <a:pt x="5329888" y="2082800"/>
                  </a:lnTo>
                  <a:lnTo>
                    <a:pt x="5332295" y="2070100"/>
                  </a:lnTo>
                  <a:lnTo>
                    <a:pt x="5333238" y="2057400"/>
                  </a:lnTo>
                  <a:lnTo>
                    <a:pt x="5331973" y="2032000"/>
                  </a:lnTo>
                  <a:lnTo>
                    <a:pt x="3225419" y="2032000"/>
                  </a:lnTo>
                  <a:lnTo>
                    <a:pt x="3208940" y="2019300"/>
                  </a:lnTo>
                  <a:close/>
                </a:path>
                <a:path w="5727700" h="5016500">
                  <a:moveTo>
                    <a:pt x="1223629" y="2032000"/>
                  </a:moveTo>
                  <a:lnTo>
                    <a:pt x="1177680" y="2032000"/>
                  </a:lnTo>
                  <a:lnTo>
                    <a:pt x="1202055" y="2044700"/>
                  </a:lnTo>
                  <a:lnTo>
                    <a:pt x="1223629" y="2032000"/>
                  </a:lnTo>
                  <a:close/>
                </a:path>
                <a:path w="5727700" h="5016500">
                  <a:moveTo>
                    <a:pt x="2279410" y="1765300"/>
                  </a:moveTo>
                  <a:lnTo>
                    <a:pt x="787908" y="1765300"/>
                  </a:lnTo>
                  <a:lnTo>
                    <a:pt x="809499" y="1778000"/>
                  </a:lnTo>
                  <a:lnTo>
                    <a:pt x="819197" y="1778000"/>
                  </a:lnTo>
                  <a:lnTo>
                    <a:pt x="828395" y="1790700"/>
                  </a:lnTo>
                  <a:lnTo>
                    <a:pt x="848487" y="1803400"/>
                  </a:lnTo>
                  <a:lnTo>
                    <a:pt x="873940" y="1828800"/>
                  </a:lnTo>
                  <a:lnTo>
                    <a:pt x="884761" y="1854200"/>
                  </a:lnTo>
                  <a:lnTo>
                    <a:pt x="890081" y="1879600"/>
                  </a:lnTo>
                  <a:lnTo>
                    <a:pt x="903491" y="1917700"/>
                  </a:lnTo>
                  <a:lnTo>
                    <a:pt x="908605" y="1930400"/>
                  </a:lnTo>
                  <a:lnTo>
                    <a:pt x="913981" y="1930400"/>
                  </a:lnTo>
                  <a:lnTo>
                    <a:pt x="919226" y="1943100"/>
                  </a:lnTo>
                  <a:lnTo>
                    <a:pt x="949452" y="1955800"/>
                  </a:lnTo>
                  <a:lnTo>
                    <a:pt x="964561" y="1968500"/>
                  </a:lnTo>
                  <a:lnTo>
                    <a:pt x="979646" y="1968500"/>
                  </a:lnTo>
                  <a:lnTo>
                    <a:pt x="994779" y="1981200"/>
                  </a:lnTo>
                  <a:lnTo>
                    <a:pt x="1022590" y="1981200"/>
                  </a:lnTo>
                  <a:lnTo>
                    <a:pt x="1035256" y="1993900"/>
                  </a:lnTo>
                  <a:lnTo>
                    <a:pt x="1076007" y="1993900"/>
                  </a:lnTo>
                  <a:lnTo>
                    <a:pt x="1091057" y="2006600"/>
                  </a:lnTo>
                  <a:lnTo>
                    <a:pt x="1106011" y="2006600"/>
                  </a:lnTo>
                  <a:lnTo>
                    <a:pt x="1121156" y="2019300"/>
                  </a:lnTo>
                  <a:lnTo>
                    <a:pt x="1159365" y="2032000"/>
                  </a:lnTo>
                  <a:lnTo>
                    <a:pt x="1233297" y="2032000"/>
                  </a:lnTo>
                  <a:lnTo>
                    <a:pt x="1242488" y="2019300"/>
                  </a:lnTo>
                  <a:lnTo>
                    <a:pt x="1262634" y="2006600"/>
                  </a:lnTo>
                  <a:lnTo>
                    <a:pt x="1285580" y="1981200"/>
                  </a:lnTo>
                  <a:lnTo>
                    <a:pt x="1287586" y="1955800"/>
                  </a:lnTo>
                  <a:lnTo>
                    <a:pt x="1283162" y="1930400"/>
                  </a:lnTo>
                  <a:lnTo>
                    <a:pt x="1286814" y="1917700"/>
                  </a:lnTo>
                  <a:lnTo>
                    <a:pt x="1313053" y="1905000"/>
                  </a:lnTo>
                  <a:lnTo>
                    <a:pt x="1396349" y="1905000"/>
                  </a:lnTo>
                  <a:lnTo>
                    <a:pt x="1424178" y="1892300"/>
                  </a:lnTo>
                  <a:lnTo>
                    <a:pt x="2314521" y="1892300"/>
                  </a:lnTo>
                  <a:lnTo>
                    <a:pt x="2313051" y="1879600"/>
                  </a:lnTo>
                  <a:lnTo>
                    <a:pt x="2310876" y="1879600"/>
                  </a:lnTo>
                  <a:lnTo>
                    <a:pt x="2308320" y="1866900"/>
                  </a:lnTo>
                  <a:lnTo>
                    <a:pt x="2305621" y="1854200"/>
                  </a:lnTo>
                  <a:lnTo>
                    <a:pt x="2303018" y="1854200"/>
                  </a:lnTo>
                  <a:lnTo>
                    <a:pt x="2279410" y="1765300"/>
                  </a:lnTo>
                  <a:close/>
                </a:path>
                <a:path w="5727700" h="5016500">
                  <a:moveTo>
                    <a:pt x="3578395" y="1371600"/>
                  </a:moveTo>
                  <a:lnTo>
                    <a:pt x="3500973" y="1371600"/>
                  </a:lnTo>
                  <a:lnTo>
                    <a:pt x="3485451" y="1384300"/>
                  </a:lnTo>
                  <a:lnTo>
                    <a:pt x="3477168" y="1409700"/>
                  </a:lnTo>
                  <a:lnTo>
                    <a:pt x="3474720" y="1447800"/>
                  </a:lnTo>
                  <a:lnTo>
                    <a:pt x="3477107" y="1460500"/>
                  </a:lnTo>
                  <a:lnTo>
                    <a:pt x="3482768" y="1473200"/>
                  </a:lnTo>
                  <a:lnTo>
                    <a:pt x="3489453" y="1473200"/>
                  </a:lnTo>
                  <a:lnTo>
                    <a:pt x="3494913" y="1485900"/>
                  </a:lnTo>
                  <a:lnTo>
                    <a:pt x="3497998" y="1498600"/>
                  </a:lnTo>
                  <a:lnTo>
                    <a:pt x="3500453" y="1498600"/>
                  </a:lnTo>
                  <a:lnTo>
                    <a:pt x="3502646" y="1511300"/>
                  </a:lnTo>
                  <a:lnTo>
                    <a:pt x="3504946" y="1524000"/>
                  </a:lnTo>
                  <a:lnTo>
                    <a:pt x="3512002" y="1524000"/>
                  </a:lnTo>
                  <a:lnTo>
                    <a:pt x="3528822" y="1536700"/>
                  </a:lnTo>
                  <a:lnTo>
                    <a:pt x="3548880" y="1549400"/>
                  </a:lnTo>
                  <a:lnTo>
                    <a:pt x="3565652" y="1574800"/>
                  </a:lnTo>
                  <a:lnTo>
                    <a:pt x="3576512" y="1587500"/>
                  </a:lnTo>
                  <a:lnTo>
                    <a:pt x="3575002" y="1612900"/>
                  </a:lnTo>
                  <a:lnTo>
                    <a:pt x="3566277" y="1625600"/>
                  </a:lnTo>
                  <a:lnTo>
                    <a:pt x="3555492" y="1638300"/>
                  </a:lnTo>
                  <a:lnTo>
                    <a:pt x="3548052" y="1651000"/>
                  </a:lnTo>
                  <a:lnTo>
                    <a:pt x="3540648" y="1651000"/>
                  </a:lnTo>
                  <a:lnTo>
                    <a:pt x="3533078" y="1663700"/>
                  </a:lnTo>
                  <a:lnTo>
                    <a:pt x="3525139" y="1663700"/>
                  </a:lnTo>
                  <a:lnTo>
                    <a:pt x="3510672" y="1676400"/>
                  </a:lnTo>
                  <a:lnTo>
                    <a:pt x="3492468" y="1676400"/>
                  </a:lnTo>
                  <a:lnTo>
                    <a:pt x="3475454" y="1689100"/>
                  </a:lnTo>
                  <a:lnTo>
                    <a:pt x="3464560" y="1701800"/>
                  </a:lnTo>
                  <a:lnTo>
                    <a:pt x="3459384" y="1727200"/>
                  </a:lnTo>
                  <a:lnTo>
                    <a:pt x="3457162" y="1739900"/>
                  </a:lnTo>
                  <a:lnTo>
                    <a:pt x="3456130" y="1765300"/>
                  </a:lnTo>
                  <a:lnTo>
                    <a:pt x="3454527" y="1790700"/>
                  </a:lnTo>
                  <a:lnTo>
                    <a:pt x="3452171" y="1803400"/>
                  </a:lnTo>
                  <a:lnTo>
                    <a:pt x="3449970" y="1803400"/>
                  </a:lnTo>
                  <a:lnTo>
                    <a:pt x="3447508" y="1816100"/>
                  </a:lnTo>
                  <a:lnTo>
                    <a:pt x="3444367" y="1828800"/>
                  </a:lnTo>
                  <a:lnTo>
                    <a:pt x="3430309" y="1854200"/>
                  </a:lnTo>
                  <a:lnTo>
                    <a:pt x="3424790" y="1866900"/>
                  </a:lnTo>
                  <a:lnTo>
                    <a:pt x="3422483" y="1866900"/>
                  </a:lnTo>
                  <a:lnTo>
                    <a:pt x="3414141" y="1892300"/>
                  </a:lnTo>
                  <a:lnTo>
                    <a:pt x="3392297" y="1917700"/>
                  </a:lnTo>
                  <a:lnTo>
                    <a:pt x="3382549" y="1917700"/>
                  </a:lnTo>
                  <a:lnTo>
                    <a:pt x="3373421" y="1930400"/>
                  </a:lnTo>
                  <a:lnTo>
                    <a:pt x="3353435" y="1955800"/>
                  </a:lnTo>
                  <a:lnTo>
                    <a:pt x="3339576" y="1968500"/>
                  </a:lnTo>
                  <a:lnTo>
                    <a:pt x="3324288" y="1981200"/>
                  </a:lnTo>
                  <a:lnTo>
                    <a:pt x="3308429" y="1993900"/>
                  </a:lnTo>
                  <a:lnTo>
                    <a:pt x="3292856" y="2006600"/>
                  </a:lnTo>
                  <a:lnTo>
                    <a:pt x="3278782" y="2019300"/>
                  </a:lnTo>
                  <a:lnTo>
                    <a:pt x="3247778" y="2019300"/>
                  </a:lnTo>
                  <a:lnTo>
                    <a:pt x="3232277" y="2032000"/>
                  </a:lnTo>
                  <a:lnTo>
                    <a:pt x="5331973" y="2032000"/>
                  </a:lnTo>
                  <a:lnTo>
                    <a:pt x="5329031" y="2019300"/>
                  </a:lnTo>
                  <a:lnTo>
                    <a:pt x="5325683" y="1993900"/>
                  </a:lnTo>
                  <a:lnTo>
                    <a:pt x="5323205" y="1981200"/>
                  </a:lnTo>
                  <a:lnTo>
                    <a:pt x="5320170" y="1943100"/>
                  </a:lnTo>
                  <a:lnTo>
                    <a:pt x="5317696" y="1905000"/>
                  </a:lnTo>
                  <a:lnTo>
                    <a:pt x="5315436" y="1879600"/>
                  </a:lnTo>
                  <a:lnTo>
                    <a:pt x="5314639" y="1866900"/>
                  </a:lnTo>
                  <a:lnTo>
                    <a:pt x="3424110" y="1866900"/>
                  </a:lnTo>
                  <a:lnTo>
                    <a:pt x="3424573" y="1854200"/>
                  </a:lnTo>
                  <a:lnTo>
                    <a:pt x="5313842" y="1854200"/>
                  </a:lnTo>
                  <a:lnTo>
                    <a:pt x="5313045" y="1841500"/>
                  </a:lnTo>
                  <a:lnTo>
                    <a:pt x="5323205" y="1803400"/>
                  </a:lnTo>
                  <a:lnTo>
                    <a:pt x="5343398" y="1727200"/>
                  </a:lnTo>
                  <a:lnTo>
                    <a:pt x="5348178" y="1714500"/>
                  </a:lnTo>
                  <a:lnTo>
                    <a:pt x="5352780" y="1689100"/>
                  </a:lnTo>
                  <a:lnTo>
                    <a:pt x="5357739" y="1676400"/>
                  </a:lnTo>
                  <a:lnTo>
                    <a:pt x="5363591" y="1651000"/>
                  </a:lnTo>
                  <a:lnTo>
                    <a:pt x="5373810" y="1625600"/>
                  </a:lnTo>
                  <a:lnTo>
                    <a:pt x="5379984" y="1625600"/>
                  </a:lnTo>
                  <a:lnTo>
                    <a:pt x="5383233" y="1612900"/>
                  </a:lnTo>
                  <a:lnTo>
                    <a:pt x="5389361" y="1612900"/>
                  </a:lnTo>
                  <a:lnTo>
                    <a:pt x="5394773" y="1587500"/>
                  </a:lnTo>
                  <a:lnTo>
                    <a:pt x="5403977" y="1549400"/>
                  </a:lnTo>
                  <a:lnTo>
                    <a:pt x="5407009" y="1524000"/>
                  </a:lnTo>
                  <a:lnTo>
                    <a:pt x="5409184" y="1511300"/>
                  </a:lnTo>
                  <a:lnTo>
                    <a:pt x="5411263" y="1498600"/>
                  </a:lnTo>
                  <a:lnTo>
                    <a:pt x="5414010" y="1473200"/>
                  </a:lnTo>
                  <a:lnTo>
                    <a:pt x="5419488" y="1447800"/>
                  </a:lnTo>
                  <a:lnTo>
                    <a:pt x="5425836" y="1435100"/>
                  </a:lnTo>
                  <a:lnTo>
                    <a:pt x="5431351" y="1409700"/>
                  </a:lnTo>
                  <a:lnTo>
                    <a:pt x="5432840" y="1397000"/>
                  </a:lnTo>
                  <a:lnTo>
                    <a:pt x="3633978" y="1397000"/>
                  </a:lnTo>
                  <a:lnTo>
                    <a:pt x="3614130" y="1384300"/>
                  </a:lnTo>
                  <a:lnTo>
                    <a:pt x="3595878" y="1384300"/>
                  </a:lnTo>
                  <a:lnTo>
                    <a:pt x="3578395" y="1371600"/>
                  </a:lnTo>
                  <a:close/>
                </a:path>
                <a:path w="5727700" h="5016500">
                  <a:moveTo>
                    <a:pt x="3162936" y="1993900"/>
                  </a:moveTo>
                  <a:lnTo>
                    <a:pt x="2751518" y="1993900"/>
                  </a:lnTo>
                  <a:lnTo>
                    <a:pt x="2749585" y="2006600"/>
                  </a:lnTo>
                  <a:lnTo>
                    <a:pt x="2747391" y="2019300"/>
                  </a:lnTo>
                  <a:lnTo>
                    <a:pt x="3188985" y="2019300"/>
                  </a:lnTo>
                  <a:lnTo>
                    <a:pt x="3171698" y="2006600"/>
                  </a:lnTo>
                  <a:lnTo>
                    <a:pt x="3162936" y="1993900"/>
                  </a:lnTo>
                  <a:close/>
                </a:path>
                <a:path w="5727700" h="5016500">
                  <a:moveTo>
                    <a:pt x="2888869" y="1841500"/>
                  </a:moveTo>
                  <a:lnTo>
                    <a:pt x="2881814" y="1841500"/>
                  </a:lnTo>
                  <a:lnTo>
                    <a:pt x="2865008" y="1854200"/>
                  </a:lnTo>
                  <a:lnTo>
                    <a:pt x="2844988" y="1866900"/>
                  </a:lnTo>
                  <a:lnTo>
                    <a:pt x="2828290" y="1879600"/>
                  </a:lnTo>
                  <a:lnTo>
                    <a:pt x="2823970" y="1892300"/>
                  </a:lnTo>
                  <a:lnTo>
                    <a:pt x="2821638" y="1905000"/>
                  </a:lnTo>
                  <a:lnTo>
                    <a:pt x="2820092" y="1917700"/>
                  </a:lnTo>
                  <a:lnTo>
                    <a:pt x="2818130" y="1917700"/>
                  </a:lnTo>
                  <a:lnTo>
                    <a:pt x="2801413" y="1930400"/>
                  </a:lnTo>
                  <a:lnTo>
                    <a:pt x="2785268" y="1943100"/>
                  </a:lnTo>
                  <a:lnTo>
                    <a:pt x="2770409" y="1968500"/>
                  </a:lnTo>
                  <a:lnTo>
                    <a:pt x="2757551" y="1981200"/>
                  </a:lnTo>
                  <a:lnTo>
                    <a:pt x="2753927" y="1993900"/>
                  </a:lnTo>
                  <a:lnTo>
                    <a:pt x="3155235" y="1993900"/>
                  </a:lnTo>
                  <a:lnTo>
                    <a:pt x="3148177" y="1981200"/>
                  </a:lnTo>
                  <a:lnTo>
                    <a:pt x="3141345" y="1968500"/>
                  </a:lnTo>
                  <a:lnTo>
                    <a:pt x="3128871" y="1955800"/>
                  </a:lnTo>
                  <a:lnTo>
                    <a:pt x="3121850" y="1930400"/>
                  </a:lnTo>
                  <a:lnTo>
                    <a:pt x="3117020" y="1917700"/>
                  </a:lnTo>
                  <a:lnTo>
                    <a:pt x="3111119" y="1892300"/>
                  </a:lnTo>
                  <a:lnTo>
                    <a:pt x="3103413" y="1879600"/>
                  </a:lnTo>
                  <a:lnTo>
                    <a:pt x="2956780" y="1879600"/>
                  </a:lnTo>
                  <a:lnTo>
                    <a:pt x="2949448" y="1866900"/>
                  </a:lnTo>
                  <a:lnTo>
                    <a:pt x="2920373" y="1854200"/>
                  </a:lnTo>
                  <a:lnTo>
                    <a:pt x="2916907" y="1854200"/>
                  </a:lnTo>
                  <a:lnTo>
                    <a:pt x="2888869" y="1841500"/>
                  </a:lnTo>
                  <a:close/>
                </a:path>
                <a:path w="5727700" h="5016500">
                  <a:moveTo>
                    <a:pt x="3070606" y="1828800"/>
                  </a:moveTo>
                  <a:lnTo>
                    <a:pt x="3047720" y="1854200"/>
                  </a:lnTo>
                  <a:lnTo>
                    <a:pt x="3036014" y="1866900"/>
                  </a:lnTo>
                  <a:lnTo>
                    <a:pt x="3018903" y="1866900"/>
                  </a:lnTo>
                  <a:lnTo>
                    <a:pt x="2979801" y="1879600"/>
                  </a:lnTo>
                  <a:lnTo>
                    <a:pt x="3103413" y="1879600"/>
                  </a:lnTo>
                  <a:lnTo>
                    <a:pt x="3093005" y="1854200"/>
                  </a:lnTo>
                  <a:lnTo>
                    <a:pt x="3081526" y="1841500"/>
                  </a:lnTo>
                  <a:lnTo>
                    <a:pt x="3070606" y="1828800"/>
                  </a:lnTo>
                  <a:close/>
                </a:path>
                <a:path w="5727700" h="5016500">
                  <a:moveTo>
                    <a:pt x="2081028" y="1308100"/>
                  </a:moveTo>
                  <a:lnTo>
                    <a:pt x="2080297" y="1316113"/>
                  </a:lnTo>
                  <a:lnTo>
                    <a:pt x="2082347" y="1320800"/>
                  </a:lnTo>
                  <a:lnTo>
                    <a:pt x="626570" y="1320800"/>
                  </a:lnTo>
                  <a:lnTo>
                    <a:pt x="606044" y="1358900"/>
                  </a:lnTo>
                  <a:lnTo>
                    <a:pt x="575433" y="1358900"/>
                  </a:lnTo>
                  <a:lnTo>
                    <a:pt x="565658" y="1371600"/>
                  </a:lnTo>
                  <a:lnTo>
                    <a:pt x="535769" y="1384300"/>
                  </a:lnTo>
                  <a:lnTo>
                    <a:pt x="523662" y="1422400"/>
                  </a:lnTo>
                  <a:lnTo>
                    <a:pt x="522461" y="1460500"/>
                  </a:lnTo>
                  <a:lnTo>
                    <a:pt x="525290" y="1498600"/>
                  </a:lnTo>
                  <a:lnTo>
                    <a:pt x="525272" y="1562100"/>
                  </a:lnTo>
                  <a:lnTo>
                    <a:pt x="532552" y="1600200"/>
                  </a:lnTo>
                  <a:lnTo>
                    <a:pt x="535797" y="1625600"/>
                  </a:lnTo>
                  <a:lnTo>
                    <a:pt x="538827" y="1638300"/>
                  </a:lnTo>
                  <a:lnTo>
                    <a:pt x="545465" y="1689100"/>
                  </a:lnTo>
                  <a:lnTo>
                    <a:pt x="547318" y="1701800"/>
                  </a:lnTo>
                  <a:lnTo>
                    <a:pt x="549910" y="1714500"/>
                  </a:lnTo>
                  <a:lnTo>
                    <a:pt x="552787" y="1714500"/>
                  </a:lnTo>
                  <a:lnTo>
                    <a:pt x="555498" y="1727200"/>
                  </a:lnTo>
                  <a:lnTo>
                    <a:pt x="561381" y="1752600"/>
                  </a:lnTo>
                  <a:lnTo>
                    <a:pt x="569896" y="1778000"/>
                  </a:lnTo>
                  <a:lnTo>
                    <a:pt x="581340" y="1816100"/>
                  </a:lnTo>
                  <a:lnTo>
                    <a:pt x="596011" y="1841500"/>
                  </a:lnTo>
                  <a:lnTo>
                    <a:pt x="618442" y="1841500"/>
                  </a:lnTo>
                  <a:lnTo>
                    <a:pt x="626237" y="1854200"/>
                  </a:lnTo>
                  <a:lnTo>
                    <a:pt x="686816" y="1828800"/>
                  </a:lnTo>
                  <a:lnTo>
                    <a:pt x="724042" y="1790700"/>
                  </a:lnTo>
                  <a:lnTo>
                    <a:pt x="740410" y="1778000"/>
                  </a:lnTo>
                  <a:lnTo>
                    <a:pt x="755253" y="1778000"/>
                  </a:lnTo>
                  <a:lnTo>
                    <a:pt x="787908" y="1765300"/>
                  </a:lnTo>
                  <a:lnTo>
                    <a:pt x="2279410" y="1765300"/>
                  </a:lnTo>
                  <a:lnTo>
                    <a:pt x="2272665" y="1739900"/>
                  </a:lnTo>
                  <a:lnTo>
                    <a:pt x="2262632" y="1701800"/>
                  </a:lnTo>
                  <a:lnTo>
                    <a:pt x="2257851" y="1689100"/>
                  </a:lnTo>
                  <a:lnTo>
                    <a:pt x="2253249" y="1663700"/>
                  </a:lnTo>
                  <a:lnTo>
                    <a:pt x="2248290" y="1651000"/>
                  </a:lnTo>
                  <a:lnTo>
                    <a:pt x="2242439" y="1625600"/>
                  </a:lnTo>
                  <a:lnTo>
                    <a:pt x="2238140" y="1625600"/>
                  </a:lnTo>
                  <a:lnTo>
                    <a:pt x="2233009" y="1612900"/>
                  </a:lnTo>
                  <a:lnTo>
                    <a:pt x="2227544" y="1600200"/>
                  </a:lnTo>
                  <a:lnTo>
                    <a:pt x="2222246" y="1600200"/>
                  </a:lnTo>
                  <a:lnTo>
                    <a:pt x="2218622" y="1587500"/>
                  </a:lnTo>
                  <a:lnTo>
                    <a:pt x="2216213" y="1574800"/>
                  </a:lnTo>
                  <a:lnTo>
                    <a:pt x="2214280" y="1574800"/>
                  </a:lnTo>
                  <a:lnTo>
                    <a:pt x="2212086" y="1562100"/>
                  </a:lnTo>
                  <a:lnTo>
                    <a:pt x="2201926" y="1524000"/>
                  </a:lnTo>
                  <a:lnTo>
                    <a:pt x="2197163" y="1511300"/>
                  </a:lnTo>
                  <a:lnTo>
                    <a:pt x="2192591" y="1485900"/>
                  </a:lnTo>
                  <a:lnTo>
                    <a:pt x="2187638" y="1473200"/>
                  </a:lnTo>
                  <a:lnTo>
                    <a:pt x="2181733" y="1447800"/>
                  </a:lnTo>
                  <a:lnTo>
                    <a:pt x="2171033" y="1422400"/>
                  </a:lnTo>
                  <a:lnTo>
                    <a:pt x="2159666" y="1409700"/>
                  </a:lnTo>
                  <a:lnTo>
                    <a:pt x="2146728" y="1397000"/>
                  </a:lnTo>
                  <a:lnTo>
                    <a:pt x="2131314" y="1384300"/>
                  </a:lnTo>
                  <a:lnTo>
                    <a:pt x="2126087" y="1371600"/>
                  </a:lnTo>
                  <a:lnTo>
                    <a:pt x="2121503" y="1358900"/>
                  </a:lnTo>
                  <a:lnTo>
                    <a:pt x="2116776" y="1346200"/>
                  </a:lnTo>
                  <a:lnTo>
                    <a:pt x="2111121" y="1346200"/>
                  </a:lnTo>
                  <a:lnTo>
                    <a:pt x="2089913" y="1320800"/>
                  </a:lnTo>
                  <a:lnTo>
                    <a:pt x="2081028" y="1308100"/>
                  </a:lnTo>
                  <a:close/>
                </a:path>
                <a:path w="5727700" h="5016500">
                  <a:moveTo>
                    <a:pt x="5389361" y="1612900"/>
                  </a:moveTo>
                  <a:lnTo>
                    <a:pt x="5383233" y="1612900"/>
                  </a:lnTo>
                  <a:lnTo>
                    <a:pt x="5384676" y="1625600"/>
                  </a:lnTo>
                  <a:lnTo>
                    <a:pt x="5386620" y="1625600"/>
                  </a:lnTo>
                  <a:lnTo>
                    <a:pt x="5389361" y="1612900"/>
                  </a:lnTo>
                  <a:close/>
                </a:path>
                <a:path w="5727700" h="5016500">
                  <a:moveTo>
                    <a:pt x="373761" y="1397000"/>
                  </a:moveTo>
                  <a:lnTo>
                    <a:pt x="131318" y="1397000"/>
                  </a:lnTo>
                  <a:lnTo>
                    <a:pt x="143287" y="1409700"/>
                  </a:lnTo>
                  <a:lnTo>
                    <a:pt x="168894" y="1409700"/>
                  </a:lnTo>
                  <a:lnTo>
                    <a:pt x="212099" y="1422400"/>
                  </a:lnTo>
                  <a:lnTo>
                    <a:pt x="336915" y="1422400"/>
                  </a:lnTo>
                  <a:lnTo>
                    <a:pt x="360297" y="1409700"/>
                  </a:lnTo>
                  <a:lnTo>
                    <a:pt x="373761" y="1397000"/>
                  </a:lnTo>
                  <a:close/>
                </a:path>
                <a:path w="5727700" h="5016500">
                  <a:moveTo>
                    <a:pt x="389816" y="1371600"/>
                  </a:moveTo>
                  <a:lnTo>
                    <a:pt x="108190" y="1371600"/>
                  </a:lnTo>
                  <a:lnTo>
                    <a:pt x="115141" y="1384300"/>
                  </a:lnTo>
                  <a:lnTo>
                    <a:pt x="122592" y="1397000"/>
                  </a:lnTo>
                  <a:lnTo>
                    <a:pt x="380112" y="1397000"/>
                  </a:lnTo>
                  <a:lnTo>
                    <a:pt x="385333" y="1384300"/>
                  </a:lnTo>
                  <a:lnTo>
                    <a:pt x="389816" y="1371600"/>
                  </a:lnTo>
                  <a:close/>
                </a:path>
                <a:path w="5727700" h="5016500">
                  <a:moveTo>
                    <a:pt x="5432170" y="825500"/>
                  </a:moveTo>
                  <a:lnTo>
                    <a:pt x="3925361" y="825500"/>
                  </a:lnTo>
                  <a:lnTo>
                    <a:pt x="3922982" y="838200"/>
                  </a:lnTo>
                  <a:lnTo>
                    <a:pt x="3921198" y="850900"/>
                  </a:lnTo>
                  <a:lnTo>
                    <a:pt x="3919093" y="863600"/>
                  </a:lnTo>
                  <a:lnTo>
                    <a:pt x="3921926" y="863600"/>
                  </a:lnTo>
                  <a:lnTo>
                    <a:pt x="3928332" y="889000"/>
                  </a:lnTo>
                  <a:lnTo>
                    <a:pt x="3935166" y="914400"/>
                  </a:lnTo>
                  <a:lnTo>
                    <a:pt x="3939286" y="927100"/>
                  </a:lnTo>
                  <a:lnTo>
                    <a:pt x="3937887" y="952500"/>
                  </a:lnTo>
                  <a:lnTo>
                    <a:pt x="3929237" y="965200"/>
                  </a:lnTo>
                  <a:lnTo>
                    <a:pt x="3915515" y="977900"/>
                  </a:lnTo>
                  <a:lnTo>
                    <a:pt x="3822715" y="977900"/>
                  </a:lnTo>
                  <a:lnTo>
                    <a:pt x="3784760" y="990600"/>
                  </a:lnTo>
                  <a:lnTo>
                    <a:pt x="3747389" y="990600"/>
                  </a:lnTo>
                  <a:lnTo>
                    <a:pt x="3739572" y="1003300"/>
                  </a:lnTo>
                  <a:lnTo>
                    <a:pt x="3733720" y="1003300"/>
                  </a:lnTo>
                  <a:lnTo>
                    <a:pt x="3722199" y="1066800"/>
                  </a:lnTo>
                  <a:lnTo>
                    <a:pt x="3719131" y="1104900"/>
                  </a:lnTo>
                  <a:lnTo>
                    <a:pt x="3717587" y="1143000"/>
                  </a:lnTo>
                  <a:lnTo>
                    <a:pt x="3717163" y="1181100"/>
                  </a:lnTo>
                  <a:lnTo>
                    <a:pt x="3718480" y="1193800"/>
                  </a:lnTo>
                  <a:lnTo>
                    <a:pt x="3721512" y="1206500"/>
                  </a:lnTo>
                  <a:lnTo>
                    <a:pt x="3724878" y="1206500"/>
                  </a:lnTo>
                  <a:lnTo>
                    <a:pt x="3727196" y="1219200"/>
                  </a:lnTo>
                  <a:lnTo>
                    <a:pt x="3730444" y="1244600"/>
                  </a:lnTo>
                  <a:lnTo>
                    <a:pt x="3732895" y="1270000"/>
                  </a:lnTo>
                  <a:lnTo>
                    <a:pt x="3735036" y="1308100"/>
                  </a:lnTo>
                  <a:lnTo>
                    <a:pt x="3737356" y="1333500"/>
                  </a:lnTo>
                  <a:lnTo>
                    <a:pt x="3732557" y="1333500"/>
                  </a:lnTo>
                  <a:lnTo>
                    <a:pt x="3727926" y="1346200"/>
                  </a:lnTo>
                  <a:lnTo>
                    <a:pt x="3722961" y="1358900"/>
                  </a:lnTo>
                  <a:lnTo>
                    <a:pt x="3717163" y="1371600"/>
                  </a:lnTo>
                  <a:lnTo>
                    <a:pt x="3702855" y="1384300"/>
                  </a:lnTo>
                  <a:lnTo>
                    <a:pt x="3688715" y="1384300"/>
                  </a:lnTo>
                  <a:lnTo>
                    <a:pt x="3673621" y="1397000"/>
                  </a:lnTo>
                  <a:lnTo>
                    <a:pt x="5432840" y="1397000"/>
                  </a:lnTo>
                  <a:lnTo>
                    <a:pt x="5434330" y="1384300"/>
                  </a:lnTo>
                  <a:lnTo>
                    <a:pt x="5436339" y="1333500"/>
                  </a:lnTo>
                  <a:lnTo>
                    <a:pt x="5437951" y="1282700"/>
                  </a:lnTo>
                  <a:lnTo>
                    <a:pt x="5439256" y="1231900"/>
                  </a:lnTo>
                  <a:lnTo>
                    <a:pt x="5440346" y="1181100"/>
                  </a:lnTo>
                  <a:lnTo>
                    <a:pt x="5441311" y="1130300"/>
                  </a:lnTo>
                  <a:lnTo>
                    <a:pt x="5442241" y="1079500"/>
                  </a:lnTo>
                  <a:lnTo>
                    <a:pt x="5443228" y="1028700"/>
                  </a:lnTo>
                  <a:lnTo>
                    <a:pt x="5444363" y="977900"/>
                  </a:lnTo>
                  <a:lnTo>
                    <a:pt x="5435332" y="952500"/>
                  </a:lnTo>
                  <a:lnTo>
                    <a:pt x="5428027" y="914400"/>
                  </a:lnTo>
                  <a:lnTo>
                    <a:pt x="5423842" y="889000"/>
                  </a:lnTo>
                  <a:lnTo>
                    <a:pt x="5424170" y="850900"/>
                  </a:lnTo>
                  <a:lnTo>
                    <a:pt x="5426860" y="838200"/>
                  </a:lnTo>
                  <a:lnTo>
                    <a:pt x="5432170" y="825500"/>
                  </a:lnTo>
                  <a:close/>
                </a:path>
                <a:path w="5727700" h="5016500">
                  <a:moveTo>
                    <a:pt x="1861185" y="584200"/>
                  </a:moveTo>
                  <a:lnTo>
                    <a:pt x="667480" y="584200"/>
                  </a:lnTo>
                  <a:lnTo>
                    <a:pt x="656847" y="596900"/>
                  </a:lnTo>
                  <a:lnTo>
                    <a:pt x="646430" y="609600"/>
                  </a:lnTo>
                  <a:lnTo>
                    <a:pt x="638296" y="609600"/>
                  </a:lnTo>
                  <a:lnTo>
                    <a:pt x="630793" y="622300"/>
                  </a:lnTo>
                  <a:lnTo>
                    <a:pt x="623552" y="635000"/>
                  </a:lnTo>
                  <a:lnTo>
                    <a:pt x="616204" y="647700"/>
                  </a:lnTo>
                  <a:lnTo>
                    <a:pt x="598328" y="660400"/>
                  </a:lnTo>
                  <a:lnTo>
                    <a:pt x="580358" y="685800"/>
                  </a:lnTo>
                  <a:lnTo>
                    <a:pt x="562625" y="711200"/>
                  </a:lnTo>
                  <a:lnTo>
                    <a:pt x="545465" y="723900"/>
                  </a:lnTo>
                  <a:lnTo>
                    <a:pt x="537632" y="736600"/>
                  </a:lnTo>
                  <a:lnTo>
                    <a:pt x="530526" y="749300"/>
                  </a:lnTo>
                  <a:lnTo>
                    <a:pt x="523301" y="762000"/>
                  </a:lnTo>
                  <a:lnTo>
                    <a:pt x="515112" y="774700"/>
                  </a:lnTo>
                  <a:lnTo>
                    <a:pt x="507996" y="787400"/>
                  </a:lnTo>
                  <a:lnTo>
                    <a:pt x="492001" y="787400"/>
                  </a:lnTo>
                  <a:lnTo>
                    <a:pt x="484886" y="800100"/>
                  </a:lnTo>
                  <a:lnTo>
                    <a:pt x="476785" y="812800"/>
                  </a:lnTo>
                  <a:lnTo>
                    <a:pt x="462633" y="838200"/>
                  </a:lnTo>
                  <a:lnTo>
                    <a:pt x="454533" y="850900"/>
                  </a:lnTo>
                  <a:lnTo>
                    <a:pt x="447361" y="850900"/>
                  </a:lnTo>
                  <a:lnTo>
                    <a:pt x="431351" y="863600"/>
                  </a:lnTo>
                  <a:lnTo>
                    <a:pt x="424180" y="876300"/>
                  </a:lnTo>
                  <a:lnTo>
                    <a:pt x="418381" y="876300"/>
                  </a:lnTo>
                  <a:lnTo>
                    <a:pt x="413416" y="889000"/>
                  </a:lnTo>
                  <a:lnTo>
                    <a:pt x="408785" y="901700"/>
                  </a:lnTo>
                  <a:lnTo>
                    <a:pt x="403987" y="901700"/>
                  </a:lnTo>
                  <a:lnTo>
                    <a:pt x="397353" y="914400"/>
                  </a:lnTo>
                  <a:lnTo>
                    <a:pt x="389683" y="927100"/>
                  </a:lnTo>
                  <a:lnTo>
                    <a:pt x="381609" y="939800"/>
                  </a:lnTo>
                  <a:lnTo>
                    <a:pt x="373761" y="939800"/>
                  </a:lnTo>
                  <a:lnTo>
                    <a:pt x="282829" y="1054100"/>
                  </a:lnTo>
                  <a:lnTo>
                    <a:pt x="275711" y="1054100"/>
                  </a:lnTo>
                  <a:lnTo>
                    <a:pt x="268081" y="1066800"/>
                  </a:lnTo>
                  <a:lnTo>
                    <a:pt x="260236" y="1066800"/>
                  </a:lnTo>
                  <a:lnTo>
                    <a:pt x="252476" y="1079500"/>
                  </a:lnTo>
                  <a:lnTo>
                    <a:pt x="235973" y="1092200"/>
                  </a:lnTo>
                  <a:lnTo>
                    <a:pt x="221234" y="1117600"/>
                  </a:lnTo>
                  <a:lnTo>
                    <a:pt x="206970" y="1130300"/>
                  </a:lnTo>
                  <a:lnTo>
                    <a:pt x="191897" y="1143000"/>
                  </a:lnTo>
                  <a:lnTo>
                    <a:pt x="168646" y="1168400"/>
                  </a:lnTo>
                  <a:lnTo>
                    <a:pt x="151526" y="1181100"/>
                  </a:lnTo>
                  <a:lnTo>
                    <a:pt x="136907" y="1206500"/>
                  </a:lnTo>
                  <a:lnTo>
                    <a:pt x="121158" y="1231900"/>
                  </a:lnTo>
                  <a:lnTo>
                    <a:pt x="114163" y="1257300"/>
                  </a:lnTo>
                  <a:lnTo>
                    <a:pt x="103316" y="1346200"/>
                  </a:lnTo>
                  <a:lnTo>
                    <a:pt x="100965" y="1371600"/>
                  </a:lnTo>
                  <a:lnTo>
                    <a:pt x="393954" y="1371600"/>
                  </a:lnTo>
                  <a:lnTo>
                    <a:pt x="397039" y="1358900"/>
                  </a:lnTo>
                  <a:lnTo>
                    <a:pt x="399494" y="1346200"/>
                  </a:lnTo>
                  <a:lnTo>
                    <a:pt x="401687" y="1333500"/>
                  </a:lnTo>
                  <a:lnTo>
                    <a:pt x="409946" y="1308100"/>
                  </a:lnTo>
                  <a:lnTo>
                    <a:pt x="414893" y="1282700"/>
                  </a:lnTo>
                  <a:lnTo>
                    <a:pt x="419435" y="1257300"/>
                  </a:lnTo>
                  <a:lnTo>
                    <a:pt x="424180" y="1231900"/>
                  </a:lnTo>
                  <a:lnTo>
                    <a:pt x="454533" y="1193800"/>
                  </a:lnTo>
                  <a:lnTo>
                    <a:pt x="461490" y="1193800"/>
                  </a:lnTo>
                  <a:lnTo>
                    <a:pt x="469138" y="1181100"/>
                  </a:lnTo>
                  <a:lnTo>
                    <a:pt x="477071" y="1181100"/>
                  </a:lnTo>
                  <a:lnTo>
                    <a:pt x="484886" y="1168400"/>
                  </a:lnTo>
                  <a:lnTo>
                    <a:pt x="545465" y="1130300"/>
                  </a:lnTo>
                  <a:lnTo>
                    <a:pt x="559502" y="1117600"/>
                  </a:lnTo>
                  <a:lnTo>
                    <a:pt x="574706" y="1104900"/>
                  </a:lnTo>
                  <a:lnTo>
                    <a:pt x="606044" y="1104900"/>
                  </a:lnTo>
                  <a:lnTo>
                    <a:pt x="623579" y="1092200"/>
                  </a:lnTo>
                  <a:lnTo>
                    <a:pt x="2013822" y="1092200"/>
                  </a:lnTo>
                  <a:lnTo>
                    <a:pt x="2013404" y="1079500"/>
                  </a:lnTo>
                  <a:lnTo>
                    <a:pt x="2011841" y="1041400"/>
                  </a:lnTo>
                  <a:lnTo>
                    <a:pt x="2010029" y="990600"/>
                  </a:lnTo>
                  <a:lnTo>
                    <a:pt x="1999996" y="952500"/>
                  </a:lnTo>
                  <a:lnTo>
                    <a:pt x="1989836" y="914400"/>
                  </a:lnTo>
                  <a:lnTo>
                    <a:pt x="1959610" y="812800"/>
                  </a:lnTo>
                  <a:lnTo>
                    <a:pt x="1941560" y="774700"/>
                  </a:lnTo>
                  <a:lnTo>
                    <a:pt x="1930124" y="762000"/>
                  </a:lnTo>
                  <a:lnTo>
                    <a:pt x="1919224" y="736600"/>
                  </a:lnTo>
                  <a:lnTo>
                    <a:pt x="1912298" y="723900"/>
                  </a:lnTo>
                  <a:lnTo>
                    <a:pt x="1907921" y="698500"/>
                  </a:lnTo>
                  <a:lnTo>
                    <a:pt x="1904114" y="685800"/>
                  </a:lnTo>
                  <a:lnTo>
                    <a:pt x="1898904" y="660400"/>
                  </a:lnTo>
                  <a:lnTo>
                    <a:pt x="1892636" y="647700"/>
                  </a:lnTo>
                  <a:lnTo>
                    <a:pt x="1881583" y="647700"/>
                  </a:lnTo>
                  <a:lnTo>
                    <a:pt x="1880195" y="635000"/>
                  </a:lnTo>
                  <a:lnTo>
                    <a:pt x="1879241" y="629408"/>
                  </a:lnTo>
                  <a:lnTo>
                    <a:pt x="1877064" y="622300"/>
                  </a:lnTo>
                  <a:lnTo>
                    <a:pt x="1876322" y="622300"/>
                  </a:lnTo>
                  <a:lnTo>
                    <a:pt x="1876321" y="620049"/>
                  </a:lnTo>
                  <a:lnTo>
                    <a:pt x="1868677" y="596900"/>
                  </a:lnTo>
                  <a:lnTo>
                    <a:pt x="1861185" y="584200"/>
                  </a:lnTo>
                  <a:close/>
                </a:path>
                <a:path w="5727700" h="5016500">
                  <a:moveTo>
                    <a:pt x="2013822" y="1092200"/>
                  </a:moveTo>
                  <a:lnTo>
                    <a:pt x="662747" y="1092200"/>
                  </a:lnTo>
                  <a:lnTo>
                    <a:pt x="676783" y="1117600"/>
                  </a:lnTo>
                  <a:lnTo>
                    <a:pt x="677338" y="1117600"/>
                  </a:lnTo>
                  <a:lnTo>
                    <a:pt x="674465" y="1130300"/>
                  </a:lnTo>
                  <a:lnTo>
                    <a:pt x="670210" y="1143000"/>
                  </a:lnTo>
                  <a:lnTo>
                    <a:pt x="666623" y="1143000"/>
                  </a:lnTo>
                  <a:lnTo>
                    <a:pt x="645939" y="1168400"/>
                  </a:lnTo>
                  <a:lnTo>
                    <a:pt x="631269" y="1193800"/>
                  </a:lnTo>
                  <a:lnTo>
                    <a:pt x="621670" y="1219200"/>
                  </a:lnTo>
                  <a:lnTo>
                    <a:pt x="616204" y="1257300"/>
                  </a:lnTo>
                  <a:lnTo>
                    <a:pt x="615548" y="1295400"/>
                  </a:lnTo>
                  <a:lnTo>
                    <a:pt x="619637" y="1320800"/>
                  </a:lnTo>
                  <a:lnTo>
                    <a:pt x="2079870" y="1320800"/>
                  </a:lnTo>
                  <a:lnTo>
                    <a:pt x="2080297" y="1316113"/>
                  </a:lnTo>
                  <a:lnTo>
                    <a:pt x="2076791" y="1308100"/>
                  </a:lnTo>
                  <a:lnTo>
                    <a:pt x="2060575" y="1282700"/>
                  </a:lnTo>
                  <a:lnTo>
                    <a:pt x="2052617" y="1282700"/>
                  </a:lnTo>
                  <a:lnTo>
                    <a:pt x="2044446" y="1270000"/>
                  </a:lnTo>
                  <a:lnTo>
                    <a:pt x="2036750" y="1270000"/>
                  </a:lnTo>
                  <a:lnTo>
                    <a:pt x="2030222" y="1257300"/>
                  </a:lnTo>
                  <a:lnTo>
                    <a:pt x="2025993" y="1244600"/>
                  </a:lnTo>
                  <a:lnTo>
                    <a:pt x="2023062" y="1244600"/>
                  </a:lnTo>
                  <a:lnTo>
                    <a:pt x="2021203" y="1231900"/>
                  </a:lnTo>
                  <a:lnTo>
                    <a:pt x="2020189" y="1219200"/>
                  </a:lnTo>
                  <a:lnTo>
                    <a:pt x="2017218" y="1181100"/>
                  </a:lnTo>
                  <a:lnTo>
                    <a:pt x="2015076" y="1130300"/>
                  </a:lnTo>
                  <a:lnTo>
                    <a:pt x="2013822" y="1092200"/>
                  </a:lnTo>
                  <a:close/>
                </a:path>
                <a:path w="5727700" h="5016500">
                  <a:moveTo>
                    <a:pt x="4155062" y="571500"/>
                  </a:moveTo>
                  <a:lnTo>
                    <a:pt x="4117270" y="571500"/>
                  </a:lnTo>
                  <a:lnTo>
                    <a:pt x="4098432" y="584200"/>
                  </a:lnTo>
                  <a:lnTo>
                    <a:pt x="4065482" y="635000"/>
                  </a:lnTo>
                  <a:lnTo>
                    <a:pt x="4062763" y="673100"/>
                  </a:lnTo>
                  <a:lnTo>
                    <a:pt x="4060571" y="698500"/>
                  </a:lnTo>
                  <a:lnTo>
                    <a:pt x="4058662" y="711200"/>
                  </a:lnTo>
                  <a:lnTo>
                    <a:pt x="4056062" y="723900"/>
                  </a:lnTo>
                  <a:lnTo>
                    <a:pt x="4053177" y="723900"/>
                  </a:lnTo>
                  <a:lnTo>
                    <a:pt x="4050411" y="736600"/>
                  </a:lnTo>
                  <a:lnTo>
                    <a:pt x="4043928" y="749300"/>
                  </a:lnTo>
                  <a:lnTo>
                    <a:pt x="4028074" y="762000"/>
                  </a:lnTo>
                  <a:lnTo>
                    <a:pt x="4008245" y="774700"/>
                  </a:lnTo>
                  <a:lnTo>
                    <a:pt x="3989832" y="787400"/>
                  </a:lnTo>
                  <a:lnTo>
                    <a:pt x="3972294" y="800100"/>
                  </a:lnTo>
                  <a:lnTo>
                    <a:pt x="3957732" y="800100"/>
                  </a:lnTo>
                  <a:lnTo>
                    <a:pt x="3944076" y="812800"/>
                  </a:lnTo>
                  <a:lnTo>
                    <a:pt x="3929253" y="825500"/>
                  </a:lnTo>
                  <a:lnTo>
                    <a:pt x="5438528" y="825500"/>
                  </a:lnTo>
                  <a:lnTo>
                    <a:pt x="5444363" y="812800"/>
                  </a:lnTo>
                  <a:lnTo>
                    <a:pt x="5474716" y="800100"/>
                  </a:lnTo>
                  <a:lnTo>
                    <a:pt x="5489967" y="787400"/>
                  </a:lnTo>
                  <a:lnTo>
                    <a:pt x="5520471" y="787400"/>
                  </a:lnTo>
                  <a:lnTo>
                    <a:pt x="5535295" y="774700"/>
                  </a:lnTo>
                  <a:lnTo>
                    <a:pt x="5543161" y="774700"/>
                  </a:lnTo>
                  <a:lnTo>
                    <a:pt x="5550503" y="762000"/>
                  </a:lnTo>
                  <a:lnTo>
                    <a:pt x="5557797" y="762000"/>
                  </a:lnTo>
                  <a:lnTo>
                    <a:pt x="5565520" y="749300"/>
                  </a:lnTo>
                  <a:lnTo>
                    <a:pt x="5586295" y="736600"/>
                  </a:lnTo>
                  <a:lnTo>
                    <a:pt x="5594741" y="736600"/>
                  </a:lnTo>
                  <a:lnTo>
                    <a:pt x="5617710" y="723900"/>
                  </a:lnTo>
                  <a:lnTo>
                    <a:pt x="5656453" y="685800"/>
                  </a:lnTo>
                  <a:lnTo>
                    <a:pt x="5666942" y="685800"/>
                  </a:lnTo>
                  <a:lnTo>
                    <a:pt x="5677408" y="673100"/>
                  </a:lnTo>
                  <a:lnTo>
                    <a:pt x="5687492" y="660400"/>
                  </a:lnTo>
                  <a:lnTo>
                    <a:pt x="4208849" y="660400"/>
                  </a:lnTo>
                  <a:lnTo>
                    <a:pt x="4201461" y="647700"/>
                  </a:lnTo>
                  <a:lnTo>
                    <a:pt x="4200647" y="635000"/>
                  </a:lnTo>
                  <a:lnTo>
                    <a:pt x="4190147" y="622300"/>
                  </a:lnTo>
                  <a:lnTo>
                    <a:pt x="4161536" y="584200"/>
                  </a:lnTo>
                  <a:lnTo>
                    <a:pt x="4155062" y="571500"/>
                  </a:lnTo>
                  <a:close/>
                </a:path>
                <a:path w="5727700" h="5016500">
                  <a:moveTo>
                    <a:pt x="5595947" y="736600"/>
                  </a:moveTo>
                  <a:lnTo>
                    <a:pt x="5594741" y="736600"/>
                  </a:lnTo>
                  <a:lnTo>
                    <a:pt x="5582345" y="749300"/>
                  </a:lnTo>
                  <a:lnTo>
                    <a:pt x="5591713" y="749300"/>
                  </a:lnTo>
                  <a:lnTo>
                    <a:pt x="5595947" y="736600"/>
                  </a:lnTo>
                  <a:close/>
                </a:path>
                <a:path w="5727700" h="5016500">
                  <a:moveTo>
                    <a:pt x="5714890" y="393700"/>
                  </a:moveTo>
                  <a:lnTo>
                    <a:pt x="4360926" y="393700"/>
                  </a:lnTo>
                  <a:lnTo>
                    <a:pt x="4368323" y="406400"/>
                  </a:lnTo>
                  <a:lnTo>
                    <a:pt x="4375864" y="406400"/>
                  </a:lnTo>
                  <a:lnTo>
                    <a:pt x="4383786" y="419100"/>
                  </a:lnTo>
                  <a:lnTo>
                    <a:pt x="4399734" y="419100"/>
                  </a:lnTo>
                  <a:lnTo>
                    <a:pt x="4416218" y="431800"/>
                  </a:lnTo>
                  <a:lnTo>
                    <a:pt x="4431631" y="431800"/>
                  </a:lnTo>
                  <a:lnTo>
                    <a:pt x="4444365" y="444500"/>
                  </a:lnTo>
                  <a:lnTo>
                    <a:pt x="4448738" y="457200"/>
                  </a:lnTo>
                  <a:lnTo>
                    <a:pt x="4451064" y="469900"/>
                  </a:lnTo>
                  <a:lnTo>
                    <a:pt x="4452580" y="482600"/>
                  </a:lnTo>
                  <a:lnTo>
                    <a:pt x="4454525" y="495300"/>
                  </a:lnTo>
                  <a:lnTo>
                    <a:pt x="4452169" y="508000"/>
                  </a:lnTo>
                  <a:lnTo>
                    <a:pt x="4449968" y="520700"/>
                  </a:lnTo>
                  <a:lnTo>
                    <a:pt x="4447506" y="520700"/>
                  </a:lnTo>
                  <a:lnTo>
                    <a:pt x="4444365" y="533400"/>
                  </a:lnTo>
                  <a:lnTo>
                    <a:pt x="4439995" y="546100"/>
                  </a:lnTo>
                  <a:lnTo>
                    <a:pt x="4435125" y="558800"/>
                  </a:lnTo>
                  <a:lnTo>
                    <a:pt x="4429827" y="558800"/>
                  </a:lnTo>
                  <a:lnTo>
                    <a:pt x="4424172" y="571500"/>
                  </a:lnTo>
                  <a:lnTo>
                    <a:pt x="4411152" y="584200"/>
                  </a:lnTo>
                  <a:lnTo>
                    <a:pt x="4396406" y="609600"/>
                  </a:lnTo>
                  <a:lnTo>
                    <a:pt x="4380398" y="622300"/>
                  </a:lnTo>
                  <a:lnTo>
                    <a:pt x="4363593" y="635000"/>
                  </a:lnTo>
                  <a:lnTo>
                    <a:pt x="4340983" y="635000"/>
                  </a:lnTo>
                  <a:lnTo>
                    <a:pt x="4333240" y="647700"/>
                  </a:lnTo>
                  <a:lnTo>
                    <a:pt x="4306373" y="647700"/>
                  </a:lnTo>
                  <a:lnTo>
                    <a:pt x="4284805" y="660400"/>
                  </a:lnTo>
                  <a:lnTo>
                    <a:pt x="5696839" y="660400"/>
                  </a:lnTo>
                  <a:lnTo>
                    <a:pt x="5714279" y="622300"/>
                  </a:lnTo>
                  <a:lnTo>
                    <a:pt x="5723302" y="596900"/>
                  </a:lnTo>
                  <a:lnTo>
                    <a:pt x="5726682" y="558800"/>
                  </a:lnTo>
                  <a:lnTo>
                    <a:pt x="5727192" y="520700"/>
                  </a:lnTo>
                  <a:lnTo>
                    <a:pt x="5726086" y="495300"/>
                  </a:lnTo>
                  <a:lnTo>
                    <a:pt x="5723397" y="457200"/>
                  </a:lnTo>
                  <a:lnTo>
                    <a:pt x="5720066" y="431800"/>
                  </a:lnTo>
                  <a:lnTo>
                    <a:pt x="5717032" y="406400"/>
                  </a:lnTo>
                  <a:lnTo>
                    <a:pt x="5714890" y="393700"/>
                  </a:lnTo>
                  <a:close/>
                </a:path>
                <a:path w="5727700" h="5016500">
                  <a:moveTo>
                    <a:pt x="1876317" y="609600"/>
                  </a:moveTo>
                  <a:lnTo>
                    <a:pt x="1876321" y="620049"/>
                  </a:lnTo>
                  <a:lnTo>
                    <a:pt x="1877064" y="622300"/>
                  </a:lnTo>
                  <a:lnTo>
                    <a:pt x="1878028" y="622300"/>
                  </a:lnTo>
                  <a:lnTo>
                    <a:pt x="1879241" y="629408"/>
                  </a:lnTo>
                  <a:lnTo>
                    <a:pt x="1880953" y="635000"/>
                  </a:lnTo>
                  <a:lnTo>
                    <a:pt x="1881583" y="647700"/>
                  </a:lnTo>
                  <a:lnTo>
                    <a:pt x="1892636" y="647700"/>
                  </a:lnTo>
                  <a:lnTo>
                    <a:pt x="1886368" y="635000"/>
                  </a:lnTo>
                  <a:lnTo>
                    <a:pt x="1879252" y="622300"/>
                  </a:lnTo>
                  <a:lnTo>
                    <a:pt x="1876317" y="609600"/>
                  </a:lnTo>
                  <a:close/>
                </a:path>
                <a:path w="5727700" h="5016500">
                  <a:moveTo>
                    <a:pt x="1749587" y="457200"/>
                  </a:moveTo>
                  <a:lnTo>
                    <a:pt x="761224" y="457200"/>
                  </a:lnTo>
                  <a:lnTo>
                    <a:pt x="754672" y="464590"/>
                  </a:lnTo>
                  <a:lnTo>
                    <a:pt x="753072" y="469900"/>
                  </a:lnTo>
                  <a:lnTo>
                    <a:pt x="749966" y="469900"/>
                  </a:lnTo>
                  <a:lnTo>
                    <a:pt x="727202" y="495300"/>
                  </a:lnTo>
                  <a:lnTo>
                    <a:pt x="715926" y="520700"/>
                  </a:lnTo>
                  <a:lnTo>
                    <a:pt x="706628" y="533400"/>
                  </a:lnTo>
                  <a:lnTo>
                    <a:pt x="697519" y="546100"/>
                  </a:lnTo>
                  <a:lnTo>
                    <a:pt x="686816" y="571500"/>
                  </a:lnTo>
                  <a:lnTo>
                    <a:pt x="677683" y="584200"/>
                  </a:lnTo>
                  <a:lnTo>
                    <a:pt x="1853787" y="584200"/>
                  </a:lnTo>
                  <a:lnTo>
                    <a:pt x="1846246" y="571500"/>
                  </a:lnTo>
                  <a:lnTo>
                    <a:pt x="1830744" y="571500"/>
                  </a:lnTo>
                  <a:lnTo>
                    <a:pt x="1822735" y="558800"/>
                  </a:lnTo>
                  <a:lnTo>
                    <a:pt x="1808099" y="558800"/>
                  </a:lnTo>
                  <a:lnTo>
                    <a:pt x="1802014" y="546100"/>
                  </a:lnTo>
                  <a:lnTo>
                    <a:pt x="1797335" y="546100"/>
                  </a:lnTo>
                  <a:lnTo>
                    <a:pt x="1792989" y="533400"/>
                  </a:lnTo>
                  <a:lnTo>
                    <a:pt x="1787906" y="520700"/>
                  </a:lnTo>
                  <a:lnTo>
                    <a:pt x="1780413" y="508000"/>
                  </a:lnTo>
                  <a:lnTo>
                    <a:pt x="1772253" y="508000"/>
                  </a:lnTo>
                  <a:lnTo>
                    <a:pt x="1764331" y="495300"/>
                  </a:lnTo>
                  <a:lnTo>
                    <a:pt x="1757552" y="482600"/>
                  </a:lnTo>
                  <a:lnTo>
                    <a:pt x="1753929" y="482600"/>
                  </a:lnTo>
                  <a:lnTo>
                    <a:pt x="1751520" y="469900"/>
                  </a:lnTo>
                  <a:lnTo>
                    <a:pt x="753072" y="469900"/>
                  </a:lnTo>
                  <a:lnTo>
                    <a:pt x="753110" y="466352"/>
                  </a:lnTo>
                  <a:lnTo>
                    <a:pt x="1750980" y="466352"/>
                  </a:lnTo>
                  <a:lnTo>
                    <a:pt x="1749587" y="457200"/>
                  </a:lnTo>
                  <a:close/>
                </a:path>
                <a:path w="5727700" h="5016500">
                  <a:moveTo>
                    <a:pt x="809286" y="381000"/>
                  </a:moveTo>
                  <a:lnTo>
                    <a:pt x="806290" y="381000"/>
                  </a:lnTo>
                  <a:lnTo>
                    <a:pt x="796671" y="393700"/>
                  </a:lnTo>
                  <a:lnTo>
                    <a:pt x="777748" y="419100"/>
                  </a:lnTo>
                  <a:lnTo>
                    <a:pt x="760402" y="444500"/>
                  </a:lnTo>
                  <a:lnTo>
                    <a:pt x="753208" y="457200"/>
                  </a:lnTo>
                  <a:lnTo>
                    <a:pt x="753110" y="466352"/>
                  </a:lnTo>
                  <a:lnTo>
                    <a:pt x="754672" y="464590"/>
                  </a:lnTo>
                  <a:lnTo>
                    <a:pt x="756899" y="457200"/>
                  </a:lnTo>
                  <a:lnTo>
                    <a:pt x="1749587" y="457200"/>
                  </a:lnTo>
                  <a:lnTo>
                    <a:pt x="1747393" y="444500"/>
                  </a:lnTo>
                  <a:lnTo>
                    <a:pt x="1739528" y="431800"/>
                  </a:lnTo>
                  <a:lnTo>
                    <a:pt x="1728771" y="406400"/>
                  </a:lnTo>
                  <a:lnTo>
                    <a:pt x="1717228" y="393700"/>
                  </a:lnTo>
                  <a:lnTo>
                    <a:pt x="808340" y="393700"/>
                  </a:lnTo>
                  <a:lnTo>
                    <a:pt x="809286" y="381000"/>
                  </a:lnTo>
                  <a:close/>
                </a:path>
                <a:path w="5727700" h="5016500">
                  <a:moveTo>
                    <a:pt x="4701623" y="165100"/>
                  </a:moveTo>
                  <a:lnTo>
                    <a:pt x="4431851" y="165100"/>
                  </a:lnTo>
                  <a:lnTo>
                    <a:pt x="4414139" y="177800"/>
                  </a:lnTo>
                  <a:lnTo>
                    <a:pt x="4161536" y="177800"/>
                  </a:lnTo>
                  <a:lnTo>
                    <a:pt x="4152884" y="190500"/>
                  </a:lnTo>
                  <a:lnTo>
                    <a:pt x="4144137" y="203200"/>
                  </a:lnTo>
                  <a:lnTo>
                    <a:pt x="4136532" y="203200"/>
                  </a:lnTo>
                  <a:lnTo>
                    <a:pt x="4131310" y="215900"/>
                  </a:lnTo>
                  <a:lnTo>
                    <a:pt x="4126293" y="241300"/>
                  </a:lnTo>
                  <a:lnTo>
                    <a:pt x="4124039" y="266700"/>
                  </a:lnTo>
                  <a:lnTo>
                    <a:pt x="4122880" y="292100"/>
                  </a:lnTo>
                  <a:lnTo>
                    <a:pt x="4121150" y="317500"/>
                  </a:lnTo>
                  <a:lnTo>
                    <a:pt x="4123090" y="330200"/>
                  </a:lnTo>
                  <a:lnTo>
                    <a:pt x="4128007" y="342900"/>
                  </a:lnTo>
                  <a:lnTo>
                    <a:pt x="4134544" y="368300"/>
                  </a:lnTo>
                  <a:lnTo>
                    <a:pt x="4150598" y="406400"/>
                  </a:lnTo>
                  <a:lnTo>
                    <a:pt x="4191889" y="444500"/>
                  </a:lnTo>
                  <a:lnTo>
                    <a:pt x="4199219" y="457200"/>
                  </a:lnTo>
                  <a:lnTo>
                    <a:pt x="4228599" y="457200"/>
                  </a:lnTo>
                  <a:lnTo>
                    <a:pt x="4244467" y="444500"/>
                  </a:lnTo>
                  <a:lnTo>
                    <a:pt x="4264334" y="431800"/>
                  </a:lnTo>
                  <a:lnTo>
                    <a:pt x="4282821" y="419100"/>
                  </a:lnTo>
                  <a:lnTo>
                    <a:pt x="4297497" y="406400"/>
                  </a:lnTo>
                  <a:lnTo>
                    <a:pt x="4318984" y="393700"/>
                  </a:lnTo>
                  <a:lnTo>
                    <a:pt x="5714890" y="393700"/>
                  </a:lnTo>
                  <a:lnTo>
                    <a:pt x="5710608" y="368300"/>
                  </a:lnTo>
                  <a:lnTo>
                    <a:pt x="5707649" y="355600"/>
                  </a:lnTo>
                  <a:lnTo>
                    <a:pt x="5704333" y="342900"/>
                  </a:lnTo>
                  <a:lnTo>
                    <a:pt x="5696839" y="317500"/>
                  </a:lnTo>
                  <a:lnTo>
                    <a:pt x="4777740" y="317500"/>
                  </a:lnTo>
                  <a:lnTo>
                    <a:pt x="4747387" y="304800"/>
                  </a:lnTo>
                  <a:lnTo>
                    <a:pt x="4742051" y="304800"/>
                  </a:lnTo>
                  <a:lnTo>
                    <a:pt x="4739846" y="292100"/>
                  </a:lnTo>
                  <a:lnTo>
                    <a:pt x="4738903" y="279400"/>
                  </a:lnTo>
                  <a:lnTo>
                    <a:pt x="4737354" y="266700"/>
                  </a:lnTo>
                  <a:lnTo>
                    <a:pt x="4732573" y="254000"/>
                  </a:lnTo>
                  <a:lnTo>
                    <a:pt x="4727971" y="228600"/>
                  </a:lnTo>
                  <a:lnTo>
                    <a:pt x="4723012" y="215900"/>
                  </a:lnTo>
                  <a:lnTo>
                    <a:pt x="4717161" y="190500"/>
                  </a:lnTo>
                  <a:lnTo>
                    <a:pt x="4712664" y="190500"/>
                  </a:lnTo>
                  <a:lnTo>
                    <a:pt x="4707191" y="177800"/>
                  </a:lnTo>
                  <a:lnTo>
                    <a:pt x="4701623" y="165100"/>
                  </a:lnTo>
                  <a:close/>
                </a:path>
                <a:path w="5727700" h="5016500">
                  <a:moveTo>
                    <a:pt x="851931" y="315660"/>
                  </a:moveTo>
                  <a:lnTo>
                    <a:pt x="838327" y="342900"/>
                  </a:lnTo>
                  <a:lnTo>
                    <a:pt x="818764" y="368300"/>
                  </a:lnTo>
                  <a:lnTo>
                    <a:pt x="808665" y="393700"/>
                  </a:lnTo>
                  <a:lnTo>
                    <a:pt x="1717228" y="393700"/>
                  </a:lnTo>
                  <a:lnTo>
                    <a:pt x="1707007" y="381000"/>
                  </a:lnTo>
                  <a:lnTo>
                    <a:pt x="1696464" y="342900"/>
                  </a:lnTo>
                  <a:lnTo>
                    <a:pt x="1697053" y="342900"/>
                  </a:lnTo>
                  <a:lnTo>
                    <a:pt x="1692523" y="330200"/>
                  </a:lnTo>
                  <a:lnTo>
                    <a:pt x="1666621" y="317500"/>
                  </a:lnTo>
                  <a:lnTo>
                    <a:pt x="852174" y="317500"/>
                  </a:lnTo>
                  <a:lnTo>
                    <a:pt x="851931" y="315660"/>
                  </a:lnTo>
                  <a:close/>
                </a:path>
                <a:path w="5727700" h="5016500">
                  <a:moveTo>
                    <a:pt x="1577236" y="292100"/>
                  </a:moveTo>
                  <a:lnTo>
                    <a:pt x="865995" y="292100"/>
                  </a:lnTo>
                  <a:lnTo>
                    <a:pt x="857354" y="304800"/>
                  </a:lnTo>
                  <a:lnTo>
                    <a:pt x="857272" y="304965"/>
                  </a:lnTo>
                  <a:lnTo>
                    <a:pt x="852174" y="317500"/>
                  </a:lnTo>
                  <a:lnTo>
                    <a:pt x="1631013" y="317500"/>
                  </a:lnTo>
                  <a:lnTo>
                    <a:pt x="1613275" y="304800"/>
                  </a:lnTo>
                  <a:lnTo>
                    <a:pt x="1595882" y="304800"/>
                  </a:lnTo>
                  <a:lnTo>
                    <a:pt x="1577236" y="292100"/>
                  </a:lnTo>
                  <a:close/>
                </a:path>
                <a:path w="5727700" h="5016500">
                  <a:moveTo>
                    <a:pt x="5314961" y="76200"/>
                  </a:moveTo>
                  <a:lnTo>
                    <a:pt x="4903311" y="76200"/>
                  </a:lnTo>
                  <a:lnTo>
                    <a:pt x="4895802" y="88900"/>
                  </a:lnTo>
                  <a:lnTo>
                    <a:pt x="4880193" y="88900"/>
                  </a:lnTo>
                  <a:lnTo>
                    <a:pt x="4872164" y="101600"/>
                  </a:lnTo>
                  <a:lnTo>
                    <a:pt x="4864897" y="114300"/>
                  </a:lnTo>
                  <a:lnTo>
                    <a:pt x="4858512" y="127000"/>
                  </a:lnTo>
                  <a:lnTo>
                    <a:pt x="4854479" y="127000"/>
                  </a:lnTo>
                  <a:lnTo>
                    <a:pt x="4851304" y="139700"/>
                  </a:lnTo>
                  <a:lnTo>
                    <a:pt x="4849225" y="152400"/>
                  </a:lnTo>
                  <a:lnTo>
                    <a:pt x="4848479" y="165100"/>
                  </a:lnTo>
                  <a:lnTo>
                    <a:pt x="4849582" y="165100"/>
                  </a:lnTo>
                  <a:lnTo>
                    <a:pt x="4852257" y="177800"/>
                  </a:lnTo>
                  <a:lnTo>
                    <a:pt x="4855551" y="190500"/>
                  </a:lnTo>
                  <a:lnTo>
                    <a:pt x="4858512" y="190500"/>
                  </a:lnTo>
                  <a:lnTo>
                    <a:pt x="4856803" y="203200"/>
                  </a:lnTo>
                  <a:lnTo>
                    <a:pt x="4852273" y="228600"/>
                  </a:lnTo>
                  <a:lnTo>
                    <a:pt x="4845813" y="241300"/>
                  </a:lnTo>
                  <a:lnTo>
                    <a:pt x="4838319" y="266700"/>
                  </a:lnTo>
                  <a:lnTo>
                    <a:pt x="4825620" y="292100"/>
                  </a:lnTo>
                  <a:lnTo>
                    <a:pt x="4812268" y="304800"/>
                  </a:lnTo>
                  <a:lnTo>
                    <a:pt x="4796795" y="304800"/>
                  </a:lnTo>
                  <a:lnTo>
                    <a:pt x="4777740" y="317500"/>
                  </a:lnTo>
                  <a:lnTo>
                    <a:pt x="5696839" y="317500"/>
                  </a:lnTo>
                  <a:lnTo>
                    <a:pt x="5692790" y="292100"/>
                  </a:lnTo>
                  <a:lnTo>
                    <a:pt x="5494909" y="292100"/>
                  </a:lnTo>
                  <a:lnTo>
                    <a:pt x="5469008" y="279400"/>
                  </a:lnTo>
                  <a:lnTo>
                    <a:pt x="5459539" y="279400"/>
                  </a:lnTo>
                  <a:lnTo>
                    <a:pt x="5455118" y="254000"/>
                  </a:lnTo>
                  <a:lnTo>
                    <a:pt x="5444363" y="203200"/>
                  </a:lnTo>
                  <a:lnTo>
                    <a:pt x="5447196" y="203200"/>
                  </a:lnTo>
                  <a:lnTo>
                    <a:pt x="5453602" y="177800"/>
                  </a:lnTo>
                  <a:lnTo>
                    <a:pt x="5460436" y="152400"/>
                  </a:lnTo>
                  <a:lnTo>
                    <a:pt x="5464556" y="139700"/>
                  </a:lnTo>
                  <a:lnTo>
                    <a:pt x="5464917" y="127000"/>
                  </a:lnTo>
                  <a:lnTo>
                    <a:pt x="5463825" y="114300"/>
                  </a:lnTo>
                  <a:lnTo>
                    <a:pt x="5377051" y="114300"/>
                  </a:lnTo>
                  <a:lnTo>
                    <a:pt x="5360781" y="101600"/>
                  </a:lnTo>
                  <a:lnTo>
                    <a:pt x="5340867" y="101600"/>
                  </a:lnTo>
                  <a:lnTo>
                    <a:pt x="5323205" y="88900"/>
                  </a:lnTo>
                  <a:lnTo>
                    <a:pt x="5314961" y="76200"/>
                  </a:lnTo>
                  <a:close/>
                </a:path>
                <a:path w="5727700" h="5016500">
                  <a:moveTo>
                    <a:pt x="1255641" y="101600"/>
                  </a:moveTo>
                  <a:lnTo>
                    <a:pt x="1017434" y="101600"/>
                  </a:lnTo>
                  <a:lnTo>
                    <a:pt x="1010031" y="114300"/>
                  </a:lnTo>
                  <a:lnTo>
                    <a:pt x="979027" y="139700"/>
                  </a:lnTo>
                  <a:lnTo>
                    <a:pt x="963793" y="152400"/>
                  </a:lnTo>
                  <a:lnTo>
                    <a:pt x="949452" y="165100"/>
                  </a:lnTo>
                  <a:lnTo>
                    <a:pt x="943385" y="165100"/>
                  </a:lnTo>
                  <a:lnTo>
                    <a:pt x="938450" y="177800"/>
                  </a:lnTo>
                  <a:lnTo>
                    <a:pt x="933967" y="190500"/>
                  </a:lnTo>
                  <a:lnTo>
                    <a:pt x="929259" y="190500"/>
                  </a:lnTo>
                  <a:lnTo>
                    <a:pt x="908738" y="215900"/>
                  </a:lnTo>
                  <a:lnTo>
                    <a:pt x="894921" y="228600"/>
                  </a:lnTo>
                  <a:lnTo>
                    <a:pt x="883128" y="241300"/>
                  </a:lnTo>
                  <a:lnTo>
                    <a:pt x="868680" y="266700"/>
                  </a:lnTo>
                  <a:lnTo>
                    <a:pt x="855070" y="292100"/>
                  </a:lnTo>
                  <a:lnTo>
                    <a:pt x="850493" y="304800"/>
                  </a:lnTo>
                  <a:lnTo>
                    <a:pt x="851931" y="315660"/>
                  </a:lnTo>
                  <a:lnTo>
                    <a:pt x="857272" y="304965"/>
                  </a:lnTo>
                  <a:lnTo>
                    <a:pt x="863214" y="292100"/>
                  </a:lnTo>
                  <a:lnTo>
                    <a:pt x="1577236" y="292100"/>
                  </a:lnTo>
                  <a:lnTo>
                    <a:pt x="1563592" y="279400"/>
                  </a:lnTo>
                  <a:lnTo>
                    <a:pt x="1550947" y="254000"/>
                  </a:lnTo>
                  <a:lnTo>
                    <a:pt x="1535303" y="241300"/>
                  </a:lnTo>
                  <a:lnTo>
                    <a:pt x="1520618" y="241300"/>
                  </a:lnTo>
                  <a:lnTo>
                    <a:pt x="1512782" y="228600"/>
                  </a:lnTo>
                  <a:lnTo>
                    <a:pt x="1422035" y="228600"/>
                  </a:lnTo>
                  <a:lnTo>
                    <a:pt x="1405142" y="215900"/>
                  </a:lnTo>
                  <a:lnTo>
                    <a:pt x="1384079" y="215900"/>
                  </a:lnTo>
                  <a:lnTo>
                    <a:pt x="1343406" y="190500"/>
                  </a:lnTo>
                  <a:lnTo>
                    <a:pt x="1299446" y="177800"/>
                  </a:lnTo>
                  <a:lnTo>
                    <a:pt x="1281712" y="165100"/>
                  </a:lnTo>
                  <a:lnTo>
                    <a:pt x="1279683" y="152400"/>
                  </a:lnTo>
                  <a:lnTo>
                    <a:pt x="1282841" y="152400"/>
                  </a:lnTo>
                  <a:lnTo>
                    <a:pt x="1280664" y="139700"/>
                  </a:lnTo>
                  <a:lnTo>
                    <a:pt x="1262634" y="114300"/>
                  </a:lnTo>
                  <a:lnTo>
                    <a:pt x="1255641" y="101600"/>
                  </a:lnTo>
                  <a:close/>
                </a:path>
                <a:path w="5727700" h="5016500">
                  <a:moveTo>
                    <a:pt x="5676645" y="241300"/>
                  </a:moveTo>
                  <a:lnTo>
                    <a:pt x="5608910" y="241300"/>
                  </a:lnTo>
                  <a:lnTo>
                    <a:pt x="5604755" y="254000"/>
                  </a:lnTo>
                  <a:lnTo>
                    <a:pt x="5575681" y="266700"/>
                  </a:lnTo>
                  <a:lnTo>
                    <a:pt x="5557023" y="279400"/>
                  </a:lnTo>
                  <a:lnTo>
                    <a:pt x="5534723" y="279400"/>
                  </a:lnTo>
                  <a:lnTo>
                    <a:pt x="5512708" y="292100"/>
                  </a:lnTo>
                  <a:lnTo>
                    <a:pt x="5692790" y="292100"/>
                  </a:lnTo>
                  <a:lnTo>
                    <a:pt x="5689409" y="279400"/>
                  </a:lnTo>
                  <a:lnTo>
                    <a:pt x="5684694" y="254000"/>
                  </a:lnTo>
                  <a:lnTo>
                    <a:pt x="5676645" y="241300"/>
                  </a:lnTo>
                  <a:close/>
                </a:path>
                <a:path w="5727700" h="5016500">
                  <a:moveTo>
                    <a:pt x="5658119" y="228600"/>
                  </a:moveTo>
                  <a:lnTo>
                    <a:pt x="5636260" y="228600"/>
                  </a:lnTo>
                  <a:lnTo>
                    <a:pt x="5608221" y="241300"/>
                  </a:lnTo>
                  <a:lnTo>
                    <a:pt x="5668424" y="241300"/>
                  </a:lnTo>
                  <a:lnTo>
                    <a:pt x="5658119" y="228600"/>
                  </a:lnTo>
                  <a:close/>
                </a:path>
                <a:path w="5727700" h="5016500">
                  <a:moveTo>
                    <a:pt x="4407582" y="165100"/>
                  </a:moveTo>
                  <a:lnTo>
                    <a:pt x="4176141" y="165100"/>
                  </a:lnTo>
                  <a:lnTo>
                    <a:pt x="4168707" y="177800"/>
                  </a:lnTo>
                  <a:lnTo>
                    <a:pt x="4414139" y="177800"/>
                  </a:lnTo>
                  <a:lnTo>
                    <a:pt x="4407582" y="165100"/>
                  </a:lnTo>
                  <a:close/>
                </a:path>
                <a:path w="5727700" h="5016500">
                  <a:moveTo>
                    <a:pt x="4335952" y="139700"/>
                  </a:moveTo>
                  <a:lnTo>
                    <a:pt x="4237926" y="139700"/>
                  </a:lnTo>
                  <a:lnTo>
                    <a:pt x="4213312" y="152400"/>
                  </a:lnTo>
                  <a:lnTo>
                    <a:pt x="4191889" y="165100"/>
                  </a:lnTo>
                  <a:lnTo>
                    <a:pt x="4391596" y="165100"/>
                  </a:lnTo>
                  <a:lnTo>
                    <a:pt x="4371705" y="152400"/>
                  </a:lnTo>
                  <a:lnTo>
                    <a:pt x="4353433" y="152400"/>
                  </a:lnTo>
                  <a:lnTo>
                    <a:pt x="4335952" y="139700"/>
                  </a:lnTo>
                  <a:close/>
                </a:path>
                <a:path w="5727700" h="5016500">
                  <a:moveTo>
                    <a:pt x="4646947" y="76200"/>
                  </a:moveTo>
                  <a:lnTo>
                    <a:pt x="4616069" y="76200"/>
                  </a:lnTo>
                  <a:lnTo>
                    <a:pt x="4585843" y="88900"/>
                  </a:lnTo>
                  <a:lnTo>
                    <a:pt x="4544544" y="101600"/>
                  </a:lnTo>
                  <a:lnTo>
                    <a:pt x="4529776" y="127000"/>
                  </a:lnTo>
                  <a:lnTo>
                    <a:pt x="4525547" y="139700"/>
                  </a:lnTo>
                  <a:lnTo>
                    <a:pt x="4515869" y="152400"/>
                  </a:lnTo>
                  <a:lnTo>
                    <a:pt x="4484751" y="165100"/>
                  </a:lnTo>
                  <a:lnTo>
                    <a:pt x="4696841" y="165100"/>
                  </a:lnTo>
                  <a:lnTo>
                    <a:pt x="4689280" y="139700"/>
                  </a:lnTo>
                  <a:lnTo>
                    <a:pt x="4685601" y="114300"/>
                  </a:lnTo>
                  <a:lnTo>
                    <a:pt x="4677445" y="101600"/>
                  </a:lnTo>
                  <a:lnTo>
                    <a:pt x="4656455" y="88900"/>
                  </a:lnTo>
                  <a:lnTo>
                    <a:pt x="4646947" y="76200"/>
                  </a:lnTo>
                  <a:close/>
                </a:path>
                <a:path w="5727700" h="5016500">
                  <a:moveTo>
                    <a:pt x="5460591" y="101600"/>
                  </a:moveTo>
                  <a:lnTo>
                    <a:pt x="5401498" y="101600"/>
                  </a:lnTo>
                  <a:lnTo>
                    <a:pt x="5383784" y="114300"/>
                  </a:lnTo>
                  <a:lnTo>
                    <a:pt x="5463825" y="114300"/>
                  </a:lnTo>
                  <a:lnTo>
                    <a:pt x="5460591" y="101600"/>
                  </a:lnTo>
                  <a:close/>
                </a:path>
                <a:path w="5727700" h="5016500">
                  <a:moveTo>
                    <a:pt x="1111123" y="0"/>
                  </a:moveTo>
                  <a:lnTo>
                    <a:pt x="1105544" y="12700"/>
                  </a:lnTo>
                  <a:lnTo>
                    <a:pt x="1097930" y="38100"/>
                  </a:lnTo>
                  <a:lnTo>
                    <a:pt x="1086816" y="63500"/>
                  </a:lnTo>
                  <a:lnTo>
                    <a:pt x="1070737" y="76200"/>
                  </a:lnTo>
                  <a:lnTo>
                    <a:pt x="1055798" y="76200"/>
                  </a:lnTo>
                  <a:lnTo>
                    <a:pt x="1048073" y="88900"/>
                  </a:lnTo>
                  <a:lnTo>
                    <a:pt x="1032194" y="88900"/>
                  </a:lnTo>
                  <a:lnTo>
                    <a:pt x="1024683" y="101600"/>
                  </a:lnTo>
                  <a:lnTo>
                    <a:pt x="1232281" y="101600"/>
                  </a:lnTo>
                  <a:lnTo>
                    <a:pt x="1201455" y="76200"/>
                  </a:lnTo>
                  <a:lnTo>
                    <a:pt x="1111123" y="0"/>
                  </a:lnTo>
                  <a:close/>
                </a:path>
                <a:path w="5727700" h="5016500">
                  <a:moveTo>
                    <a:pt x="5283469" y="38100"/>
                  </a:moveTo>
                  <a:lnTo>
                    <a:pt x="5101969" y="38100"/>
                  </a:lnTo>
                  <a:lnTo>
                    <a:pt x="5085064" y="50800"/>
                  </a:lnTo>
                  <a:lnTo>
                    <a:pt x="5068516" y="50800"/>
                  </a:lnTo>
                  <a:lnTo>
                    <a:pt x="5050409" y="63500"/>
                  </a:lnTo>
                  <a:lnTo>
                    <a:pt x="4984702" y="63500"/>
                  </a:lnTo>
                  <a:lnTo>
                    <a:pt x="4951843" y="76200"/>
                  </a:lnTo>
                  <a:lnTo>
                    <a:pt x="5299666" y="76200"/>
                  </a:lnTo>
                  <a:lnTo>
                    <a:pt x="5292852" y="63500"/>
                  </a:lnTo>
                  <a:lnTo>
                    <a:pt x="5287535" y="50800"/>
                  </a:lnTo>
                  <a:lnTo>
                    <a:pt x="5283469" y="38100"/>
                  </a:lnTo>
                  <a:close/>
                </a:path>
                <a:path w="5727700" h="5016500">
                  <a:moveTo>
                    <a:pt x="5249233" y="12700"/>
                  </a:moveTo>
                  <a:lnTo>
                    <a:pt x="5212526" y="12700"/>
                  </a:lnTo>
                  <a:lnTo>
                    <a:pt x="5191887" y="25400"/>
                  </a:lnTo>
                  <a:lnTo>
                    <a:pt x="5174154" y="25400"/>
                  </a:lnTo>
                  <a:lnTo>
                    <a:pt x="5156422" y="38100"/>
                  </a:lnTo>
                  <a:lnTo>
                    <a:pt x="5279046" y="38100"/>
                  </a:lnTo>
                  <a:lnTo>
                    <a:pt x="5272659" y="25400"/>
                  </a:lnTo>
                  <a:lnTo>
                    <a:pt x="5249233" y="12700"/>
                  </a:lnTo>
                  <a:close/>
                </a:path>
              </a:pathLst>
            </a:custGeom>
            <a:solidFill>
              <a:srgbClr val="CDE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485" y="2466594"/>
              <a:ext cx="1786255" cy="1129665"/>
            </a:xfrm>
            <a:custGeom>
              <a:avLst/>
              <a:gdLst/>
              <a:ahLst/>
              <a:cxnLst/>
              <a:rect l="l" t="t" r="r" b="b"/>
              <a:pathLst>
                <a:path w="1786255" h="1129664">
                  <a:moveTo>
                    <a:pt x="1786127" y="0"/>
                  </a:moveTo>
                  <a:lnTo>
                    <a:pt x="0" y="0"/>
                  </a:lnTo>
                  <a:lnTo>
                    <a:pt x="0" y="1129284"/>
                  </a:lnTo>
                  <a:lnTo>
                    <a:pt x="1786127" y="1129284"/>
                  </a:lnTo>
                  <a:lnTo>
                    <a:pt x="178612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36380" cy="1149350"/>
            </a:xfrm>
            <a:custGeom>
              <a:avLst/>
              <a:gdLst/>
              <a:ahLst/>
              <a:cxnLst/>
              <a:rect l="l" t="t" r="r" b="b"/>
              <a:pathLst>
                <a:path w="9136380" h="1149350">
                  <a:moveTo>
                    <a:pt x="0" y="1149096"/>
                  </a:moveTo>
                  <a:lnTo>
                    <a:pt x="9136380" y="1149096"/>
                  </a:lnTo>
                  <a:lnTo>
                    <a:pt x="9136380" y="0"/>
                  </a:lnTo>
                  <a:lnTo>
                    <a:pt x="0" y="0"/>
                  </a:lnTo>
                  <a:lnTo>
                    <a:pt x="0" y="1149096"/>
                  </a:lnTo>
                  <a:close/>
                </a:path>
              </a:pathLst>
            </a:custGeom>
            <a:solidFill>
              <a:srgbClr val="FFFFFF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691640" cy="135178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650480" y="1523"/>
              <a:ext cx="1475740" cy="1148080"/>
            </a:xfrm>
            <a:custGeom>
              <a:avLst/>
              <a:gdLst/>
              <a:ahLst/>
              <a:cxnLst/>
              <a:rect l="l" t="t" r="r" b="b"/>
              <a:pathLst>
                <a:path w="1475740" h="1148080">
                  <a:moveTo>
                    <a:pt x="901446" y="0"/>
                  </a:moveTo>
                  <a:lnTo>
                    <a:pt x="0" y="0"/>
                  </a:lnTo>
                  <a:lnTo>
                    <a:pt x="573786" y="573786"/>
                  </a:lnTo>
                  <a:lnTo>
                    <a:pt x="0" y="1147572"/>
                  </a:lnTo>
                  <a:lnTo>
                    <a:pt x="901446" y="1147572"/>
                  </a:lnTo>
                  <a:lnTo>
                    <a:pt x="1475231" y="573786"/>
                  </a:lnTo>
                  <a:lnTo>
                    <a:pt x="901446" y="0"/>
                  </a:lnTo>
                  <a:close/>
                </a:path>
              </a:pathLst>
            </a:custGeom>
            <a:solidFill>
              <a:srgbClr val="CDE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1104" y="3119627"/>
              <a:ext cx="1009015" cy="428625"/>
            </a:xfrm>
            <a:custGeom>
              <a:avLst/>
              <a:gdLst/>
              <a:ahLst/>
              <a:cxnLst/>
              <a:rect l="l" t="t" r="r" b="b"/>
              <a:pathLst>
                <a:path w="1009015" h="428625">
                  <a:moveTo>
                    <a:pt x="504443" y="0"/>
                  </a:moveTo>
                  <a:lnTo>
                    <a:pt x="441166" y="1668"/>
                  </a:lnTo>
                  <a:lnTo>
                    <a:pt x="380235" y="6540"/>
                  </a:lnTo>
                  <a:lnTo>
                    <a:pt x="322122" y="14415"/>
                  </a:lnTo>
                  <a:lnTo>
                    <a:pt x="267300" y="25091"/>
                  </a:lnTo>
                  <a:lnTo>
                    <a:pt x="216242" y="38368"/>
                  </a:lnTo>
                  <a:lnTo>
                    <a:pt x="169421" y="54046"/>
                  </a:lnTo>
                  <a:lnTo>
                    <a:pt x="127309" y="71922"/>
                  </a:lnTo>
                  <a:lnTo>
                    <a:pt x="90378" y="91797"/>
                  </a:lnTo>
                  <a:lnTo>
                    <a:pt x="33954" y="136740"/>
                  </a:lnTo>
                  <a:lnTo>
                    <a:pt x="3930" y="187266"/>
                  </a:lnTo>
                  <a:lnTo>
                    <a:pt x="0" y="214122"/>
                  </a:lnTo>
                  <a:lnTo>
                    <a:pt x="3930" y="240977"/>
                  </a:lnTo>
                  <a:lnTo>
                    <a:pt x="33954" y="291503"/>
                  </a:lnTo>
                  <a:lnTo>
                    <a:pt x="90378" y="336446"/>
                  </a:lnTo>
                  <a:lnTo>
                    <a:pt x="127309" y="356321"/>
                  </a:lnTo>
                  <a:lnTo>
                    <a:pt x="169421" y="374197"/>
                  </a:lnTo>
                  <a:lnTo>
                    <a:pt x="216242" y="389875"/>
                  </a:lnTo>
                  <a:lnTo>
                    <a:pt x="267300" y="403152"/>
                  </a:lnTo>
                  <a:lnTo>
                    <a:pt x="322122" y="413828"/>
                  </a:lnTo>
                  <a:lnTo>
                    <a:pt x="380235" y="421703"/>
                  </a:lnTo>
                  <a:lnTo>
                    <a:pt x="441166" y="426575"/>
                  </a:lnTo>
                  <a:lnTo>
                    <a:pt x="504443" y="428244"/>
                  </a:lnTo>
                  <a:lnTo>
                    <a:pt x="567721" y="426575"/>
                  </a:lnTo>
                  <a:lnTo>
                    <a:pt x="628652" y="421703"/>
                  </a:lnTo>
                  <a:lnTo>
                    <a:pt x="686765" y="413828"/>
                  </a:lnTo>
                  <a:lnTo>
                    <a:pt x="741587" y="403152"/>
                  </a:lnTo>
                  <a:lnTo>
                    <a:pt x="792645" y="389875"/>
                  </a:lnTo>
                  <a:lnTo>
                    <a:pt x="839466" y="374197"/>
                  </a:lnTo>
                  <a:lnTo>
                    <a:pt x="881578" y="356321"/>
                  </a:lnTo>
                  <a:lnTo>
                    <a:pt x="918509" y="336446"/>
                  </a:lnTo>
                  <a:lnTo>
                    <a:pt x="974933" y="291503"/>
                  </a:lnTo>
                  <a:lnTo>
                    <a:pt x="1004957" y="240977"/>
                  </a:lnTo>
                  <a:lnTo>
                    <a:pt x="1008888" y="214122"/>
                  </a:lnTo>
                  <a:lnTo>
                    <a:pt x="1004957" y="187266"/>
                  </a:lnTo>
                  <a:lnTo>
                    <a:pt x="974933" y="136740"/>
                  </a:lnTo>
                  <a:lnTo>
                    <a:pt x="918509" y="91797"/>
                  </a:lnTo>
                  <a:lnTo>
                    <a:pt x="881578" y="71922"/>
                  </a:lnTo>
                  <a:lnTo>
                    <a:pt x="839466" y="54046"/>
                  </a:lnTo>
                  <a:lnTo>
                    <a:pt x="792645" y="38368"/>
                  </a:lnTo>
                  <a:lnTo>
                    <a:pt x="741587" y="25091"/>
                  </a:lnTo>
                  <a:lnTo>
                    <a:pt x="686765" y="14415"/>
                  </a:lnTo>
                  <a:lnTo>
                    <a:pt x="628652" y="6540"/>
                  </a:lnTo>
                  <a:lnTo>
                    <a:pt x="567721" y="1668"/>
                  </a:lnTo>
                  <a:lnTo>
                    <a:pt x="5044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317116" y="414020"/>
            <a:ext cx="4211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Microsoft Sans Serif"/>
                <a:cs typeface="Microsoft Sans Serif"/>
              </a:rPr>
              <a:t>КАПИТАЛЬНЫЙ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И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ТЕКУЩИЙ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РЕМОНТ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04531" y="134188"/>
            <a:ext cx="1125220" cy="1028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0">
              <a:lnSpc>
                <a:spcPts val="6345"/>
              </a:lnSpc>
              <a:spcBef>
                <a:spcPts val="100"/>
              </a:spcBef>
            </a:pPr>
            <a:r>
              <a:rPr sz="5400" spc="-5" dirty="0">
                <a:latin typeface="Arial MT"/>
                <a:cs typeface="Arial MT"/>
              </a:rPr>
              <a:t>2</a:t>
            </a:r>
            <a:r>
              <a:rPr lang="ru-RU" sz="5400" spc="-5" dirty="0">
                <a:latin typeface="Arial MT"/>
                <a:cs typeface="Arial MT"/>
              </a:rPr>
              <a:t>6</a:t>
            </a:r>
            <a:endParaRPr sz="5400" dirty="0">
              <a:latin typeface="Arial MT"/>
              <a:cs typeface="Arial MT"/>
            </a:endParaRPr>
          </a:p>
          <a:p>
            <a:pPr marL="12700">
              <a:lnSpc>
                <a:spcPts val="1545"/>
              </a:lnSpc>
            </a:pPr>
            <a:r>
              <a:rPr sz="1400" b="1" spc="15" dirty="0">
                <a:latin typeface="Arial"/>
                <a:cs typeface="Arial"/>
              </a:rPr>
              <a:t>т</a:t>
            </a:r>
            <a:r>
              <a:rPr sz="1400" b="1" spc="-160" dirty="0">
                <a:latin typeface="Arial"/>
                <a:cs typeface="Arial"/>
              </a:rPr>
              <a:t>ыс</a:t>
            </a:r>
            <a:r>
              <a:rPr sz="1400" b="1" spc="-60" dirty="0">
                <a:latin typeface="Arial"/>
                <a:cs typeface="Arial"/>
              </a:rPr>
              <a:t>.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95" dirty="0">
                <a:latin typeface="Arial"/>
                <a:cs typeface="Arial"/>
              </a:rPr>
              <a:t>р</a:t>
            </a:r>
            <a:r>
              <a:rPr sz="1400" b="1" spc="-105" dirty="0">
                <a:latin typeface="Arial"/>
                <a:cs typeface="Arial"/>
              </a:rPr>
              <a:t>у</a:t>
            </a:r>
            <a:r>
              <a:rPr sz="1400" b="1" spc="-85" dirty="0">
                <a:latin typeface="Arial"/>
                <a:cs typeface="Arial"/>
              </a:rPr>
              <a:t>б</a:t>
            </a:r>
            <a:r>
              <a:rPr sz="1400" b="1" spc="-75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485" y="2466594"/>
            <a:ext cx="1786255" cy="995785"/>
          </a:xfrm>
          <a:prstGeom prst="rect">
            <a:avLst/>
          </a:prstGeom>
          <a:ln w="25908">
            <a:solidFill>
              <a:srgbClr val="000000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R="16510" algn="ctr">
              <a:lnSpc>
                <a:spcPct val="100000"/>
              </a:lnSpc>
              <a:spcBef>
                <a:spcPts val="425"/>
              </a:spcBef>
            </a:pPr>
            <a:r>
              <a:rPr sz="1600" b="1" spc="-15" dirty="0">
                <a:latin typeface="Calibri"/>
                <a:cs typeface="Calibri"/>
              </a:rPr>
              <a:t>ВСЕГО</a:t>
            </a:r>
            <a:r>
              <a:rPr sz="1400" b="1" spc="-15" dirty="0">
                <a:latin typeface="Calibri"/>
                <a:cs typeface="Calibri"/>
              </a:rPr>
              <a:t>:</a:t>
            </a:r>
            <a:endParaRPr sz="1400" dirty="0">
              <a:latin typeface="Calibri"/>
              <a:cs typeface="Calibri"/>
            </a:endParaRPr>
          </a:p>
          <a:p>
            <a:pPr marR="17145" algn="ctr">
              <a:lnSpc>
                <a:spcPct val="100000"/>
              </a:lnSpc>
              <a:spcBef>
                <a:spcPts val="140"/>
              </a:spcBef>
            </a:pPr>
            <a:r>
              <a:rPr sz="1800" b="1" dirty="0">
                <a:latin typeface="Calibri"/>
                <a:cs typeface="Calibri"/>
              </a:rPr>
              <a:t>234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127,4</a:t>
            </a:r>
            <a:endParaRPr sz="1800" dirty="0">
              <a:latin typeface="Calibri"/>
              <a:cs typeface="Calibri"/>
            </a:endParaRPr>
          </a:p>
          <a:p>
            <a:pPr marR="24130" algn="ctr">
              <a:lnSpc>
                <a:spcPct val="100000"/>
              </a:lnSpc>
              <a:spcBef>
                <a:spcPts val="995"/>
              </a:spcBef>
            </a:pPr>
            <a:r>
              <a:rPr lang="ru-RU" sz="1800" b="1" spc="-5" dirty="0">
                <a:latin typeface="Calibri"/>
                <a:cs typeface="Calibri"/>
              </a:rPr>
              <a:t>96,2</a:t>
            </a:r>
            <a:r>
              <a:rPr sz="1800" b="1" spc="-5" dirty="0">
                <a:latin typeface="Calibri"/>
                <a:cs typeface="Calibri"/>
              </a:rPr>
              <a:t>%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261616" y="1275588"/>
            <a:ext cx="6193790" cy="1350645"/>
            <a:chOff x="2261616" y="1275588"/>
            <a:chExt cx="6193790" cy="135064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3783" y="1275588"/>
              <a:ext cx="1801368" cy="134569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57700" y="1275588"/>
              <a:ext cx="1799844" cy="135026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61616" y="1288034"/>
              <a:ext cx="1799844" cy="1337818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4955794" y="2592171"/>
            <a:ext cx="7886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071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К</a:t>
            </a:r>
            <a:r>
              <a:rPr sz="1400" b="1" spc="-110" dirty="0">
                <a:latin typeface="Calibri"/>
                <a:cs typeface="Calibri"/>
              </a:rPr>
              <a:t>У</a:t>
            </a:r>
            <a:r>
              <a:rPr sz="1400" b="1" dirty="0">
                <a:latin typeface="Calibri"/>
                <a:cs typeface="Calibri"/>
              </a:rPr>
              <a:t>Л</a:t>
            </a:r>
            <a:r>
              <a:rPr sz="1400" b="1" spc="-105" dirty="0">
                <a:latin typeface="Calibri"/>
                <a:cs typeface="Calibri"/>
              </a:rPr>
              <a:t>Ь</a:t>
            </a:r>
            <a:r>
              <a:rPr sz="1400" b="1" spc="10" dirty="0">
                <a:latin typeface="Calibri"/>
                <a:cs typeface="Calibri"/>
              </a:rPr>
              <a:t>Т</a:t>
            </a:r>
            <a:r>
              <a:rPr sz="1400" b="1" spc="-5" dirty="0">
                <a:latin typeface="Calibri"/>
                <a:cs typeface="Calibri"/>
              </a:rPr>
              <a:t>У</a:t>
            </a:r>
            <a:r>
              <a:rPr sz="1400" b="1" spc="-75" dirty="0">
                <a:latin typeface="Calibri"/>
                <a:cs typeface="Calibri"/>
              </a:rPr>
              <a:t>Р</a:t>
            </a:r>
            <a:r>
              <a:rPr sz="1400" b="1" dirty="0">
                <a:latin typeface="Calibri"/>
                <a:cs typeface="Calibri"/>
              </a:rPr>
              <a:t>А  5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351,6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261616" y="3291789"/>
            <a:ext cx="6193790" cy="1349375"/>
            <a:chOff x="2261616" y="3291789"/>
            <a:chExt cx="6193790" cy="1349375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61616" y="3304286"/>
              <a:ext cx="1799844" cy="133629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57700" y="3291840"/>
              <a:ext cx="1799844" cy="134874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53783" y="3291789"/>
              <a:ext cx="1801368" cy="1343406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2971545" y="4865014"/>
            <a:ext cx="43180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alibri"/>
                <a:cs typeface="Calibri"/>
              </a:rPr>
              <a:t>297</a:t>
            </a:r>
            <a:r>
              <a:rPr sz="1400" b="1" dirty="0">
                <a:latin typeface="Calibri"/>
                <a:cs typeface="Calibri"/>
              </a:rPr>
              <a:t>,2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82977" y="4636719"/>
            <a:ext cx="43376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КОММУНАЛЬНОЕ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ХОЗЯЙСТВО</a:t>
            </a:r>
            <a:r>
              <a:rPr sz="1400" b="1" spc="110" dirty="0">
                <a:latin typeface="Calibri"/>
                <a:cs typeface="Calibri"/>
              </a:rPr>
              <a:t> </a:t>
            </a:r>
            <a:r>
              <a:rPr sz="2100" b="1" spc="-15" baseline="5952" dirty="0">
                <a:latin typeface="Calibri"/>
                <a:cs typeface="Calibri"/>
              </a:rPr>
              <a:t>ДОРОЖНОЕ</a:t>
            </a:r>
            <a:r>
              <a:rPr sz="2100" b="1" spc="-22" baseline="5952" dirty="0">
                <a:latin typeface="Calibri"/>
                <a:cs typeface="Calibri"/>
              </a:rPr>
              <a:t> </a:t>
            </a:r>
            <a:r>
              <a:rPr sz="2100" b="1" spc="-15" baseline="5952" dirty="0">
                <a:latin typeface="Calibri"/>
                <a:cs typeface="Calibri"/>
              </a:rPr>
              <a:t>ХОЗЯЙСТВО</a:t>
            </a:r>
            <a:endParaRPr sz="2100" baseline="5952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19802" y="4843373"/>
            <a:ext cx="6527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10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719,3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00705" y="2618027"/>
            <a:ext cx="1167130" cy="4826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5"/>
              </a:spcBef>
            </a:pPr>
            <a:r>
              <a:rPr sz="1400" b="1" spc="-10" dirty="0">
                <a:latin typeface="Calibri"/>
                <a:cs typeface="Calibri"/>
              </a:rPr>
              <a:t>ОБРАЗОВАНИЕ</a:t>
            </a:r>
            <a:endParaRPr sz="14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120"/>
              </a:spcBef>
            </a:pPr>
            <a:r>
              <a:rPr sz="1400" b="1" spc="-5" dirty="0">
                <a:latin typeface="Calibri"/>
                <a:cs typeface="Calibri"/>
              </a:rPr>
              <a:t>117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907,9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872484" y="1938527"/>
            <a:ext cx="5271770" cy="2872740"/>
            <a:chOff x="3872484" y="1938527"/>
            <a:chExt cx="5271770" cy="2872740"/>
          </a:xfrm>
        </p:grpSpPr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72484" y="3913632"/>
              <a:ext cx="855776" cy="89763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920109" y="4162818"/>
              <a:ext cx="562610" cy="562610"/>
            </a:xfrm>
            <a:custGeom>
              <a:avLst/>
              <a:gdLst/>
              <a:ahLst/>
              <a:cxnLst/>
              <a:rect l="l" t="t" r="r" b="b"/>
              <a:pathLst>
                <a:path w="562610" h="562610">
                  <a:moveTo>
                    <a:pt x="281177" y="0"/>
                  </a:moveTo>
                  <a:lnTo>
                    <a:pt x="235562" y="3680"/>
                  </a:lnTo>
                  <a:lnTo>
                    <a:pt x="192292" y="14335"/>
                  </a:lnTo>
                  <a:lnTo>
                    <a:pt x="151946" y="31386"/>
                  </a:lnTo>
                  <a:lnTo>
                    <a:pt x="115104" y="54254"/>
                  </a:lnTo>
                  <a:lnTo>
                    <a:pt x="82343" y="82361"/>
                  </a:lnTo>
                  <a:lnTo>
                    <a:pt x="54242" y="115126"/>
                  </a:lnTo>
                  <a:lnTo>
                    <a:pt x="31378" y="151972"/>
                  </a:lnTo>
                  <a:lnTo>
                    <a:pt x="14331" y="192319"/>
                  </a:lnTo>
                  <a:lnTo>
                    <a:pt x="3679" y="235589"/>
                  </a:lnTo>
                  <a:lnTo>
                    <a:pt x="0" y="281203"/>
                  </a:lnTo>
                  <a:lnTo>
                    <a:pt x="3679" y="326813"/>
                  </a:lnTo>
                  <a:lnTo>
                    <a:pt x="14331" y="370080"/>
                  </a:lnTo>
                  <a:lnTo>
                    <a:pt x="31378" y="410425"/>
                  </a:lnTo>
                  <a:lnTo>
                    <a:pt x="54242" y="447270"/>
                  </a:lnTo>
                  <a:lnTo>
                    <a:pt x="82343" y="480034"/>
                  </a:lnTo>
                  <a:lnTo>
                    <a:pt x="115104" y="508140"/>
                  </a:lnTo>
                  <a:lnTo>
                    <a:pt x="151946" y="531007"/>
                  </a:lnTo>
                  <a:lnTo>
                    <a:pt x="192292" y="548058"/>
                  </a:lnTo>
                  <a:lnTo>
                    <a:pt x="235562" y="558713"/>
                  </a:lnTo>
                  <a:lnTo>
                    <a:pt x="281177" y="562394"/>
                  </a:lnTo>
                  <a:lnTo>
                    <a:pt x="326793" y="558713"/>
                  </a:lnTo>
                  <a:lnTo>
                    <a:pt x="370063" y="548058"/>
                  </a:lnTo>
                  <a:lnTo>
                    <a:pt x="410409" y="531007"/>
                  </a:lnTo>
                  <a:lnTo>
                    <a:pt x="447251" y="508140"/>
                  </a:lnTo>
                  <a:lnTo>
                    <a:pt x="480012" y="480034"/>
                  </a:lnTo>
                  <a:lnTo>
                    <a:pt x="508113" y="447270"/>
                  </a:lnTo>
                  <a:lnTo>
                    <a:pt x="523923" y="421792"/>
                  </a:lnTo>
                  <a:lnTo>
                    <a:pt x="281177" y="421792"/>
                  </a:lnTo>
                  <a:lnTo>
                    <a:pt x="236710" y="414625"/>
                  </a:lnTo>
                  <a:lnTo>
                    <a:pt x="198113" y="394667"/>
                  </a:lnTo>
                  <a:lnTo>
                    <a:pt x="167691" y="364234"/>
                  </a:lnTo>
                  <a:lnTo>
                    <a:pt x="147748" y="325641"/>
                  </a:lnTo>
                  <a:lnTo>
                    <a:pt x="140588" y="281203"/>
                  </a:lnTo>
                  <a:lnTo>
                    <a:pt x="147748" y="236759"/>
                  </a:lnTo>
                  <a:lnTo>
                    <a:pt x="167691" y="198162"/>
                  </a:lnTo>
                  <a:lnTo>
                    <a:pt x="198113" y="167727"/>
                  </a:lnTo>
                  <a:lnTo>
                    <a:pt x="236710" y="147768"/>
                  </a:lnTo>
                  <a:lnTo>
                    <a:pt x="281177" y="140601"/>
                  </a:lnTo>
                  <a:lnTo>
                    <a:pt x="281177" y="0"/>
                  </a:lnTo>
                  <a:close/>
                </a:path>
                <a:path w="562610" h="562610">
                  <a:moveTo>
                    <a:pt x="281177" y="0"/>
                  </a:moveTo>
                  <a:lnTo>
                    <a:pt x="281177" y="140601"/>
                  </a:lnTo>
                  <a:lnTo>
                    <a:pt x="325596" y="147768"/>
                  </a:lnTo>
                  <a:lnTo>
                    <a:pt x="364187" y="167727"/>
                  </a:lnTo>
                  <a:lnTo>
                    <a:pt x="394627" y="198162"/>
                  </a:lnTo>
                  <a:lnTo>
                    <a:pt x="414595" y="236759"/>
                  </a:lnTo>
                  <a:lnTo>
                    <a:pt x="421766" y="281203"/>
                  </a:lnTo>
                  <a:lnTo>
                    <a:pt x="414595" y="325641"/>
                  </a:lnTo>
                  <a:lnTo>
                    <a:pt x="394627" y="364234"/>
                  </a:lnTo>
                  <a:lnTo>
                    <a:pt x="364187" y="394667"/>
                  </a:lnTo>
                  <a:lnTo>
                    <a:pt x="325596" y="414625"/>
                  </a:lnTo>
                  <a:lnTo>
                    <a:pt x="281177" y="421792"/>
                  </a:lnTo>
                  <a:lnTo>
                    <a:pt x="523923" y="421792"/>
                  </a:lnTo>
                  <a:lnTo>
                    <a:pt x="530977" y="410425"/>
                  </a:lnTo>
                  <a:lnTo>
                    <a:pt x="548024" y="370080"/>
                  </a:lnTo>
                  <a:lnTo>
                    <a:pt x="558676" y="326813"/>
                  </a:lnTo>
                  <a:lnTo>
                    <a:pt x="562355" y="281203"/>
                  </a:lnTo>
                  <a:lnTo>
                    <a:pt x="558676" y="235589"/>
                  </a:lnTo>
                  <a:lnTo>
                    <a:pt x="548024" y="192319"/>
                  </a:lnTo>
                  <a:lnTo>
                    <a:pt x="530977" y="151972"/>
                  </a:lnTo>
                  <a:lnTo>
                    <a:pt x="508113" y="115126"/>
                  </a:lnTo>
                  <a:lnTo>
                    <a:pt x="480012" y="82361"/>
                  </a:lnTo>
                  <a:lnTo>
                    <a:pt x="447251" y="54254"/>
                  </a:lnTo>
                  <a:lnTo>
                    <a:pt x="410409" y="31386"/>
                  </a:lnTo>
                  <a:lnTo>
                    <a:pt x="370063" y="14335"/>
                  </a:lnTo>
                  <a:lnTo>
                    <a:pt x="326793" y="3680"/>
                  </a:lnTo>
                  <a:lnTo>
                    <a:pt x="28117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54568" y="1938527"/>
              <a:ext cx="789431" cy="89611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401939" y="2186939"/>
              <a:ext cx="562610" cy="562610"/>
            </a:xfrm>
            <a:custGeom>
              <a:avLst/>
              <a:gdLst/>
              <a:ahLst/>
              <a:cxnLst/>
              <a:rect l="l" t="t" r="r" b="b"/>
              <a:pathLst>
                <a:path w="562609" h="562610">
                  <a:moveTo>
                    <a:pt x="281177" y="0"/>
                  </a:moveTo>
                  <a:lnTo>
                    <a:pt x="235562" y="3679"/>
                  </a:lnTo>
                  <a:lnTo>
                    <a:pt x="192292" y="14331"/>
                  </a:lnTo>
                  <a:lnTo>
                    <a:pt x="151946" y="31378"/>
                  </a:lnTo>
                  <a:lnTo>
                    <a:pt x="115104" y="54242"/>
                  </a:lnTo>
                  <a:lnTo>
                    <a:pt x="82343" y="82343"/>
                  </a:lnTo>
                  <a:lnTo>
                    <a:pt x="54242" y="115104"/>
                  </a:lnTo>
                  <a:lnTo>
                    <a:pt x="31378" y="151946"/>
                  </a:lnTo>
                  <a:lnTo>
                    <a:pt x="14331" y="192292"/>
                  </a:lnTo>
                  <a:lnTo>
                    <a:pt x="3679" y="235562"/>
                  </a:lnTo>
                  <a:lnTo>
                    <a:pt x="0" y="281178"/>
                  </a:lnTo>
                  <a:lnTo>
                    <a:pt x="3679" y="326793"/>
                  </a:lnTo>
                  <a:lnTo>
                    <a:pt x="14331" y="370063"/>
                  </a:lnTo>
                  <a:lnTo>
                    <a:pt x="31378" y="410409"/>
                  </a:lnTo>
                  <a:lnTo>
                    <a:pt x="54242" y="447251"/>
                  </a:lnTo>
                  <a:lnTo>
                    <a:pt x="82343" y="480012"/>
                  </a:lnTo>
                  <a:lnTo>
                    <a:pt x="115104" y="508113"/>
                  </a:lnTo>
                  <a:lnTo>
                    <a:pt x="151946" y="530977"/>
                  </a:lnTo>
                  <a:lnTo>
                    <a:pt x="192292" y="548024"/>
                  </a:lnTo>
                  <a:lnTo>
                    <a:pt x="235562" y="558676"/>
                  </a:lnTo>
                  <a:lnTo>
                    <a:pt x="281177" y="562356"/>
                  </a:lnTo>
                  <a:lnTo>
                    <a:pt x="326793" y="558676"/>
                  </a:lnTo>
                  <a:lnTo>
                    <a:pt x="370063" y="548024"/>
                  </a:lnTo>
                  <a:lnTo>
                    <a:pt x="410409" y="530977"/>
                  </a:lnTo>
                  <a:lnTo>
                    <a:pt x="447251" y="508113"/>
                  </a:lnTo>
                  <a:lnTo>
                    <a:pt x="480012" y="480012"/>
                  </a:lnTo>
                  <a:lnTo>
                    <a:pt x="508113" y="447251"/>
                  </a:lnTo>
                  <a:lnTo>
                    <a:pt x="523928" y="421767"/>
                  </a:lnTo>
                  <a:lnTo>
                    <a:pt x="281177" y="421767"/>
                  </a:lnTo>
                  <a:lnTo>
                    <a:pt x="236759" y="414595"/>
                  </a:lnTo>
                  <a:lnTo>
                    <a:pt x="198168" y="394627"/>
                  </a:lnTo>
                  <a:lnTo>
                    <a:pt x="167728" y="364187"/>
                  </a:lnTo>
                  <a:lnTo>
                    <a:pt x="147760" y="325596"/>
                  </a:lnTo>
                  <a:lnTo>
                    <a:pt x="140588" y="281178"/>
                  </a:lnTo>
                  <a:lnTo>
                    <a:pt x="147760" y="236759"/>
                  </a:lnTo>
                  <a:lnTo>
                    <a:pt x="167728" y="198168"/>
                  </a:lnTo>
                  <a:lnTo>
                    <a:pt x="198168" y="167728"/>
                  </a:lnTo>
                  <a:lnTo>
                    <a:pt x="236759" y="147760"/>
                  </a:lnTo>
                  <a:lnTo>
                    <a:pt x="281177" y="140589"/>
                  </a:lnTo>
                  <a:lnTo>
                    <a:pt x="281177" y="0"/>
                  </a:lnTo>
                  <a:close/>
                </a:path>
                <a:path w="562609" h="562610">
                  <a:moveTo>
                    <a:pt x="281177" y="0"/>
                  </a:moveTo>
                  <a:lnTo>
                    <a:pt x="281177" y="140589"/>
                  </a:lnTo>
                  <a:lnTo>
                    <a:pt x="325596" y="147760"/>
                  </a:lnTo>
                  <a:lnTo>
                    <a:pt x="364187" y="167728"/>
                  </a:lnTo>
                  <a:lnTo>
                    <a:pt x="394627" y="198168"/>
                  </a:lnTo>
                  <a:lnTo>
                    <a:pt x="414595" y="236759"/>
                  </a:lnTo>
                  <a:lnTo>
                    <a:pt x="421766" y="281178"/>
                  </a:lnTo>
                  <a:lnTo>
                    <a:pt x="414595" y="325596"/>
                  </a:lnTo>
                  <a:lnTo>
                    <a:pt x="394627" y="364187"/>
                  </a:lnTo>
                  <a:lnTo>
                    <a:pt x="364187" y="394627"/>
                  </a:lnTo>
                  <a:lnTo>
                    <a:pt x="325596" y="414595"/>
                  </a:lnTo>
                  <a:lnTo>
                    <a:pt x="281177" y="421767"/>
                  </a:lnTo>
                  <a:lnTo>
                    <a:pt x="523928" y="421767"/>
                  </a:lnTo>
                  <a:lnTo>
                    <a:pt x="530977" y="410409"/>
                  </a:lnTo>
                  <a:lnTo>
                    <a:pt x="548024" y="370063"/>
                  </a:lnTo>
                  <a:lnTo>
                    <a:pt x="558676" y="326793"/>
                  </a:lnTo>
                  <a:lnTo>
                    <a:pt x="562355" y="281178"/>
                  </a:lnTo>
                  <a:lnTo>
                    <a:pt x="558676" y="235562"/>
                  </a:lnTo>
                  <a:lnTo>
                    <a:pt x="548024" y="192292"/>
                  </a:lnTo>
                  <a:lnTo>
                    <a:pt x="530977" y="151946"/>
                  </a:lnTo>
                  <a:lnTo>
                    <a:pt x="508113" y="115104"/>
                  </a:lnTo>
                  <a:lnTo>
                    <a:pt x="480012" y="82343"/>
                  </a:lnTo>
                  <a:lnTo>
                    <a:pt x="447251" y="54242"/>
                  </a:lnTo>
                  <a:lnTo>
                    <a:pt x="410409" y="31378"/>
                  </a:lnTo>
                  <a:lnTo>
                    <a:pt x="370063" y="14331"/>
                  </a:lnTo>
                  <a:lnTo>
                    <a:pt x="326793" y="3679"/>
                  </a:lnTo>
                  <a:lnTo>
                    <a:pt x="28117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668516" y="2287704"/>
            <a:ext cx="2338070" cy="77343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35"/>
              </a:spcBef>
            </a:pPr>
            <a:r>
              <a:rPr lang="ru-RU" sz="1800" b="1" spc="-10" dirty="0">
                <a:latin typeface="Arial"/>
                <a:cs typeface="Arial"/>
              </a:rPr>
              <a:t>99</a:t>
            </a:r>
            <a:r>
              <a:rPr sz="1800" b="1" spc="-10" dirty="0">
                <a:latin typeface="Arial"/>
                <a:cs typeface="Arial"/>
              </a:rPr>
              <a:t>%</a:t>
            </a:r>
            <a:endParaRPr sz="1800" dirty="0">
              <a:latin typeface="Arial"/>
              <a:cs typeface="Arial"/>
            </a:endParaRPr>
          </a:p>
          <a:p>
            <a:pPr marR="509270" algn="ctr">
              <a:lnSpc>
                <a:spcPct val="100000"/>
              </a:lnSpc>
              <a:spcBef>
                <a:spcPts val="110"/>
              </a:spcBef>
            </a:pPr>
            <a:r>
              <a:rPr sz="1400" b="1" dirty="0">
                <a:latin typeface="Calibri"/>
                <a:cs typeface="Calibri"/>
              </a:rPr>
              <a:t>ФИ</a:t>
            </a:r>
            <a:r>
              <a:rPr sz="1400" b="1" spc="-5" dirty="0">
                <a:latin typeface="Calibri"/>
                <a:cs typeface="Calibri"/>
              </a:rPr>
              <a:t>З</a:t>
            </a:r>
            <a:r>
              <a:rPr sz="1400" b="1" dirty="0">
                <a:latin typeface="Calibri"/>
                <a:cs typeface="Calibri"/>
              </a:rPr>
              <a:t>К</a:t>
            </a:r>
            <a:r>
              <a:rPr sz="1400" b="1" spc="-110" dirty="0">
                <a:latin typeface="Calibri"/>
                <a:cs typeface="Calibri"/>
              </a:rPr>
              <a:t>У</a:t>
            </a:r>
            <a:r>
              <a:rPr sz="1400" b="1" dirty="0">
                <a:latin typeface="Calibri"/>
                <a:cs typeface="Calibri"/>
              </a:rPr>
              <a:t>Л</a:t>
            </a:r>
            <a:r>
              <a:rPr sz="1400" b="1" spc="-105" dirty="0">
                <a:latin typeface="Calibri"/>
                <a:cs typeface="Calibri"/>
              </a:rPr>
              <a:t>Ь</a:t>
            </a:r>
            <a:r>
              <a:rPr sz="1400" b="1" spc="10" dirty="0">
                <a:latin typeface="Calibri"/>
                <a:cs typeface="Calibri"/>
              </a:rPr>
              <a:t>Т</a:t>
            </a:r>
            <a:r>
              <a:rPr sz="1400" b="1" spc="-5" dirty="0">
                <a:latin typeface="Calibri"/>
                <a:cs typeface="Calibri"/>
              </a:rPr>
              <a:t>У</a:t>
            </a:r>
            <a:r>
              <a:rPr sz="1400" b="1" spc="-75" dirty="0">
                <a:latin typeface="Calibri"/>
                <a:cs typeface="Calibri"/>
              </a:rPr>
              <a:t>Р</a:t>
            </a:r>
            <a:r>
              <a:rPr sz="1400" b="1" dirty="0">
                <a:latin typeface="Calibri"/>
                <a:cs typeface="Calibri"/>
              </a:rPr>
              <a:t>А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И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С</a:t>
            </a:r>
            <a:r>
              <a:rPr sz="1400" b="1" dirty="0">
                <a:latin typeface="Calibri"/>
                <a:cs typeface="Calibri"/>
              </a:rPr>
              <a:t>П</a:t>
            </a:r>
            <a:r>
              <a:rPr sz="1400" b="1" spc="-5" dirty="0">
                <a:latin typeface="Calibri"/>
                <a:cs typeface="Calibri"/>
              </a:rPr>
              <a:t>ОРТ</a:t>
            </a:r>
            <a:endParaRPr sz="1400" dirty="0">
              <a:latin typeface="Calibri"/>
              <a:cs typeface="Calibri"/>
            </a:endParaRPr>
          </a:p>
          <a:p>
            <a:pPr marR="506730" algn="ctr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latin typeface="Calibri"/>
                <a:cs typeface="Calibri"/>
              </a:rPr>
              <a:t>92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380,4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018276" y="1930907"/>
            <a:ext cx="855980" cy="897890"/>
            <a:chOff x="6018276" y="1930907"/>
            <a:chExt cx="855980" cy="897890"/>
          </a:xfrm>
        </p:grpSpPr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18276" y="1930907"/>
              <a:ext cx="855751" cy="89763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065266" y="2180589"/>
              <a:ext cx="562610" cy="562610"/>
            </a:xfrm>
            <a:custGeom>
              <a:avLst/>
              <a:gdLst/>
              <a:ahLst/>
              <a:cxnLst/>
              <a:rect l="l" t="t" r="r" b="b"/>
              <a:pathLst>
                <a:path w="562609" h="562610">
                  <a:moveTo>
                    <a:pt x="281178" y="0"/>
                  </a:moveTo>
                  <a:lnTo>
                    <a:pt x="235562" y="3682"/>
                  </a:lnTo>
                  <a:lnTo>
                    <a:pt x="192292" y="14344"/>
                  </a:lnTo>
                  <a:lnTo>
                    <a:pt x="151946" y="31406"/>
                  </a:lnTo>
                  <a:lnTo>
                    <a:pt x="115104" y="54286"/>
                  </a:lnTo>
                  <a:lnTo>
                    <a:pt x="82343" y="82407"/>
                  </a:lnTo>
                  <a:lnTo>
                    <a:pt x="54242" y="115186"/>
                  </a:lnTo>
                  <a:lnTo>
                    <a:pt x="31378" y="152046"/>
                  </a:lnTo>
                  <a:lnTo>
                    <a:pt x="14331" y="192406"/>
                  </a:lnTo>
                  <a:lnTo>
                    <a:pt x="3679" y="235685"/>
                  </a:lnTo>
                  <a:lnTo>
                    <a:pt x="0" y="281305"/>
                  </a:lnTo>
                  <a:lnTo>
                    <a:pt x="3679" y="326890"/>
                  </a:lnTo>
                  <a:lnTo>
                    <a:pt x="14331" y="370142"/>
                  </a:lnTo>
                  <a:lnTo>
                    <a:pt x="31378" y="410480"/>
                  </a:lnTo>
                  <a:lnTo>
                    <a:pt x="54242" y="447323"/>
                  </a:lnTo>
                  <a:lnTo>
                    <a:pt x="82343" y="480091"/>
                  </a:lnTo>
                  <a:lnTo>
                    <a:pt x="115104" y="508204"/>
                  </a:lnTo>
                  <a:lnTo>
                    <a:pt x="151946" y="531080"/>
                  </a:lnTo>
                  <a:lnTo>
                    <a:pt x="192292" y="548139"/>
                  </a:lnTo>
                  <a:lnTo>
                    <a:pt x="235562" y="558800"/>
                  </a:lnTo>
                  <a:lnTo>
                    <a:pt x="281178" y="562483"/>
                  </a:lnTo>
                  <a:lnTo>
                    <a:pt x="326793" y="558800"/>
                  </a:lnTo>
                  <a:lnTo>
                    <a:pt x="370063" y="548139"/>
                  </a:lnTo>
                  <a:lnTo>
                    <a:pt x="410409" y="531080"/>
                  </a:lnTo>
                  <a:lnTo>
                    <a:pt x="447251" y="508204"/>
                  </a:lnTo>
                  <a:lnTo>
                    <a:pt x="480012" y="480091"/>
                  </a:lnTo>
                  <a:lnTo>
                    <a:pt x="508113" y="447323"/>
                  </a:lnTo>
                  <a:lnTo>
                    <a:pt x="523894" y="421894"/>
                  </a:lnTo>
                  <a:lnTo>
                    <a:pt x="281178" y="421894"/>
                  </a:lnTo>
                  <a:lnTo>
                    <a:pt x="236759" y="414722"/>
                  </a:lnTo>
                  <a:lnTo>
                    <a:pt x="198168" y="394754"/>
                  </a:lnTo>
                  <a:lnTo>
                    <a:pt x="167728" y="364314"/>
                  </a:lnTo>
                  <a:lnTo>
                    <a:pt x="147760" y="325723"/>
                  </a:lnTo>
                  <a:lnTo>
                    <a:pt x="140588" y="281305"/>
                  </a:lnTo>
                  <a:lnTo>
                    <a:pt x="147760" y="236837"/>
                  </a:lnTo>
                  <a:lnTo>
                    <a:pt x="167728" y="198240"/>
                  </a:lnTo>
                  <a:lnTo>
                    <a:pt x="198168" y="167818"/>
                  </a:lnTo>
                  <a:lnTo>
                    <a:pt x="236759" y="147875"/>
                  </a:lnTo>
                  <a:lnTo>
                    <a:pt x="281178" y="140716"/>
                  </a:lnTo>
                  <a:lnTo>
                    <a:pt x="281178" y="0"/>
                  </a:lnTo>
                  <a:close/>
                </a:path>
                <a:path w="562609" h="562610">
                  <a:moveTo>
                    <a:pt x="281178" y="0"/>
                  </a:moveTo>
                  <a:lnTo>
                    <a:pt x="281178" y="140716"/>
                  </a:lnTo>
                  <a:lnTo>
                    <a:pt x="325596" y="147875"/>
                  </a:lnTo>
                  <a:lnTo>
                    <a:pt x="364187" y="167818"/>
                  </a:lnTo>
                  <a:lnTo>
                    <a:pt x="394627" y="198240"/>
                  </a:lnTo>
                  <a:lnTo>
                    <a:pt x="414595" y="236837"/>
                  </a:lnTo>
                  <a:lnTo>
                    <a:pt x="421767" y="281305"/>
                  </a:lnTo>
                  <a:lnTo>
                    <a:pt x="414595" y="325723"/>
                  </a:lnTo>
                  <a:lnTo>
                    <a:pt x="394627" y="364314"/>
                  </a:lnTo>
                  <a:lnTo>
                    <a:pt x="364187" y="394754"/>
                  </a:lnTo>
                  <a:lnTo>
                    <a:pt x="325596" y="414722"/>
                  </a:lnTo>
                  <a:lnTo>
                    <a:pt x="281178" y="421894"/>
                  </a:lnTo>
                  <a:lnTo>
                    <a:pt x="523894" y="421894"/>
                  </a:lnTo>
                  <a:lnTo>
                    <a:pt x="530977" y="410480"/>
                  </a:lnTo>
                  <a:lnTo>
                    <a:pt x="548024" y="370142"/>
                  </a:lnTo>
                  <a:lnTo>
                    <a:pt x="558676" y="326890"/>
                  </a:lnTo>
                  <a:lnTo>
                    <a:pt x="562356" y="281305"/>
                  </a:lnTo>
                  <a:lnTo>
                    <a:pt x="558676" y="235685"/>
                  </a:lnTo>
                  <a:lnTo>
                    <a:pt x="548024" y="192406"/>
                  </a:lnTo>
                  <a:lnTo>
                    <a:pt x="530977" y="152046"/>
                  </a:lnTo>
                  <a:lnTo>
                    <a:pt x="508113" y="115186"/>
                  </a:lnTo>
                  <a:lnTo>
                    <a:pt x="480012" y="82407"/>
                  </a:lnTo>
                  <a:lnTo>
                    <a:pt x="447251" y="54286"/>
                  </a:lnTo>
                  <a:lnTo>
                    <a:pt x="410409" y="31406"/>
                  </a:lnTo>
                  <a:lnTo>
                    <a:pt x="370063" y="14344"/>
                  </a:lnTo>
                  <a:lnTo>
                    <a:pt x="326793" y="3682"/>
                  </a:lnTo>
                  <a:lnTo>
                    <a:pt x="28117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061709" y="2298954"/>
            <a:ext cx="607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100%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842003" y="1941576"/>
            <a:ext cx="854710" cy="897890"/>
            <a:chOff x="3842003" y="1941576"/>
            <a:chExt cx="854710" cy="897890"/>
          </a:xfrm>
        </p:grpSpPr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42003" y="1941576"/>
              <a:ext cx="854252" cy="89763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888739" y="2191131"/>
              <a:ext cx="562610" cy="562610"/>
            </a:xfrm>
            <a:custGeom>
              <a:avLst/>
              <a:gdLst/>
              <a:ahLst/>
              <a:cxnLst/>
              <a:rect l="l" t="t" r="r" b="b"/>
              <a:pathLst>
                <a:path w="562610" h="562610">
                  <a:moveTo>
                    <a:pt x="281177" y="0"/>
                  </a:moveTo>
                  <a:lnTo>
                    <a:pt x="235562" y="3679"/>
                  </a:lnTo>
                  <a:lnTo>
                    <a:pt x="192292" y="14331"/>
                  </a:lnTo>
                  <a:lnTo>
                    <a:pt x="151946" y="31378"/>
                  </a:lnTo>
                  <a:lnTo>
                    <a:pt x="115104" y="54242"/>
                  </a:lnTo>
                  <a:lnTo>
                    <a:pt x="82343" y="82343"/>
                  </a:lnTo>
                  <a:lnTo>
                    <a:pt x="54242" y="115104"/>
                  </a:lnTo>
                  <a:lnTo>
                    <a:pt x="31378" y="151946"/>
                  </a:lnTo>
                  <a:lnTo>
                    <a:pt x="14331" y="192292"/>
                  </a:lnTo>
                  <a:lnTo>
                    <a:pt x="3679" y="235562"/>
                  </a:lnTo>
                  <a:lnTo>
                    <a:pt x="0" y="281177"/>
                  </a:lnTo>
                  <a:lnTo>
                    <a:pt x="3679" y="326793"/>
                  </a:lnTo>
                  <a:lnTo>
                    <a:pt x="14331" y="370063"/>
                  </a:lnTo>
                  <a:lnTo>
                    <a:pt x="31378" y="410409"/>
                  </a:lnTo>
                  <a:lnTo>
                    <a:pt x="54242" y="447251"/>
                  </a:lnTo>
                  <a:lnTo>
                    <a:pt x="82343" y="480012"/>
                  </a:lnTo>
                  <a:lnTo>
                    <a:pt x="115104" y="508113"/>
                  </a:lnTo>
                  <a:lnTo>
                    <a:pt x="151946" y="530977"/>
                  </a:lnTo>
                  <a:lnTo>
                    <a:pt x="192292" y="548024"/>
                  </a:lnTo>
                  <a:lnTo>
                    <a:pt x="235562" y="558676"/>
                  </a:lnTo>
                  <a:lnTo>
                    <a:pt x="281177" y="562356"/>
                  </a:lnTo>
                  <a:lnTo>
                    <a:pt x="326793" y="558676"/>
                  </a:lnTo>
                  <a:lnTo>
                    <a:pt x="370063" y="548024"/>
                  </a:lnTo>
                  <a:lnTo>
                    <a:pt x="410409" y="530977"/>
                  </a:lnTo>
                  <a:lnTo>
                    <a:pt x="447251" y="508113"/>
                  </a:lnTo>
                  <a:lnTo>
                    <a:pt x="480012" y="480012"/>
                  </a:lnTo>
                  <a:lnTo>
                    <a:pt x="508113" y="447251"/>
                  </a:lnTo>
                  <a:lnTo>
                    <a:pt x="523928" y="421767"/>
                  </a:lnTo>
                  <a:lnTo>
                    <a:pt x="281177" y="421767"/>
                  </a:lnTo>
                  <a:lnTo>
                    <a:pt x="236759" y="414595"/>
                  </a:lnTo>
                  <a:lnTo>
                    <a:pt x="198168" y="394627"/>
                  </a:lnTo>
                  <a:lnTo>
                    <a:pt x="167728" y="364187"/>
                  </a:lnTo>
                  <a:lnTo>
                    <a:pt x="147760" y="325596"/>
                  </a:lnTo>
                  <a:lnTo>
                    <a:pt x="140588" y="281177"/>
                  </a:lnTo>
                  <a:lnTo>
                    <a:pt x="147760" y="236710"/>
                  </a:lnTo>
                  <a:lnTo>
                    <a:pt x="167728" y="198113"/>
                  </a:lnTo>
                  <a:lnTo>
                    <a:pt x="198168" y="167691"/>
                  </a:lnTo>
                  <a:lnTo>
                    <a:pt x="236759" y="147748"/>
                  </a:lnTo>
                  <a:lnTo>
                    <a:pt x="281177" y="140588"/>
                  </a:lnTo>
                  <a:lnTo>
                    <a:pt x="281177" y="0"/>
                  </a:lnTo>
                  <a:close/>
                </a:path>
                <a:path w="562610" h="562610">
                  <a:moveTo>
                    <a:pt x="281177" y="0"/>
                  </a:moveTo>
                  <a:lnTo>
                    <a:pt x="281177" y="140588"/>
                  </a:lnTo>
                  <a:lnTo>
                    <a:pt x="325645" y="147748"/>
                  </a:lnTo>
                  <a:lnTo>
                    <a:pt x="364242" y="167691"/>
                  </a:lnTo>
                  <a:lnTo>
                    <a:pt x="394664" y="198113"/>
                  </a:lnTo>
                  <a:lnTo>
                    <a:pt x="414607" y="236710"/>
                  </a:lnTo>
                  <a:lnTo>
                    <a:pt x="421767" y="281177"/>
                  </a:lnTo>
                  <a:lnTo>
                    <a:pt x="414607" y="325596"/>
                  </a:lnTo>
                  <a:lnTo>
                    <a:pt x="394664" y="364187"/>
                  </a:lnTo>
                  <a:lnTo>
                    <a:pt x="364242" y="394627"/>
                  </a:lnTo>
                  <a:lnTo>
                    <a:pt x="325645" y="414595"/>
                  </a:lnTo>
                  <a:lnTo>
                    <a:pt x="281177" y="421767"/>
                  </a:lnTo>
                  <a:lnTo>
                    <a:pt x="523928" y="421767"/>
                  </a:lnTo>
                  <a:lnTo>
                    <a:pt x="530977" y="410409"/>
                  </a:lnTo>
                  <a:lnTo>
                    <a:pt x="548024" y="370063"/>
                  </a:lnTo>
                  <a:lnTo>
                    <a:pt x="558676" y="326793"/>
                  </a:lnTo>
                  <a:lnTo>
                    <a:pt x="562356" y="281177"/>
                  </a:lnTo>
                  <a:lnTo>
                    <a:pt x="558676" y="235562"/>
                  </a:lnTo>
                  <a:lnTo>
                    <a:pt x="548024" y="192292"/>
                  </a:lnTo>
                  <a:lnTo>
                    <a:pt x="530977" y="151946"/>
                  </a:lnTo>
                  <a:lnTo>
                    <a:pt x="508113" y="115104"/>
                  </a:lnTo>
                  <a:lnTo>
                    <a:pt x="480012" y="82343"/>
                  </a:lnTo>
                  <a:lnTo>
                    <a:pt x="447251" y="54242"/>
                  </a:lnTo>
                  <a:lnTo>
                    <a:pt x="410409" y="31378"/>
                  </a:lnTo>
                  <a:lnTo>
                    <a:pt x="370063" y="14331"/>
                  </a:lnTo>
                  <a:lnTo>
                    <a:pt x="326793" y="3679"/>
                  </a:lnTo>
                  <a:lnTo>
                    <a:pt x="28117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884803" y="2309241"/>
            <a:ext cx="607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pc="-10" dirty="0">
                <a:latin typeface="Arial"/>
                <a:cs typeface="Arial"/>
              </a:rPr>
              <a:t>94</a:t>
            </a:r>
            <a:r>
              <a:rPr sz="1800" b="1" spc="-10" dirty="0">
                <a:latin typeface="Arial"/>
                <a:cs typeface="Arial"/>
              </a:rPr>
              <a:t>%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054852" y="3913632"/>
            <a:ext cx="855980" cy="896619"/>
            <a:chOff x="6054852" y="3913632"/>
            <a:chExt cx="855980" cy="896619"/>
          </a:xfrm>
        </p:grpSpPr>
        <p:pic>
          <p:nvPicPr>
            <p:cNvPr id="41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54852" y="3913632"/>
              <a:ext cx="855751" cy="896112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6102350" y="4162412"/>
              <a:ext cx="562610" cy="562610"/>
            </a:xfrm>
            <a:custGeom>
              <a:avLst/>
              <a:gdLst/>
              <a:ahLst/>
              <a:cxnLst/>
              <a:rect l="l" t="t" r="r" b="b"/>
              <a:pathLst>
                <a:path w="562609" h="562610">
                  <a:moveTo>
                    <a:pt x="281177" y="0"/>
                  </a:moveTo>
                  <a:lnTo>
                    <a:pt x="235562" y="3680"/>
                  </a:lnTo>
                  <a:lnTo>
                    <a:pt x="192292" y="14335"/>
                  </a:lnTo>
                  <a:lnTo>
                    <a:pt x="151946" y="31386"/>
                  </a:lnTo>
                  <a:lnTo>
                    <a:pt x="115104" y="54254"/>
                  </a:lnTo>
                  <a:lnTo>
                    <a:pt x="82343" y="82361"/>
                  </a:lnTo>
                  <a:lnTo>
                    <a:pt x="54242" y="115126"/>
                  </a:lnTo>
                  <a:lnTo>
                    <a:pt x="31378" y="151972"/>
                  </a:lnTo>
                  <a:lnTo>
                    <a:pt x="14331" y="192319"/>
                  </a:lnTo>
                  <a:lnTo>
                    <a:pt x="3679" y="235589"/>
                  </a:lnTo>
                  <a:lnTo>
                    <a:pt x="0" y="281203"/>
                  </a:lnTo>
                  <a:lnTo>
                    <a:pt x="3679" y="326813"/>
                  </a:lnTo>
                  <a:lnTo>
                    <a:pt x="14331" y="370080"/>
                  </a:lnTo>
                  <a:lnTo>
                    <a:pt x="31378" y="410425"/>
                  </a:lnTo>
                  <a:lnTo>
                    <a:pt x="54242" y="447270"/>
                  </a:lnTo>
                  <a:lnTo>
                    <a:pt x="82343" y="480034"/>
                  </a:lnTo>
                  <a:lnTo>
                    <a:pt x="115104" y="508140"/>
                  </a:lnTo>
                  <a:lnTo>
                    <a:pt x="151946" y="531007"/>
                  </a:lnTo>
                  <a:lnTo>
                    <a:pt x="192292" y="548058"/>
                  </a:lnTo>
                  <a:lnTo>
                    <a:pt x="235562" y="558713"/>
                  </a:lnTo>
                  <a:lnTo>
                    <a:pt x="281177" y="562394"/>
                  </a:lnTo>
                  <a:lnTo>
                    <a:pt x="326793" y="558713"/>
                  </a:lnTo>
                  <a:lnTo>
                    <a:pt x="370063" y="548058"/>
                  </a:lnTo>
                  <a:lnTo>
                    <a:pt x="410409" y="531007"/>
                  </a:lnTo>
                  <a:lnTo>
                    <a:pt x="447251" y="508140"/>
                  </a:lnTo>
                  <a:lnTo>
                    <a:pt x="480012" y="480034"/>
                  </a:lnTo>
                  <a:lnTo>
                    <a:pt x="508113" y="447270"/>
                  </a:lnTo>
                  <a:lnTo>
                    <a:pt x="523915" y="421805"/>
                  </a:lnTo>
                  <a:lnTo>
                    <a:pt x="281177" y="421805"/>
                  </a:lnTo>
                  <a:lnTo>
                    <a:pt x="236710" y="414636"/>
                  </a:lnTo>
                  <a:lnTo>
                    <a:pt x="198113" y="394675"/>
                  </a:lnTo>
                  <a:lnTo>
                    <a:pt x="167691" y="364239"/>
                  </a:lnTo>
                  <a:lnTo>
                    <a:pt x="147748" y="325642"/>
                  </a:lnTo>
                  <a:lnTo>
                    <a:pt x="140588" y="281203"/>
                  </a:lnTo>
                  <a:lnTo>
                    <a:pt x="147748" y="236759"/>
                  </a:lnTo>
                  <a:lnTo>
                    <a:pt x="167691" y="198162"/>
                  </a:lnTo>
                  <a:lnTo>
                    <a:pt x="198113" y="167727"/>
                  </a:lnTo>
                  <a:lnTo>
                    <a:pt x="236710" y="147768"/>
                  </a:lnTo>
                  <a:lnTo>
                    <a:pt x="281177" y="140601"/>
                  </a:lnTo>
                  <a:lnTo>
                    <a:pt x="281177" y="0"/>
                  </a:lnTo>
                  <a:close/>
                </a:path>
                <a:path w="562609" h="562610">
                  <a:moveTo>
                    <a:pt x="281177" y="0"/>
                  </a:moveTo>
                  <a:lnTo>
                    <a:pt x="281177" y="140601"/>
                  </a:lnTo>
                  <a:lnTo>
                    <a:pt x="325596" y="147768"/>
                  </a:lnTo>
                  <a:lnTo>
                    <a:pt x="364187" y="167727"/>
                  </a:lnTo>
                  <a:lnTo>
                    <a:pt x="394627" y="198162"/>
                  </a:lnTo>
                  <a:lnTo>
                    <a:pt x="414595" y="236759"/>
                  </a:lnTo>
                  <a:lnTo>
                    <a:pt x="421767" y="281203"/>
                  </a:lnTo>
                  <a:lnTo>
                    <a:pt x="414595" y="325642"/>
                  </a:lnTo>
                  <a:lnTo>
                    <a:pt x="394627" y="364239"/>
                  </a:lnTo>
                  <a:lnTo>
                    <a:pt x="364187" y="394675"/>
                  </a:lnTo>
                  <a:lnTo>
                    <a:pt x="325596" y="414636"/>
                  </a:lnTo>
                  <a:lnTo>
                    <a:pt x="281177" y="421805"/>
                  </a:lnTo>
                  <a:lnTo>
                    <a:pt x="523915" y="421805"/>
                  </a:lnTo>
                  <a:lnTo>
                    <a:pt x="530977" y="410425"/>
                  </a:lnTo>
                  <a:lnTo>
                    <a:pt x="548024" y="370080"/>
                  </a:lnTo>
                  <a:lnTo>
                    <a:pt x="558676" y="326813"/>
                  </a:lnTo>
                  <a:lnTo>
                    <a:pt x="562355" y="281203"/>
                  </a:lnTo>
                  <a:lnTo>
                    <a:pt x="558676" y="235589"/>
                  </a:lnTo>
                  <a:lnTo>
                    <a:pt x="548024" y="192319"/>
                  </a:lnTo>
                  <a:lnTo>
                    <a:pt x="530977" y="151972"/>
                  </a:lnTo>
                  <a:lnTo>
                    <a:pt x="508113" y="115126"/>
                  </a:lnTo>
                  <a:lnTo>
                    <a:pt x="480012" y="82361"/>
                  </a:lnTo>
                  <a:lnTo>
                    <a:pt x="447251" y="54254"/>
                  </a:lnTo>
                  <a:lnTo>
                    <a:pt x="410409" y="31386"/>
                  </a:lnTo>
                  <a:lnTo>
                    <a:pt x="370063" y="14335"/>
                  </a:lnTo>
                  <a:lnTo>
                    <a:pt x="326793" y="3680"/>
                  </a:lnTo>
                  <a:lnTo>
                    <a:pt x="28117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3916171" y="4281322"/>
            <a:ext cx="27908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95195" algn="l"/>
              </a:tabLst>
            </a:pPr>
            <a:r>
              <a:rPr sz="1800" b="1" spc="-10" dirty="0">
                <a:latin typeface="Arial"/>
                <a:cs typeface="Arial"/>
              </a:rPr>
              <a:t>100</a:t>
            </a:r>
            <a:r>
              <a:rPr sz="1800" b="1" spc="-5" dirty="0">
                <a:latin typeface="Arial"/>
                <a:cs typeface="Arial"/>
              </a:rPr>
              <a:t>%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10" dirty="0">
                <a:latin typeface="Arial"/>
                <a:cs typeface="Arial"/>
              </a:rPr>
              <a:t>100%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8116823" y="3910584"/>
            <a:ext cx="854710" cy="897890"/>
            <a:chOff x="8116823" y="3910584"/>
            <a:chExt cx="854710" cy="897890"/>
          </a:xfrm>
        </p:grpSpPr>
        <p:pic>
          <p:nvPicPr>
            <p:cNvPr id="45" name="object 4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16823" y="3910584"/>
              <a:ext cx="854240" cy="89763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8163305" y="4160240"/>
              <a:ext cx="562610" cy="562610"/>
            </a:xfrm>
            <a:custGeom>
              <a:avLst/>
              <a:gdLst/>
              <a:ahLst/>
              <a:cxnLst/>
              <a:rect l="l" t="t" r="r" b="b"/>
              <a:pathLst>
                <a:path w="562609" h="562610">
                  <a:moveTo>
                    <a:pt x="281177" y="0"/>
                  </a:moveTo>
                  <a:lnTo>
                    <a:pt x="235562" y="3680"/>
                  </a:lnTo>
                  <a:lnTo>
                    <a:pt x="192292" y="14335"/>
                  </a:lnTo>
                  <a:lnTo>
                    <a:pt x="151946" y="31386"/>
                  </a:lnTo>
                  <a:lnTo>
                    <a:pt x="115104" y="54254"/>
                  </a:lnTo>
                  <a:lnTo>
                    <a:pt x="82343" y="82361"/>
                  </a:lnTo>
                  <a:lnTo>
                    <a:pt x="54242" y="115126"/>
                  </a:lnTo>
                  <a:lnTo>
                    <a:pt x="31378" y="151972"/>
                  </a:lnTo>
                  <a:lnTo>
                    <a:pt x="14331" y="192319"/>
                  </a:lnTo>
                  <a:lnTo>
                    <a:pt x="3679" y="235589"/>
                  </a:lnTo>
                  <a:lnTo>
                    <a:pt x="0" y="281203"/>
                  </a:lnTo>
                  <a:lnTo>
                    <a:pt x="3679" y="326813"/>
                  </a:lnTo>
                  <a:lnTo>
                    <a:pt x="14331" y="370080"/>
                  </a:lnTo>
                  <a:lnTo>
                    <a:pt x="31378" y="410425"/>
                  </a:lnTo>
                  <a:lnTo>
                    <a:pt x="54242" y="447270"/>
                  </a:lnTo>
                  <a:lnTo>
                    <a:pt x="82343" y="480034"/>
                  </a:lnTo>
                  <a:lnTo>
                    <a:pt x="115104" y="508140"/>
                  </a:lnTo>
                  <a:lnTo>
                    <a:pt x="151946" y="531007"/>
                  </a:lnTo>
                  <a:lnTo>
                    <a:pt x="192292" y="548058"/>
                  </a:lnTo>
                  <a:lnTo>
                    <a:pt x="235562" y="558713"/>
                  </a:lnTo>
                  <a:lnTo>
                    <a:pt x="281177" y="562394"/>
                  </a:lnTo>
                  <a:lnTo>
                    <a:pt x="326793" y="558713"/>
                  </a:lnTo>
                  <a:lnTo>
                    <a:pt x="370063" y="548058"/>
                  </a:lnTo>
                  <a:lnTo>
                    <a:pt x="410409" y="531007"/>
                  </a:lnTo>
                  <a:lnTo>
                    <a:pt x="447251" y="508140"/>
                  </a:lnTo>
                  <a:lnTo>
                    <a:pt x="480012" y="480034"/>
                  </a:lnTo>
                  <a:lnTo>
                    <a:pt x="508113" y="447270"/>
                  </a:lnTo>
                  <a:lnTo>
                    <a:pt x="523915" y="421805"/>
                  </a:lnTo>
                  <a:lnTo>
                    <a:pt x="281177" y="421805"/>
                  </a:lnTo>
                  <a:lnTo>
                    <a:pt x="236710" y="414636"/>
                  </a:lnTo>
                  <a:lnTo>
                    <a:pt x="198113" y="394675"/>
                  </a:lnTo>
                  <a:lnTo>
                    <a:pt x="167691" y="364239"/>
                  </a:lnTo>
                  <a:lnTo>
                    <a:pt x="147748" y="325642"/>
                  </a:lnTo>
                  <a:lnTo>
                    <a:pt x="140589" y="281203"/>
                  </a:lnTo>
                  <a:lnTo>
                    <a:pt x="147748" y="236764"/>
                  </a:lnTo>
                  <a:lnTo>
                    <a:pt x="167691" y="198167"/>
                  </a:lnTo>
                  <a:lnTo>
                    <a:pt x="198113" y="167730"/>
                  </a:lnTo>
                  <a:lnTo>
                    <a:pt x="236710" y="147770"/>
                  </a:lnTo>
                  <a:lnTo>
                    <a:pt x="281177" y="140601"/>
                  </a:lnTo>
                  <a:lnTo>
                    <a:pt x="281177" y="0"/>
                  </a:lnTo>
                  <a:close/>
                </a:path>
                <a:path w="562609" h="562610">
                  <a:moveTo>
                    <a:pt x="281177" y="0"/>
                  </a:moveTo>
                  <a:lnTo>
                    <a:pt x="281177" y="140601"/>
                  </a:lnTo>
                  <a:lnTo>
                    <a:pt x="325596" y="147770"/>
                  </a:lnTo>
                  <a:lnTo>
                    <a:pt x="364187" y="167730"/>
                  </a:lnTo>
                  <a:lnTo>
                    <a:pt x="394627" y="198167"/>
                  </a:lnTo>
                  <a:lnTo>
                    <a:pt x="414595" y="236764"/>
                  </a:lnTo>
                  <a:lnTo>
                    <a:pt x="421767" y="281203"/>
                  </a:lnTo>
                  <a:lnTo>
                    <a:pt x="414595" y="325642"/>
                  </a:lnTo>
                  <a:lnTo>
                    <a:pt x="394627" y="364239"/>
                  </a:lnTo>
                  <a:lnTo>
                    <a:pt x="364187" y="394675"/>
                  </a:lnTo>
                  <a:lnTo>
                    <a:pt x="325596" y="414636"/>
                  </a:lnTo>
                  <a:lnTo>
                    <a:pt x="281177" y="421805"/>
                  </a:lnTo>
                  <a:lnTo>
                    <a:pt x="523915" y="421805"/>
                  </a:lnTo>
                  <a:lnTo>
                    <a:pt x="530977" y="410425"/>
                  </a:lnTo>
                  <a:lnTo>
                    <a:pt x="548024" y="370080"/>
                  </a:lnTo>
                  <a:lnTo>
                    <a:pt x="558676" y="326813"/>
                  </a:lnTo>
                  <a:lnTo>
                    <a:pt x="562355" y="281203"/>
                  </a:lnTo>
                  <a:lnTo>
                    <a:pt x="558676" y="235589"/>
                  </a:lnTo>
                  <a:lnTo>
                    <a:pt x="548024" y="192319"/>
                  </a:lnTo>
                  <a:lnTo>
                    <a:pt x="530977" y="151972"/>
                  </a:lnTo>
                  <a:lnTo>
                    <a:pt x="508113" y="115126"/>
                  </a:lnTo>
                  <a:lnTo>
                    <a:pt x="480012" y="82361"/>
                  </a:lnTo>
                  <a:lnTo>
                    <a:pt x="447251" y="54254"/>
                  </a:lnTo>
                  <a:lnTo>
                    <a:pt x="410409" y="31386"/>
                  </a:lnTo>
                  <a:lnTo>
                    <a:pt x="370063" y="14335"/>
                  </a:lnTo>
                  <a:lnTo>
                    <a:pt x="326793" y="3680"/>
                  </a:lnTo>
                  <a:lnTo>
                    <a:pt x="28117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6803517" y="4171443"/>
            <a:ext cx="1964689" cy="93345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44"/>
              </a:spcBef>
            </a:pPr>
            <a:r>
              <a:rPr lang="ru-RU" sz="1800" b="1" spc="-10" dirty="0">
                <a:latin typeface="Arial"/>
                <a:cs typeface="Arial"/>
              </a:rPr>
              <a:t>94</a:t>
            </a:r>
            <a:r>
              <a:rPr sz="1800" b="1" spc="-10" dirty="0">
                <a:latin typeface="Arial"/>
                <a:cs typeface="Arial"/>
              </a:rPr>
              <a:t>%</a:t>
            </a:r>
            <a:endParaRPr sz="1800" dirty="0">
              <a:latin typeface="Arial"/>
              <a:cs typeface="Arial"/>
            </a:endParaRPr>
          </a:p>
          <a:p>
            <a:pPr marL="454025" marR="524510" indent="-441959">
              <a:lnSpc>
                <a:spcPct val="107100"/>
              </a:lnSpc>
              <a:spcBef>
                <a:spcPts val="540"/>
              </a:spcBef>
            </a:pPr>
            <a:r>
              <a:rPr sz="1400" b="1" dirty="0">
                <a:latin typeface="Calibri"/>
                <a:cs typeface="Calibri"/>
              </a:rPr>
              <a:t>ПРОЧИЕ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ОБЪЕКТЫ </a:t>
            </a:r>
            <a:r>
              <a:rPr sz="1400" b="1" spc="-30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7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471,0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36380" cy="5020310"/>
            <a:chOff x="0" y="0"/>
            <a:chExt cx="9136380" cy="50203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1639" y="3556"/>
              <a:ext cx="5727192" cy="5016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49402" y="1238249"/>
              <a:ext cx="7827645" cy="3130550"/>
            </a:xfrm>
            <a:custGeom>
              <a:avLst/>
              <a:gdLst/>
              <a:ahLst/>
              <a:cxnLst/>
              <a:rect l="l" t="t" r="r" b="b"/>
              <a:pathLst>
                <a:path w="7827645" h="3130550">
                  <a:moveTo>
                    <a:pt x="2026920" y="1056144"/>
                  </a:moveTo>
                  <a:lnTo>
                    <a:pt x="534924" y="1056144"/>
                  </a:lnTo>
                  <a:lnTo>
                    <a:pt x="534924" y="1965960"/>
                  </a:lnTo>
                  <a:lnTo>
                    <a:pt x="2026920" y="1965960"/>
                  </a:lnTo>
                  <a:lnTo>
                    <a:pt x="2026920" y="1056144"/>
                  </a:lnTo>
                  <a:close/>
                </a:path>
                <a:path w="7827645" h="3130550">
                  <a:moveTo>
                    <a:pt x="2665476" y="2168652"/>
                  </a:moveTo>
                  <a:lnTo>
                    <a:pt x="0" y="2168652"/>
                  </a:lnTo>
                  <a:lnTo>
                    <a:pt x="0" y="3080004"/>
                  </a:lnTo>
                  <a:lnTo>
                    <a:pt x="2665476" y="3080004"/>
                  </a:lnTo>
                  <a:lnTo>
                    <a:pt x="2665476" y="2168652"/>
                  </a:lnTo>
                  <a:close/>
                </a:path>
                <a:path w="7827645" h="3130550">
                  <a:moveTo>
                    <a:pt x="7632192" y="1150632"/>
                  </a:moveTo>
                  <a:lnTo>
                    <a:pt x="5637276" y="1150632"/>
                  </a:lnTo>
                  <a:lnTo>
                    <a:pt x="5637276" y="2060448"/>
                  </a:lnTo>
                  <a:lnTo>
                    <a:pt x="7632192" y="2060448"/>
                  </a:lnTo>
                  <a:lnTo>
                    <a:pt x="7632192" y="1150632"/>
                  </a:lnTo>
                  <a:close/>
                </a:path>
                <a:path w="7827645" h="3130550">
                  <a:moveTo>
                    <a:pt x="7735824" y="2220468"/>
                  </a:moveTo>
                  <a:lnTo>
                    <a:pt x="5605272" y="2220468"/>
                  </a:lnTo>
                  <a:lnTo>
                    <a:pt x="5605272" y="3130296"/>
                  </a:lnTo>
                  <a:lnTo>
                    <a:pt x="7735824" y="3130296"/>
                  </a:lnTo>
                  <a:lnTo>
                    <a:pt x="7735824" y="2220468"/>
                  </a:lnTo>
                  <a:close/>
                </a:path>
                <a:path w="7827645" h="3130550">
                  <a:moveTo>
                    <a:pt x="7827251" y="0"/>
                  </a:moveTo>
                  <a:lnTo>
                    <a:pt x="5622036" y="0"/>
                  </a:lnTo>
                  <a:lnTo>
                    <a:pt x="5622036" y="909828"/>
                  </a:lnTo>
                  <a:lnTo>
                    <a:pt x="7827251" y="909828"/>
                  </a:lnTo>
                  <a:lnTo>
                    <a:pt x="78272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36380" cy="1149350"/>
            </a:xfrm>
            <a:custGeom>
              <a:avLst/>
              <a:gdLst/>
              <a:ahLst/>
              <a:cxnLst/>
              <a:rect l="l" t="t" r="r" b="b"/>
              <a:pathLst>
                <a:path w="9136380" h="1149350">
                  <a:moveTo>
                    <a:pt x="0" y="1149096"/>
                  </a:moveTo>
                  <a:lnTo>
                    <a:pt x="9136380" y="1149096"/>
                  </a:lnTo>
                  <a:lnTo>
                    <a:pt x="9136380" y="0"/>
                  </a:lnTo>
                  <a:lnTo>
                    <a:pt x="0" y="0"/>
                  </a:lnTo>
                  <a:lnTo>
                    <a:pt x="0" y="1149096"/>
                  </a:lnTo>
                  <a:close/>
                </a:path>
              </a:pathLst>
            </a:custGeom>
            <a:solidFill>
              <a:srgbClr val="FFFFFF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691640" cy="135178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50480" y="1523"/>
              <a:ext cx="1475740" cy="1148080"/>
            </a:xfrm>
            <a:custGeom>
              <a:avLst/>
              <a:gdLst/>
              <a:ahLst/>
              <a:cxnLst/>
              <a:rect l="l" t="t" r="r" b="b"/>
              <a:pathLst>
                <a:path w="1475740" h="1148080">
                  <a:moveTo>
                    <a:pt x="901446" y="0"/>
                  </a:moveTo>
                  <a:lnTo>
                    <a:pt x="0" y="0"/>
                  </a:lnTo>
                  <a:lnTo>
                    <a:pt x="573786" y="573786"/>
                  </a:lnTo>
                  <a:lnTo>
                    <a:pt x="0" y="1147572"/>
                  </a:lnTo>
                  <a:lnTo>
                    <a:pt x="901446" y="1147572"/>
                  </a:lnTo>
                  <a:lnTo>
                    <a:pt x="1475231" y="573786"/>
                  </a:lnTo>
                  <a:lnTo>
                    <a:pt x="901446" y="0"/>
                  </a:lnTo>
                  <a:close/>
                </a:path>
              </a:pathLst>
            </a:custGeom>
            <a:solidFill>
              <a:srgbClr val="CDE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84325" y="1187958"/>
              <a:ext cx="1492250" cy="911860"/>
            </a:xfrm>
            <a:custGeom>
              <a:avLst/>
              <a:gdLst/>
              <a:ahLst/>
              <a:cxnLst/>
              <a:rect l="l" t="t" r="r" b="b"/>
              <a:pathLst>
                <a:path w="1492250" h="911860">
                  <a:moveTo>
                    <a:pt x="1491996" y="0"/>
                  </a:moveTo>
                  <a:lnTo>
                    <a:pt x="0" y="0"/>
                  </a:lnTo>
                  <a:lnTo>
                    <a:pt x="0" y="911351"/>
                  </a:lnTo>
                  <a:lnTo>
                    <a:pt x="1491996" y="911351"/>
                  </a:lnTo>
                  <a:lnTo>
                    <a:pt x="1491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300352" y="264921"/>
            <a:ext cx="6459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Microsoft Sans Serif"/>
                <a:cs typeface="Microsoft Sans Serif"/>
              </a:rPr>
              <a:t>МЕЖБЮДЖЕТНЫЕ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ТРАНСФЕРТЫ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ПРЕДСТАВЛЕННЫЕ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МО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spc="-60" dirty="0">
                <a:latin typeface="Microsoft Sans Serif"/>
                <a:cs typeface="Microsoft Sans Serif"/>
              </a:rPr>
              <a:t>КИРОВСКОГО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МУНИЦИПАЛЬНОГО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РАЙОНА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ЛО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87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2</a:t>
            </a:r>
            <a:r>
              <a:rPr lang="ru-RU" spc="-5" dirty="0"/>
              <a:t>7</a:t>
            </a:r>
            <a:endParaRPr spc="-5" dirty="0"/>
          </a:p>
        </p:txBody>
      </p:sp>
      <p:sp>
        <p:nvSpPr>
          <p:cNvPr id="11" name="object 11"/>
          <p:cNvSpPr txBox="1"/>
          <p:nvPr/>
        </p:nvSpPr>
        <p:spPr>
          <a:xfrm>
            <a:off x="8415273" y="1118107"/>
            <a:ext cx="7505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icrosoft Sans Serif"/>
                <a:cs typeface="Microsoft Sans Serif"/>
              </a:rPr>
              <a:t>тыс.</a:t>
            </a:r>
            <a:r>
              <a:rPr sz="1400" spc="-7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руб</a:t>
            </a:r>
            <a:r>
              <a:rPr sz="1400" b="1" spc="-25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99738" y="2343150"/>
            <a:ext cx="1132840" cy="812800"/>
          </a:xfrm>
          <a:prstGeom prst="rect">
            <a:avLst/>
          </a:prstGeom>
          <a:solidFill>
            <a:srgbClr val="FFFFFF"/>
          </a:solidFill>
          <a:ln w="25907">
            <a:solidFill>
              <a:srgbClr val="000000"/>
            </a:solidFill>
          </a:ln>
        </p:spPr>
        <p:txBody>
          <a:bodyPr vert="horz" wrap="square" lIns="0" tIns="152400" rIns="0" bIns="0" rtlCol="0">
            <a:spAutoFit/>
          </a:bodyPr>
          <a:lstStyle/>
          <a:p>
            <a:pPr marL="64769" marR="43180" indent="80645">
              <a:lnSpc>
                <a:spcPct val="100000"/>
              </a:lnSpc>
              <a:spcBef>
                <a:spcPts val="1200"/>
              </a:spcBef>
            </a:pPr>
            <a:r>
              <a:rPr sz="1800" b="1" spc="-20" dirty="0">
                <a:latin typeface="Arial"/>
                <a:cs typeface="Arial"/>
              </a:rPr>
              <a:t>ВСЕГО: 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191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133,1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4325" y="1187958"/>
            <a:ext cx="1492250" cy="724557"/>
          </a:xfrm>
          <a:prstGeom prst="rect">
            <a:avLst/>
          </a:prstGeom>
          <a:ln w="25908">
            <a:solidFill>
              <a:srgbClr val="000000"/>
            </a:solidFill>
          </a:ln>
        </p:spPr>
        <p:txBody>
          <a:bodyPr vert="horz" wrap="square" lIns="0" tIns="143510" rIns="0" bIns="0" rtlCol="0">
            <a:spAutoFit/>
          </a:bodyPr>
          <a:lstStyle/>
          <a:p>
            <a:pPr marL="223520">
              <a:lnSpc>
                <a:spcPct val="100000"/>
              </a:lnSpc>
              <a:spcBef>
                <a:spcPts val="1130"/>
              </a:spcBef>
            </a:pPr>
            <a:r>
              <a:rPr sz="1800" b="1" spc="-15" dirty="0">
                <a:latin typeface="Arial"/>
                <a:cs typeface="Arial"/>
              </a:rPr>
              <a:t>Дотация</a:t>
            </a:r>
            <a:endParaRPr sz="1800" dirty="0">
              <a:latin typeface="Arial"/>
              <a:cs typeface="Arial"/>
            </a:endParaRPr>
          </a:p>
          <a:p>
            <a:pPr marL="226695">
              <a:lnSpc>
                <a:spcPct val="100000"/>
              </a:lnSpc>
              <a:spcBef>
                <a:spcPts val="160"/>
              </a:spcBef>
            </a:pP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142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624,6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71438" y="1238250"/>
            <a:ext cx="2205355" cy="747641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191770" rIns="0" bIns="0" rtlCol="0">
            <a:spAutoFit/>
          </a:bodyPr>
          <a:lstStyle/>
          <a:p>
            <a:pPr marL="61594">
              <a:lnSpc>
                <a:spcPct val="100000"/>
              </a:lnSpc>
              <a:spcBef>
                <a:spcPts val="1510"/>
              </a:spcBef>
            </a:pPr>
            <a:r>
              <a:rPr sz="1800" b="1" spc="-15" dirty="0">
                <a:latin typeface="Arial"/>
                <a:cs typeface="Arial"/>
              </a:rPr>
              <a:t>Указы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Президента</a:t>
            </a:r>
            <a:endParaRPr sz="1800" dirty="0">
              <a:latin typeface="Arial"/>
              <a:cs typeface="Arial"/>
            </a:endParaRPr>
          </a:p>
          <a:p>
            <a:pPr marL="689610">
              <a:lnSpc>
                <a:spcPct val="100000"/>
              </a:lnSpc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500,0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86678" y="2388870"/>
            <a:ext cx="1995170" cy="867545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50800" marR="90170" algn="ctr">
              <a:lnSpc>
                <a:spcPct val="100000"/>
              </a:lnSpc>
              <a:spcBef>
                <a:spcPts val="285"/>
              </a:spcBef>
            </a:pPr>
            <a:r>
              <a:rPr sz="1800" b="1" spc="-20" dirty="0">
                <a:latin typeface="Arial"/>
                <a:cs typeface="Arial"/>
              </a:rPr>
              <a:t>Управленческие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команды</a:t>
            </a:r>
            <a:endParaRPr sz="1800" dirty="0">
              <a:latin typeface="Arial"/>
              <a:cs typeface="Arial"/>
            </a:endParaRPr>
          </a:p>
          <a:p>
            <a:pPr marR="38735" algn="ctr">
              <a:lnSpc>
                <a:spcPct val="100000"/>
              </a:lnSpc>
            </a:pP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775,9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65397" y="3995165"/>
            <a:ext cx="2455545" cy="911860"/>
          </a:xfrm>
          <a:prstGeom prst="rect">
            <a:avLst/>
          </a:prstGeom>
          <a:solidFill>
            <a:srgbClr val="FFFFFF"/>
          </a:solidFill>
          <a:ln w="25907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70485" indent="229870">
              <a:lnSpc>
                <a:spcPct val="107200"/>
              </a:lnSpc>
              <a:spcBef>
                <a:spcPts val="40"/>
              </a:spcBef>
            </a:pPr>
            <a:r>
              <a:rPr sz="1800" b="1" spc="-10" dirty="0">
                <a:latin typeface="Arial"/>
                <a:cs typeface="Arial"/>
              </a:rPr>
              <a:t>Дополнительная 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финансовая </a:t>
            </a:r>
            <a:r>
              <a:rPr sz="1800" b="1" spc="-15" dirty="0">
                <a:latin typeface="Arial"/>
                <a:cs typeface="Arial"/>
              </a:rPr>
              <a:t>помощь</a:t>
            </a:r>
            <a:endParaRPr sz="1800" dirty="0">
              <a:latin typeface="Arial"/>
              <a:cs typeface="Arial"/>
            </a:endParaRPr>
          </a:p>
          <a:p>
            <a:pPr marL="881380">
              <a:lnSpc>
                <a:spcPct val="100000"/>
              </a:lnSpc>
              <a:spcBef>
                <a:spcPts val="155"/>
              </a:spcBef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000,0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54673" y="3458717"/>
            <a:ext cx="2131060" cy="750847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194945" rIns="0" bIns="0" rtlCol="0">
            <a:spAutoFit/>
          </a:bodyPr>
          <a:lstStyle/>
          <a:p>
            <a:pPr marL="26670" algn="ctr">
              <a:lnSpc>
                <a:spcPct val="100000"/>
              </a:lnSpc>
              <a:spcBef>
                <a:spcPts val="1535"/>
              </a:spcBef>
            </a:pPr>
            <a:r>
              <a:rPr sz="1800" b="1" spc="-5" dirty="0">
                <a:latin typeface="Arial"/>
                <a:cs typeface="Arial"/>
              </a:rPr>
              <a:t>Инфраструктура</a:t>
            </a:r>
            <a:endParaRPr sz="1800" dirty="0">
              <a:latin typeface="Arial"/>
              <a:cs typeface="Arial"/>
            </a:endParaRPr>
          </a:p>
          <a:p>
            <a:pPr marL="29209" algn="ctr">
              <a:lnSpc>
                <a:spcPct val="100000"/>
              </a:lnSpc>
            </a:pP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495,0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9401" y="3406902"/>
            <a:ext cx="2665730" cy="832920"/>
          </a:xfrm>
          <a:prstGeom prst="rect">
            <a:avLst/>
          </a:prstGeom>
          <a:ln w="25908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R="95250" algn="ctr">
              <a:lnSpc>
                <a:spcPct val="100000"/>
              </a:lnSpc>
              <a:spcBef>
                <a:spcPts val="15"/>
              </a:spcBef>
            </a:pPr>
            <a:r>
              <a:rPr sz="1800" b="1" spc="-5" dirty="0">
                <a:latin typeface="Arial"/>
                <a:cs typeface="Arial"/>
              </a:rPr>
              <a:t>На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обеспечение</a:t>
            </a:r>
            <a:endParaRPr sz="1800" dirty="0">
              <a:latin typeface="Arial"/>
              <a:cs typeface="Arial"/>
            </a:endParaRPr>
          </a:p>
          <a:p>
            <a:pPr marR="95250" algn="ctr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сбалансированности</a:t>
            </a:r>
            <a:endParaRPr sz="1800" dirty="0">
              <a:latin typeface="Arial"/>
              <a:cs typeface="Arial"/>
            </a:endParaRPr>
          </a:p>
          <a:p>
            <a:pPr marR="94615" algn="ctr">
              <a:lnSpc>
                <a:spcPct val="100000"/>
              </a:lnSpc>
            </a:pP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sz="1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027,0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84325" y="2294382"/>
            <a:ext cx="1492250" cy="762388"/>
          </a:xfrm>
          <a:prstGeom prst="rect">
            <a:avLst/>
          </a:prstGeom>
          <a:ln w="25908">
            <a:solidFill>
              <a:srgbClr val="000000"/>
            </a:solidFill>
          </a:ln>
        </p:spPr>
        <p:txBody>
          <a:bodyPr vert="horz" wrap="square" lIns="0" tIns="180975" rIns="0" bIns="0" rtlCol="0">
            <a:spAutoFit/>
          </a:bodyPr>
          <a:lstStyle/>
          <a:p>
            <a:pPr marL="339725">
              <a:lnSpc>
                <a:spcPct val="100000"/>
              </a:lnSpc>
              <a:spcBef>
                <a:spcPts val="1425"/>
              </a:spcBef>
            </a:pPr>
            <a:r>
              <a:rPr sz="1800" b="1" spc="-5" dirty="0">
                <a:latin typeface="Arial"/>
                <a:cs typeface="Arial"/>
              </a:rPr>
              <a:t>48-ОЗ</a:t>
            </a:r>
            <a:endParaRPr sz="1800" dirty="0">
              <a:latin typeface="Arial"/>
              <a:cs typeface="Arial"/>
            </a:endParaRPr>
          </a:p>
          <a:p>
            <a:pPr marL="339725">
              <a:lnSpc>
                <a:spcPct val="100000"/>
              </a:lnSpc>
              <a:spcBef>
                <a:spcPts val="160"/>
              </a:spcBef>
            </a:pP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sz="1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359,7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073908" y="1737232"/>
            <a:ext cx="2961640" cy="2176780"/>
          </a:xfrm>
          <a:custGeom>
            <a:avLst/>
            <a:gdLst/>
            <a:ahLst/>
            <a:cxnLst/>
            <a:rect l="l" t="t" r="r" b="b"/>
            <a:pathLst>
              <a:path w="2961640" h="2176779">
                <a:moveTo>
                  <a:pt x="717804" y="946531"/>
                </a:moveTo>
                <a:lnTo>
                  <a:pt x="182880" y="946531"/>
                </a:lnTo>
                <a:lnTo>
                  <a:pt x="182880" y="855091"/>
                </a:lnTo>
                <a:lnTo>
                  <a:pt x="0" y="1037971"/>
                </a:lnTo>
                <a:lnTo>
                  <a:pt x="182880" y="1220851"/>
                </a:lnTo>
                <a:lnTo>
                  <a:pt x="182880" y="1129411"/>
                </a:lnTo>
                <a:lnTo>
                  <a:pt x="717804" y="1129411"/>
                </a:lnTo>
                <a:lnTo>
                  <a:pt x="717804" y="946531"/>
                </a:lnTo>
                <a:close/>
              </a:path>
              <a:path w="2961640" h="2176779">
                <a:moveTo>
                  <a:pt x="868172" y="406654"/>
                </a:moveTo>
                <a:lnTo>
                  <a:pt x="404241" y="141236"/>
                </a:lnTo>
                <a:lnTo>
                  <a:pt x="449453" y="61976"/>
                </a:lnTo>
                <a:lnTo>
                  <a:pt x="200406" y="129794"/>
                </a:lnTo>
                <a:lnTo>
                  <a:pt x="268224" y="378841"/>
                </a:lnTo>
                <a:lnTo>
                  <a:pt x="313563" y="299720"/>
                </a:lnTo>
                <a:lnTo>
                  <a:pt x="777621" y="565023"/>
                </a:lnTo>
                <a:lnTo>
                  <a:pt x="868172" y="406654"/>
                </a:lnTo>
                <a:close/>
              </a:path>
              <a:path w="2961640" h="2176779">
                <a:moveTo>
                  <a:pt x="913892" y="1599946"/>
                </a:moveTo>
                <a:lnTo>
                  <a:pt x="807974" y="1451229"/>
                </a:lnTo>
                <a:lnTo>
                  <a:pt x="372491" y="1761236"/>
                </a:lnTo>
                <a:lnTo>
                  <a:pt x="319659" y="1686941"/>
                </a:lnTo>
                <a:lnTo>
                  <a:pt x="276733" y="1941449"/>
                </a:lnTo>
                <a:lnTo>
                  <a:pt x="531368" y="1984375"/>
                </a:lnTo>
                <a:lnTo>
                  <a:pt x="478409" y="1909953"/>
                </a:lnTo>
                <a:lnTo>
                  <a:pt x="913892" y="1599946"/>
                </a:lnTo>
                <a:close/>
              </a:path>
              <a:path w="2961640" h="2176779">
                <a:moveTo>
                  <a:pt x="1793748" y="1993519"/>
                </a:moveTo>
                <a:lnTo>
                  <a:pt x="1702308" y="1993519"/>
                </a:lnTo>
                <a:lnTo>
                  <a:pt x="1702308" y="1546987"/>
                </a:lnTo>
                <a:lnTo>
                  <a:pt x="1519428" y="1546987"/>
                </a:lnTo>
                <a:lnTo>
                  <a:pt x="1519428" y="1993519"/>
                </a:lnTo>
                <a:lnTo>
                  <a:pt x="1427988" y="1993519"/>
                </a:lnTo>
                <a:lnTo>
                  <a:pt x="1610868" y="2176399"/>
                </a:lnTo>
                <a:lnTo>
                  <a:pt x="1793748" y="1993519"/>
                </a:lnTo>
                <a:close/>
              </a:path>
              <a:path w="2961640" h="2176779">
                <a:moveTo>
                  <a:pt x="2762123" y="1792605"/>
                </a:moveTo>
                <a:lnTo>
                  <a:pt x="2705227" y="1540891"/>
                </a:lnTo>
                <a:lnTo>
                  <a:pt x="2656459" y="1617980"/>
                </a:lnTo>
                <a:lnTo>
                  <a:pt x="2204339" y="1332738"/>
                </a:lnTo>
                <a:lnTo>
                  <a:pt x="2106930" y="1487170"/>
                </a:lnTo>
                <a:lnTo>
                  <a:pt x="2559050" y="1772412"/>
                </a:lnTo>
                <a:lnTo>
                  <a:pt x="2510409" y="1849628"/>
                </a:lnTo>
                <a:lnTo>
                  <a:pt x="2762123" y="1792605"/>
                </a:lnTo>
                <a:close/>
              </a:path>
              <a:path w="2961640" h="2176779">
                <a:moveTo>
                  <a:pt x="2782062" y="44831"/>
                </a:moveTo>
                <a:lnTo>
                  <a:pt x="2527808" y="0"/>
                </a:lnTo>
                <a:lnTo>
                  <a:pt x="2580132" y="74803"/>
                </a:lnTo>
                <a:lnTo>
                  <a:pt x="2142236" y="381254"/>
                </a:lnTo>
                <a:lnTo>
                  <a:pt x="2246884" y="530860"/>
                </a:lnTo>
                <a:lnTo>
                  <a:pt x="2684780" y="224282"/>
                </a:lnTo>
                <a:lnTo>
                  <a:pt x="2737104" y="299085"/>
                </a:lnTo>
                <a:lnTo>
                  <a:pt x="2782062" y="44831"/>
                </a:lnTo>
                <a:close/>
              </a:path>
              <a:path w="2961640" h="2176779">
                <a:moveTo>
                  <a:pt x="2961132" y="941959"/>
                </a:moveTo>
                <a:lnTo>
                  <a:pt x="2778252" y="759079"/>
                </a:lnTo>
                <a:lnTo>
                  <a:pt x="2778252" y="850519"/>
                </a:lnTo>
                <a:lnTo>
                  <a:pt x="2243328" y="850519"/>
                </a:lnTo>
                <a:lnTo>
                  <a:pt x="2243328" y="1033399"/>
                </a:lnTo>
                <a:lnTo>
                  <a:pt x="2778252" y="1033399"/>
                </a:lnTo>
                <a:lnTo>
                  <a:pt x="2778252" y="1124839"/>
                </a:lnTo>
                <a:lnTo>
                  <a:pt x="2961132" y="94195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36380" cy="5066030"/>
            <a:chOff x="0" y="0"/>
            <a:chExt cx="9136380" cy="50660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0783" y="49276"/>
              <a:ext cx="5728716" cy="5016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36380" cy="1149350"/>
            </a:xfrm>
            <a:custGeom>
              <a:avLst/>
              <a:gdLst/>
              <a:ahLst/>
              <a:cxnLst/>
              <a:rect l="l" t="t" r="r" b="b"/>
              <a:pathLst>
                <a:path w="9136380" h="1149350">
                  <a:moveTo>
                    <a:pt x="0" y="1149096"/>
                  </a:moveTo>
                  <a:lnTo>
                    <a:pt x="9136380" y="1149096"/>
                  </a:lnTo>
                  <a:lnTo>
                    <a:pt x="9136380" y="0"/>
                  </a:lnTo>
                  <a:lnTo>
                    <a:pt x="0" y="0"/>
                  </a:lnTo>
                  <a:lnTo>
                    <a:pt x="0" y="1149096"/>
                  </a:lnTo>
                  <a:close/>
                </a:path>
              </a:pathLst>
            </a:custGeom>
            <a:solidFill>
              <a:srgbClr val="FFFFFF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691640" cy="135178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50480" y="1523"/>
              <a:ext cx="1475740" cy="1148080"/>
            </a:xfrm>
            <a:custGeom>
              <a:avLst/>
              <a:gdLst/>
              <a:ahLst/>
              <a:cxnLst/>
              <a:rect l="l" t="t" r="r" b="b"/>
              <a:pathLst>
                <a:path w="1475740" h="1148080">
                  <a:moveTo>
                    <a:pt x="901446" y="0"/>
                  </a:moveTo>
                  <a:lnTo>
                    <a:pt x="0" y="0"/>
                  </a:lnTo>
                  <a:lnTo>
                    <a:pt x="573786" y="573786"/>
                  </a:lnTo>
                  <a:lnTo>
                    <a:pt x="0" y="1147572"/>
                  </a:lnTo>
                  <a:lnTo>
                    <a:pt x="901446" y="1147572"/>
                  </a:lnTo>
                  <a:lnTo>
                    <a:pt x="1475231" y="573786"/>
                  </a:lnTo>
                  <a:lnTo>
                    <a:pt x="901446" y="0"/>
                  </a:lnTo>
                  <a:close/>
                </a:path>
              </a:pathLst>
            </a:custGeom>
            <a:solidFill>
              <a:srgbClr val="CDE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800847" y="190627"/>
            <a:ext cx="7880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latin typeface="Microsoft Sans Serif"/>
                <a:cs typeface="Microsoft Sans Serif"/>
              </a:rPr>
              <a:t>2</a:t>
            </a:r>
            <a:r>
              <a:rPr lang="ru-RU" sz="5400" spc="-5" dirty="0">
                <a:latin typeface="Microsoft Sans Serif"/>
                <a:cs typeface="Microsoft Sans Serif"/>
              </a:rPr>
              <a:t>8</a:t>
            </a:r>
            <a:endParaRPr sz="5400" dirty="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32503" y="2859532"/>
            <a:ext cx="1016444" cy="103886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30200" y="1380870"/>
            <a:ext cx="70307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55" dirty="0">
                <a:latin typeface="Microsoft Sans Serif"/>
                <a:cs typeface="Microsoft Sans Serif"/>
              </a:rPr>
              <a:t>Официальный</a:t>
            </a:r>
            <a:r>
              <a:rPr sz="1400" spc="-75" dirty="0">
                <a:latin typeface="Microsoft Sans Serif"/>
                <a:cs typeface="Microsoft Sans Serif"/>
              </a:rPr>
              <a:t> </a:t>
            </a:r>
            <a:r>
              <a:rPr sz="1400" spc="-135" dirty="0">
                <a:latin typeface="Microsoft Sans Serif"/>
                <a:cs typeface="Microsoft Sans Serif"/>
              </a:rPr>
              <a:t>сайт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55" dirty="0">
                <a:latin typeface="Microsoft Sans Serif"/>
                <a:cs typeface="Microsoft Sans Serif"/>
              </a:rPr>
              <a:t>Кировского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spc="-145" dirty="0">
                <a:latin typeface="Microsoft Sans Serif"/>
                <a:cs typeface="Microsoft Sans Serif"/>
              </a:rPr>
              <a:t>муниципального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45" dirty="0">
                <a:latin typeface="Microsoft Sans Serif"/>
                <a:cs typeface="Microsoft Sans Serif"/>
              </a:rPr>
              <a:t>района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150" dirty="0">
                <a:latin typeface="Microsoft Sans Serif"/>
                <a:cs typeface="Microsoft Sans Serif"/>
              </a:rPr>
              <a:t>Ленинградской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140" dirty="0">
                <a:latin typeface="Microsoft Sans Serif"/>
                <a:cs typeface="Microsoft Sans Serif"/>
              </a:rPr>
              <a:t>области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229" dirty="0">
                <a:latin typeface="Microsoft Sans Serif"/>
                <a:cs typeface="Microsoft Sans Serif"/>
              </a:rPr>
              <a:t>–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i="1" u="heavy" spc="-10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https://kirovsk-reg.ru/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5" dirty="0"/>
              <a:t>Комитет</a:t>
            </a:r>
            <a:r>
              <a:rPr spc="-65" dirty="0"/>
              <a:t> </a:t>
            </a:r>
            <a:r>
              <a:rPr spc="-150" dirty="0"/>
              <a:t>финансов</a:t>
            </a:r>
            <a:r>
              <a:rPr spc="-40" dirty="0"/>
              <a:t> </a:t>
            </a:r>
            <a:r>
              <a:rPr spc="-155" dirty="0"/>
              <a:t>Кировского</a:t>
            </a:r>
            <a:r>
              <a:rPr spc="-60" dirty="0"/>
              <a:t> </a:t>
            </a:r>
            <a:r>
              <a:rPr spc="-145" dirty="0"/>
              <a:t>муниципального</a:t>
            </a:r>
            <a:r>
              <a:rPr spc="-60" dirty="0"/>
              <a:t> </a:t>
            </a:r>
            <a:r>
              <a:rPr spc="-145" dirty="0"/>
              <a:t>района</a:t>
            </a:r>
            <a:r>
              <a:rPr spc="-30" dirty="0"/>
              <a:t> </a:t>
            </a:r>
            <a:r>
              <a:rPr spc="-155" dirty="0"/>
              <a:t>Ленинградской</a:t>
            </a:r>
            <a:r>
              <a:rPr spc="-45" dirty="0"/>
              <a:t> </a:t>
            </a:r>
            <a:r>
              <a:rPr spc="-140" dirty="0"/>
              <a:t>области</a:t>
            </a:r>
            <a:r>
              <a:rPr spc="-40" dirty="0"/>
              <a:t> </a:t>
            </a:r>
            <a:r>
              <a:rPr spc="229" dirty="0"/>
              <a:t>–</a:t>
            </a:r>
            <a:r>
              <a:rPr spc="-30" dirty="0"/>
              <a:t> </a:t>
            </a:r>
            <a:r>
              <a:rPr i="1" u="heavy" spc="-1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https://kirovsk-reg.ru/komfin</a:t>
            </a:r>
          </a:p>
          <a:p>
            <a:pPr marL="12700">
              <a:lnSpc>
                <a:spcPct val="100000"/>
              </a:lnSpc>
            </a:pPr>
            <a:r>
              <a:rPr spc="-150" dirty="0"/>
              <a:t>Сайт</a:t>
            </a:r>
            <a:r>
              <a:rPr spc="-50" dirty="0"/>
              <a:t> </a:t>
            </a:r>
            <a:r>
              <a:rPr spc="-155" dirty="0"/>
              <a:t>«Открытый</a:t>
            </a:r>
            <a:r>
              <a:rPr spc="-75" dirty="0"/>
              <a:t> </a:t>
            </a:r>
            <a:r>
              <a:rPr spc="-155" dirty="0"/>
              <a:t>бюджет»</a:t>
            </a:r>
            <a:r>
              <a:rPr spc="-55" dirty="0"/>
              <a:t> </a:t>
            </a:r>
            <a:r>
              <a:rPr spc="-150" dirty="0"/>
              <a:t>Ленинградской</a:t>
            </a:r>
            <a:r>
              <a:rPr spc="-55" dirty="0"/>
              <a:t> </a:t>
            </a:r>
            <a:r>
              <a:rPr spc="-140" dirty="0"/>
              <a:t>области</a:t>
            </a:r>
            <a:r>
              <a:rPr spc="-50" dirty="0"/>
              <a:t> </a:t>
            </a:r>
            <a:r>
              <a:rPr spc="229" dirty="0"/>
              <a:t>–</a:t>
            </a:r>
            <a:r>
              <a:rPr spc="-40" dirty="0"/>
              <a:t> </a:t>
            </a:r>
            <a:r>
              <a:rPr i="1" u="heavy" spc="-1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budget.lenobl.ru</a:t>
            </a:r>
          </a:p>
          <a:p>
            <a:pPr marL="12700">
              <a:lnSpc>
                <a:spcPct val="100000"/>
              </a:lnSpc>
            </a:pPr>
            <a:r>
              <a:rPr spc="-150" dirty="0"/>
              <a:t>Сайт</a:t>
            </a:r>
            <a:r>
              <a:rPr spc="-40" dirty="0"/>
              <a:t> </a:t>
            </a:r>
            <a:r>
              <a:rPr spc="-155" dirty="0"/>
              <a:t>комитета</a:t>
            </a:r>
            <a:r>
              <a:rPr spc="-70" dirty="0"/>
              <a:t> </a:t>
            </a:r>
            <a:r>
              <a:rPr spc="-140" dirty="0"/>
              <a:t>государственного</a:t>
            </a:r>
            <a:r>
              <a:rPr spc="-20" dirty="0"/>
              <a:t> </a:t>
            </a:r>
            <a:r>
              <a:rPr spc="-145" dirty="0"/>
              <a:t>финансового</a:t>
            </a:r>
            <a:r>
              <a:rPr spc="-45" dirty="0"/>
              <a:t> </a:t>
            </a:r>
            <a:r>
              <a:rPr spc="-150" dirty="0"/>
              <a:t>контроля</a:t>
            </a:r>
            <a:r>
              <a:rPr spc="-30" dirty="0"/>
              <a:t> </a:t>
            </a:r>
            <a:r>
              <a:rPr spc="-155" dirty="0"/>
              <a:t>Ленинградской</a:t>
            </a:r>
            <a:r>
              <a:rPr spc="-45" dirty="0"/>
              <a:t> </a:t>
            </a:r>
            <a:r>
              <a:rPr spc="-140" dirty="0"/>
              <a:t>области</a:t>
            </a:r>
            <a:r>
              <a:rPr spc="-25" dirty="0"/>
              <a:t> </a:t>
            </a:r>
            <a:r>
              <a:rPr spc="229" dirty="0"/>
              <a:t>–</a:t>
            </a:r>
            <a:r>
              <a:rPr spc="-40" dirty="0"/>
              <a:t> </a:t>
            </a:r>
            <a:r>
              <a:rPr i="1" u="heavy" spc="-1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gfc.lenobl.ru</a:t>
            </a:r>
          </a:p>
          <a:p>
            <a:pPr marL="12700">
              <a:lnSpc>
                <a:spcPct val="100000"/>
              </a:lnSpc>
            </a:pPr>
            <a:r>
              <a:rPr spc="-150" dirty="0"/>
              <a:t>Сайт</a:t>
            </a:r>
            <a:r>
              <a:rPr spc="-50" dirty="0"/>
              <a:t> </a:t>
            </a:r>
            <a:r>
              <a:rPr spc="-140" dirty="0"/>
              <a:t>контрольно-счетной</a:t>
            </a:r>
            <a:r>
              <a:rPr spc="-40" dirty="0"/>
              <a:t> </a:t>
            </a:r>
            <a:r>
              <a:rPr spc="-145" dirty="0"/>
              <a:t>палаты</a:t>
            </a:r>
            <a:r>
              <a:rPr spc="-50" dirty="0"/>
              <a:t> </a:t>
            </a:r>
            <a:r>
              <a:rPr spc="-155" dirty="0"/>
              <a:t>Ленинградской</a:t>
            </a:r>
            <a:r>
              <a:rPr spc="-60" dirty="0"/>
              <a:t> </a:t>
            </a:r>
            <a:r>
              <a:rPr spc="-140" dirty="0"/>
              <a:t>области</a:t>
            </a:r>
            <a:r>
              <a:rPr spc="-45" dirty="0"/>
              <a:t> </a:t>
            </a:r>
            <a:r>
              <a:rPr spc="229" dirty="0"/>
              <a:t>–</a:t>
            </a:r>
            <a:r>
              <a:rPr spc="-40" dirty="0"/>
              <a:t> </a:t>
            </a:r>
            <a:r>
              <a:rPr i="1" u="heavy" spc="-1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www.ksplo.ru</a:t>
            </a:r>
          </a:p>
          <a:p>
            <a:pPr marL="12700">
              <a:lnSpc>
                <a:spcPct val="100000"/>
              </a:lnSpc>
            </a:pPr>
            <a:r>
              <a:rPr spc="-150" dirty="0"/>
              <a:t>Сайт</a:t>
            </a:r>
            <a:r>
              <a:rPr spc="-45" dirty="0"/>
              <a:t> </a:t>
            </a:r>
            <a:r>
              <a:rPr spc="-145" dirty="0"/>
              <a:t>Министерства</a:t>
            </a:r>
            <a:r>
              <a:rPr spc="-70" dirty="0"/>
              <a:t> </a:t>
            </a:r>
            <a:r>
              <a:rPr spc="-150" dirty="0"/>
              <a:t>финансов</a:t>
            </a:r>
            <a:r>
              <a:rPr spc="-45" dirty="0"/>
              <a:t> </a:t>
            </a:r>
            <a:r>
              <a:rPr spc="-150" dirty="0"/>
              <a:t>Российской</a:t>
            </a:r>
            <a:r>
              <a:rPr spc="-65" dirty="0"/>
              <a:t> </a:t>
            </a:r>
            <a:r>
              <a:rPr spc="-165" dirty="0"/>
              <a:t>Федерации</a:t>
            </a:r>
            <a:r>
              <a:rPr spc="-50" dirty="0"/>
              <a:t> </a:t>
            </a:r>
            <a:r>
              <a:rPr spc="229" dirty="0"/>
              <a:t>–</a:t>
            </a:r>
            <a:r>
              <a:rPr spc="-45" dirty="0"/>
              <a:t> </a:t>
            </a:r>
            <a:r>
              <a:rPr i="1" u="heavy" spc="-1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minfin.ru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488950" algn="ctr">
              <a:lnSpc>
                <a:spcPct val="100000"/>
              </a:lnSpc>
            </a:pPr>
            <a:r>
              <a:rPr spc="-160" dirty="0"/>
              <a:t>По</a:t>
            </a:r>
            <a:r>
              <a:rPr spc="-55" dirty="0"/>
              <a:t> </a:t>
            </a:r>
            <a:r>
              <a:rPr spc="-155" dirty="0"/>
              <a:t>всем</a:t>
            </a:r>
            <a:r>
              <a:rPr spc="-45" dirty="0"/>
              <a:t> </a:t>
            </a:r>
            <a:r>
              <a:rPr spc="-155" dirty="0"/>
              <a:t>интересующим</a:t>
            </a:r>
            <a:r>
              <a:rPr spc="-70" dirty="0"/>
              <a:t> </a:t>
            </a:r>
            <a:r>
              <a:rPr spc="-145" dirty="0"/>
              <a:t>Вас</a:t>
            </a:r>
            <a:r>
              <a:rPr spc="-45" dirty="0"/>
              <a:t> </a:t>
            </a:r>
            <a:r>
              <a:rPr spc="-145" dirty="0"/>
              <a:t>вопросам,</a:t>
            </a:r>
            <a:r>
              <a:rPr spc="-50" dirty="0"/>
              <a:t> </a:t>
            </a:r>
            <a:r>
              <a:rPr spc="-140" dirty="0"/>
              <a:t>а</a:t>
            </a:r>
            <a:r>
              <a:rPr spc="-45" dirty="0"/>
              <a:t> </a:t>
            </a:r>
            <a:r>
              <a:rPr spc="-155" dirty="0"/>
              <a:t>так</a:t>
            </a:r>
            <a:r>
              <a:rPr spc="-40" dirty="0"/>
              <a:t> </a:t>
            </a:r>
            <a:r>
              <a:rPr spc="-185" dirty="0"/>
              <a:t>же</a:t>
            </a:r>
            <a:r>
              <a:rPr spc="-55" dirty="0"/>
              <a:t> </a:t>
            </a:r>
            <a:r>
              <a:rPr spc="-150" dirty="0"/>
              <a:t>вопросам</a:t>
            </a:r>
            <a:r>
              <a:rPr spc="65" dirty="0"/>
              <a:t> </a:t>
            </a:r>
            <a:r>
              <a:rPr spc="-145" dirty="0"/>
              <a:t>взаимодействия</a:t>
            </a:r>
            <a:r>
              <a:rPr spc="-65" dirty="0"/>
              <a:t> </a:t>
            </a:r>
            <a:r>
              <a:rPr spc="-135" dirty="0"/>
              <a:t>в</a:t>
            </a:r>
            <a:r>
              <a:rPr spc="-35" dirty="0"/>
              <a:t> </a:t>
            </a:r>
            <a:r>
              <a:rPr spc="-155" dirty="0"/>
              <a:t>сфере</a:t>
            </a:r>
            <a:r>
              <a:rPr spc="-50" dirty="0"/>
              <a:t> </a:t>
            </a:r>
            <a:r>
              <a:rPr spc="-145" dirty="0"/>
              <a:t>открытости</a:t>
            </a:r>
            <a:r>
              <a:rPr spc="-65" dirty="0"/>
              <a:t> </a:t>
            </a:r>
            <a:r>
              <a:rPr spc="-140" dirty="0"/>
              <a:t>и</a:t>
            </a:r>
            <a:r>
              <a:rPr spc="-40" dirty="0"/>
              <a:t> </a:t>
            </a:r>
            <a:r>
              <a:rPr spc="-150" dirty="0"/>
              <a:t>прозрачности</a:t>
            </a:r>
          </a:p>
          <a:p>
            <a:pPr marL="324485" algn="ctr">
              <a:lnSpc>
                <a:spcPct val="100000"/>
              </a:lnSpc>
            </a:pPr>
            <a:r>
              <a:rPr spc="-155" dirty="0"/>
              <a:t>бюджетн</a:t>
            </a:r>
            <a:r>
              <a:rPr spc="-195" dirty="0"/>
              <a:t>ы</a:t>
            </a:r>
            <a:r>
              <a:rPr spc="-125" dirty="0"/>
              <a:t>х</a:t>
            </a:r>
            <a:r>
              <a:rPr spc="-50" dirty="0"/>
              <a:t> </a:t>
            </a:r>
            <a:r>
              <a:rPr spc="-140" dirty="0"/>
              <a:t>данн</a:t>
            </a:r>
            <a:r>
              <a:rPr spc="-185" dirty="0"/>
              <a:t>ы</a:t>
            </a:r>
            <a:r>
              <a:rPr spc="-105" dirty="0"/>
              <a:t>х,</a:t>
            </a:r>
          </a:p>
          <a:p>
            <a:pPr marL="512445" marR="177165" algn="ctr">
              <a:lnSpc>
                <a:spcPct val="100000"/>
              </a:lnSpc>
              <a:spcBef>
                <a:spcPts val="5"/>
              </a:spcBef>
            </a:pPr>
            <a:r>
              <a:rPr spc="-140" dirty="0"/>
              <a:t>для</a:t>
            </a:r>
            <a:r>
              <a:rPr spc="-30" dirty="0"/>
              <a:t> </a:t>
            </a:r>
            <a:r>
              <a:rPr spc="-145" dirty="0"/>
              <a:t>отзывов</a:t>
            </a:r>
            <a:r>
              <a:rPr spc="-60" dirty="0"/>
              <a:t> </a:t>
            </a:r>
            <a:r>
              <a:rPr spc="-140" dirty="0"/>
              <a:t>и</a:t>
            </a:r>
            <a:r>
              <a:rPr spc="-45" dirty="0"/>
              <a:t> </a:t>
            </a:r>
            <a:r>
              <a:rPr spc="-150" dirty="0"/>
              <a:t>предложений</a:t>
            </a:r>
            <a:r>
              <a:rPr spc="-55" dirty="0"/>
              <a:t> </a:t>
            </a:r>
            <a:r>
              <a:rPr spc="-160" dirty="0"/>
              <a:t>Вы</a:t>
            </a:r>
            <a:r>
              <a:rPr spc="-55" dirty="0"/>
              <a:t> </a:t>
            </a:r>
            <a:r>
              <a:rPr spc="-165" dirty="0"/>
              <a:t>можете</a:t>
            </a:r>
            <a:r>
              <a:rPr spc="-50" dirty="0"/>
              <a:t> </a:t>
            </a:r>
            <a:r>
              <a:rPr spc="-140" dirty="0"/>
              <a:t>обратиться</a:t>
            </a:r>
            <a:r>
              <a:rPr spc="-55" dirty="0"/>
              <a:t> </a:t>
            </a:r>
            <a:r>
              <a:rPr spc="-135" dirty="0"/>
              <a:t>в</a:t>
            </a:r>
            <a:r>
              <a:rPr spc="-50" dirty="0"/>
              <a:t> </a:t>
            </a:r>
            <a:r>
              <a:rPr spc="-165" dirty="0"/>
              <a:t>Комитет</a:t>
            </a:r>
            <a:r>
              <a:rPr spc="-70" dirty="0"/>
              <a:t> </a:t>
            </a:r>
            <a:r>
              <a:rPr spc="-150" dirty="0"/>
              <a:t>финансов</a:t>
            </a:r>
            <a:r>
              <a:rPr spc="-30" dirty="0"/>
              <a:t> </a:t>
            </a:r>
            <a:r>
              <a:rPr spc="-155" dirty="0"/>
              <a:t>Кировского</a:t>
            </a:r>
            <a:r>
              <a:rPr spc="-65" dirty="0"/>
              <a:t> </a:t>
            </a:r>
            <a:r>
              <a:rPr spc="-145" dirty="0"/>
              <a:t>муниципального</a:t>
            </a:r>
            <a:r>
              <a:rPr spc="-65" dirty="0"/>
              <a:t> </a:t>
            </a:r>
            <a:r>
              <a:rPr spc="-145" dirty="0"/>
              <a:t>района </a:t>
            </a:r>
            <a:r>
              <a:rPr spc="-360" dirty="0"/>
              <a:t> </a:t>
            </a:r>
            <a:r>
              <a:rPr spc="-155" dirty="0"/>
              <a:t>Ленинградской</a:t>
            </a:r>
          </a:p>
          <a:p>
            <a:pPr marL="492125" algn="ctr">
              <a:lnSpc>
                <a:spcPct val="100000"/>
              </a:lnSpc>
            </a:pPr>
            <a:r>
              <a:rPr spc="-145" dirty="0"/>
              <a:t>о</a:t>
            </a:r>
            <a:r>
              <a:rPr spc="-135" dirty="0"/>
              <a:t>бласти</a:t>
            </a:r>
            <a:r>
              <a:rPr spc="-50" dirty="0"/>
              <a:t> </a:t>
            </a:r>
            <a:r>
              <a:rPr spc="-155" dirty="0"/>
              <a:t>п</a:t>
            </a:r>
            <a:r>
              <a:rPr spc="-150" dirty="0"/>
              <a:t>о</a:t>
            </a:r>
            <a:r>
              <a:rPr spc="-55" dirty="0"/>
              <a:t> </a:t>
            </a:r>
            <a:r>
              <a:rPr spc="-135" dirty="0"/>
              <a:t>тел</a:t>
            </a:r>
            <a:r>
              <a:rPr spc="-145" dirty="0"/>
              <a:t>е</a:t>
            </a:r>
            <a:r>
              <a:rPr spc="-155" dirty="0"/>
              <a:t>фону</a:t>
            </a:r>
          </a:p>
          <a:p>
            <a:pPr marL="4925060">
              <a:lnSpc>
                <a:spcPct val="100000"/>
              </a:lnSpc>
            </a:pPr>
            <a:r>
              <a:rPr b="1" spc="-114" dirty="0">
                <a:latin typeface="Arial"/>
                <a:cs typeface="Arial"/>
              </a:rPr>
              <a:t>(8</a:t>
            </a:r>
            <a:r>
              <a:rPr b="1" spc="-150" dirty="0">
                <a:latin typeface="Arial"/>
                <a:cs typeface="Arial"/>
              </a:rPr>
              <a:t>1</a:t>
            </a:r>
            <a:r>
              <a:rPr b="1" spc="-140" dirty="0">
                <a:latin typeface="Arial"/>
                <a:cs typeface="Arial"/>
              </a:rPr>
              <a:t>3</a:t>
            </a:r>
            <a:r>
              <a:rPr b="1" spc="-60" dirty="0">
                <a:latin typeface="Arial"/>
                <a:cs typeface="Arial"/>
              </a:rPr>
              <a:t> </a:t>
            </a:r>
            <a:r>
              <a:rPr b="1" spc="-145" dirty="0">
                <a:latin typeface="Arial"/>
                <a:cs typeface="Arial"/>
              </a:rPr>
              <a:t>62</a:t>
            </a:r>
            <a:r>
              <a:rPr b="1" spc="-85" dirty="0">
                <a:latin typeface="Arial"/>
                <a:cs typeface="Arial"/>
              </a:rPr>
              <a:t>)</a:t>
            </a:r>
            <a:r>
              <a:rPr b="1" spc="-65" dirty="0">
                <a:latin typeface="Arial"/>
                <a:cs typeface="Arial"/>
              </a:rPr>
              <a:t> </a:t>
            </a:r>
            <a:r>
              <a:rPr b="1" spc="-145" dirty="0">
                <a:latin typeface="Arial"/>
                <a:cs typeface="Arial"/>
              </a:rPr>
              <a:t>21</a:t>
            </a:r>
            <a:r>
              <a:rPr b="1" spc="-85" dirty="0">
                <a:latin typeface="Arial"/>
                <a:cs typeface="Arial"/>
              </a:rPr>
              <a:t>-</a:t>
            </a:r>
            <a:r>
              <a:rPr b="1" spc="-145" dirty="0">
                <a:latin typeface="Arial"/>
                <a:cs typeface="Arial"/>
              </a:rPr>
              <a:t>417</a:t>
            </a:r>
          </a:p>
          <a:p>
            <a:pPr marL="12700" marR="2046605" indent="247015">
              <a:lnSpc>
                <a:spcPct val="100000"/>
              </a:lnSpc>
            </a:pPr>
            <a:r>
              <a:rPr b="1" spc="-150" dirty="0">
                <a:solidFill>
                  <a:srgbClr val="005C45"/>
                </a:solidFill>
                <a:latin typeface="Arial"/>
                <a:cs typeface="Arial"/>
              </a:rPr>
              <a:t>Комитет</a:t>
            </a:r>
            <a:r>
              <a:rPr b="1" spc="-80" dirty="0">
                <a:solidFill>
                  <a:srgbClr val="005C45"/>
                </a:solidFill>
                <a:latin typeface="Arial"/>
                <a:cs typeface="Arial"/>
              </a:rPr>
              <a:t> </a:t>
            </a:r>
            <a:r>
              <a:rPr b="1" spc="-160" dirty="0">
                <a:solidFill>
                  <a:srgbClr val="005C45"/>
                </a:solidFill>
                <a:latin typeface="Arial"/>
                <a:cs typeface="Arial"/>
              </a:rPr>
              <a:t>финансов</a:t>
            </a:r>
            <a:r>
              <a:rPr b="1" spc="-70" dirty="0">
                <a:solidFill>
                  <a:srgbClr val="005C45"/>
                </a:solidFill>
                <a:latin typeface="Arial"/>
                <a:cs typeface="Arial"/>
              </a:rPr>
              <a:t> </a:t>
            </a:r>
            <a:r>
              <a:rPr b="1" spc="-150" dirty="0">
                <a:solidFill>
                  <a:srgbClr val="005C45"/>
                </a:solidFill>
                <a:latin typeface="Arial"/>
                <a:cs typeface="Arial"/>
              </a:rPr>
              <a:t>Кировского</a:t>
            </a:r>
            <a:r>
              <a:rPr b="1" spc="-85" dirty="0">
                <a:solidFill>
                  <a:srgbClr val="005C45"/>
                </a:solidFill>
                <a:latin typeface="Arial"/>
                <a:cs typeface="Arial"/>
              </a:rPr>
              <a:t> </a:t>
            </a:r>
            <a:r>
              <a:rPr b="1" spc="-160" dirty="0">
                <a:solidFill>
                  <a:srgbClr val="005C45"/>
                </a:solidFill>
                <a:latin typeface="Arial"/>
                <a:cs typeface="Arial"/>
              </a:rPr>
              <a:t>муниципального</a:t>
            </a:r>
            <a:r>
              <a:rPr b="1" spc="-90" dirty="0">
                <a:solidFill>
                  <a:srgbClr val="005C45"/>
                </a:solidFill>
                <a:latin typeface="Arial"/>
                <a:cs typeface="Arial"/>
              </a:rPr>
              <a:t> </a:t>
            </a:r>
            <a:r>
              <a:rPr b="1" spc="-150" dirty="0">
                <a:solidFill>
                  <a:srgbClr val="005C45"/>
                </a:solidFill>
                <a:latin typeface="Arial"/>
                <a:cs typeface="Arial"/>
              </a:rPr>
              <a:t>района</a:t>
            </a:r>
            <a:r>
              <a:rPr b="1" spc="-95" dirty="0">
                <a:solidFill>
                  <a:srgbClr val="005C45"/>
                </a:solidFill>
                <a:latin typeface="Arial"/>
                <a:cs typeface="Arial"/>
              </a:rPr>
              <a:t> </a:t>
            </a:r>
            <a:r>
              <a:rPr b="1" spc="-150" dirty="0">
                <a:solidFill>
                  <a:srgbClr val="005C45"/>
                </a:solidFill>
                <a:latin typeface="Arial"/>
                <a:cs typeface="Arial"/>
              </a:rPr>
              <a:t>Ленинградской</a:t>
            </a:r>
            <a:r>
              <a:rPr b="1" spc="-100" dirty="0">
                <a:solidFill>
                  <a:srgbClr val="005C45"/>
                </a:solidFill>
                <a:latin typeface="Arial"/>
                <a:cs typeface="Arial"/>
              </a:rPr>
              <a:t> </a:t>
            </a:r>
            <a:r>
              <a:rPr b="1" spc="-150" dirty="0">
                <a:solidFill>
                  <a:srgbClr val="005C45"/>
                </a:solidFill>
                <a:latin typeface="Arial"/>
                <a:cs typeface="Arial"/>
              </a:rPr>
              <a:t>области </a:t>
            </a:r>
            <a:r>
              <a:rPr b="1" spc="-370" dirty="0">
                <a:solidFill>
                  <a:srgbClr val="005C45"/>
                </a:solidFill>
                <a:latin typeface="Arial"/>
                <a:cs typeface="Arial"/>
              </a:rPr>
              <a:t> </a:t>
            </a:r>
            <a:r>
              <a:rPr b="1" spc="-145" dirty="0">
                <a:latin typeface="Arial"/>
                <a:cs typeface="Arial"/>
              </a:rPr>
              <a:t>Адрес:</a:t>
            </a:r>
            <a:r>
              <a:rPr b="1" spc="-75" dirty="0">
                <a:latin typeface="Arial"/>
                <a:cs typeface="Arial"/>
              </a:rPr>
              <a:t> </a:t>
            </a:r>
            <a:r>
              <a:rPr spc="-135" dirty="0"/>
              <a:t>187342,</a:t>
            </a:r>
            <a:r>
              <a:rPr spc="-35" dirty="0"/>
              <a:t> </a:t>
            </a:r>
            <a:r>
              <a:rPr spc="-155" dirty="0"/>
              <a:t>Ленинградская</a:t>
            </a:r>
            <a:r>
              <a:rPr spc="-55" dirty="0"/>
              <a:t> </a:t>
            </a:r>
            <a:r>
              <a:rPr spc="-130" dirty="0"/>
              <a:t>область,</a:t>
            </a:r>
            <a:r>
              <a:rPr spc="-50" dirty="0"/>
              <a:t> </a:t>
            </a:r>
            <a:r>
              <a:rPr spc="-95" dirty="0"/>
              <a:t>г.</a:t>
            </a:r>
            <a:r>
              <a:rPr spc="-30" dirty="0"/>
              <a:t> </a:t>
            </a:r>
            <a:r>
              <a:rPr spc="-155" dirty="0"/>
              <a:t>Кировск,</a:t>
            </a:r>
            <a:r>
              <a:rPr spc="-70" dirty="0"/>
              <a:t> </a:t>
            </a:r>
            <a:r>
              <a:rPr spc="-114" dirty="0"/>
              <a:t>ул.</a:t>
            </a:r>
            <a:r>
              <a:rPr spc="-35" dirty="0"/>
              <a:t> </a:t>
            </a:r>
            <a:r>
              <a:rPr spc="-140" dirty="0"/>
              <a:t>Новая,</a:t>
            </a:r>
            <a:r>
              <a:rPr spc="-50" dirty="0"/>
              <a:t> </a:t>
            </a:r>
            <a:r>
              <a:rPr spc="-110" dirty="0"/>
              <a:t>д.</a:t>
            </a:r>
            <a:r>
              <a:rPr spc="-45" dirty="0"/>
              <a:t> </a:t>
            </a:r>
            <a:r>
              <a:rPr spc="-140" dirty="0"/>
              <a:t>1</a:t>
            </a:r>
          </a:p>
          <a:p>
            <a:pPr marL="12700">
              <a:lnSpc>
                <a:spcPts val="1655"/>
              </a:lnSpc>
            </a:pPr>
            <a:r>
              <a:rPr b="1" spc="-155" dirty="0">
                <a:latin typeface="Arial"/>
                <a:cs typeface="Arial"/>
              </a:rPr>
              <a:t>Т</a:t>
            </a:r>
            <a:r>
              <a:rPr b="1" spc="-145" dirty="0">
                <a:latin typeface="Arial"/>
                <a:cs typeface="Arial"/>
              </a:rPr>
              <a:t>е</a:t>
            </a:r>
            <a:r>
              <a:rPr b="1" spc="-150" dirty="0">
                <a:latin typeface="Arial"/>
                <a:cs typeface="Arial"/>
              </a:rPr>
              <a:t>лефон:</a:t>
            </a:r>
            <a:r>
              <a:rPr b="1" spc="-100" dirty="0">
                <a:latin typeface="Arial"/>
                <a:cs typeface="Arial"/>
              </a:rPr>
              <a:t> </a:t>
            </a:r>
            <a:r>
              <a:rPr b="1" spc="-114" dirty="0">
                <a:latin typeface="Arial"/>
                <a:cs typeface="Arial"/>
              </a:rPr>
              <a:t>(8</a:t>
            </a:r>
            <a:r>
              <a:rPr b="1" spc="-150" dirty="0">
                <a:latin typeface="Arial"/>
                <a:cs typeface="Arial"/>
              </a:rPr>
              <a:t>1</a:t>
            </a:r>
            <a:r>
              <a:rPr b="1" spc="-140" dirty="0">
                <a:latin typeface="Arial"/>
                <a:cs typeface="Arial"/>
              </a:rPr>
              <a:t>3</a:t>
            </a:r>
            <a:r>
              <a:rPr b="1" spc="-60" dirty="0">
                <a:latin typeface="Arial"/>
                <a:cs typeface="Arial"/>
              </a:rPr>
              <a:t> </a:t>
            </a:r>
            <a:r>
              <a:rPr b="1" spc="-145" dirty="0">
                <a:latin typeface="Arial"/>
                <a:cs typeface="Arial"/>
              </a:rPr>
              <a:t>62</a:t>
            </a:r>
            <a:r>
              <a:rPr b="1" spc="-85" dirty="0">
                <a:latin typeface="Arial"/>
                <a:cs typeface="Arial"/>
              </a:rPr>
              <a:t>)</a:t>
            </a:r>
            <a:r>
              <a:rPr b="1" spc="-55" dirty="0">
                <a:latin typeface="Arial"/>
                <a:cs typeface="Arial"/>
              </a:rPr>
              <a:t> </a:t>
            </a:r>
            <a:r>
              <a:rPr b="1" spc="-145" dirty="0">
                <a:latin typeface="Arial"/>
                <a:cs typeface="Arial"/>
              </a:rPr>
              <a:t>2</a:t>
            </a:r>
            <a:r>
              <a:rPr b="1" spc="-140" dirty="0">
                <a:latin typeface="Arial"/>
                <a:cs typeface="Arial"/>
              </a:rPr>
              <a:t>1</a:t>
            </a:r>
            <a:r>
              <a:rPr b="1" spc="-85" dirty="0">
                <a:latin typeface="Arial"/>
                <a:cs typeface="Arial"/>
              </a:rPr>
              <a:t>-</a:t>
            </a:r>
            <a:r>
              <a:rPr b="1" spc="-145" dirty="0">
                <a:latin typeface="Arial"/>
                <a:cs typeface="Arial"/>
              </a:rPr>
              <a:t>417</a:t>
            </a:r>
          </a:p>
          <a:p>
            <a:pPr marL="12700">
              <a:lnSpc>
                <a:spcPts val="1655"/>
              </a:lnSpc>
            </a:pPr>
            <a:r>
              <a:rPr b="1" spc="-170" dirty="0">
                <a:latin typeface="Arial"/>
                <a:cs typeface="Arial"/>
              </a:rPr>
              <a:t>Е</a:t>
            </a:r>
            <a:r>
              <a:rPr b="1" spc="-85" dirty="0">
                <a:latin typeface="Arial"/>
                <a:cs typeface="Arial"/>
              </a:rPr>
              <a:t>-</a:t>
            </a:r>
            <a:r>
              <a:rPr b="1" spc="-225" dirty="0">
                <a:latin typeface="Arial"/>
                <a:cs typeface="Arial"/>
              </a:rPr>
              <a:t>m</a:t>
            </a:r>
            <a:r>
              <a:rPr b="1" spc="-150" dirty="0">
                <a:latin typeface="Arial"/>
                <a:cs typeface="Arial"/>
              </a:rPr>
              <a:t>a</a:t>
            </a:r>
            <a:r>
              <a:rPr b="1" spc="-70" dirty="0">
                <a:latin typeface="Arial"/>
                <a:cs typeface="Arial"/>
              </a:rPr>
              <a:t>i</a:t>
            </a:r>
            <a:r>
              <a:rPr b="1" spc="-65" dirty="0">
                <a:latin typeface="Arial"/>
                <a:cs typeface="Arial"/>
              </a:rPr>
              <a:t>l</a:t>
            </a:r>
            <a:r>
              <a:rPr b="1" spc="-85" dirty="0">
                <a:latin typeface="Arial"/>
                <a:cs typeface="Arial"/>
              </a:rPr>
              <a:t>:</a:t>
            </a:r>
            <a:r>
              <a:rPr b="1" spc="-55" dirty="0">
                <a:latin typeface="Arial"/>
                <a:cs typeface="Arial"/>
              </a:rPr>
              <a:t> </a:t>
            </a:r>
            <a:r>
              <a:rPr spc="-130" dirty="0">
                <a:hlinkClick r:id="rId9"/>
              </a:rPr>
              <a:t>komfi</a:t>
            </a:r>
            <a:r>
              <a:rPr spc="-150" dirty="0">
                <a:hlinkClick r:id="rId9"/>
              </a:rPr>
              <a:t>n</a:t>
            </a:r>
            <a:r>
              <a:rPr spc="-195" dirty="0">
                <a:hlinkClick r:id="rId9"/>
              </a:rPr>
              <a:t>@k</a:t>
            </a:r>
            <a:r>
              <a:rPr spc="-70" dirty="0">
                <a:hlinkClick r:id="rId9"/>
              </a:rPr>
              <a:t>i</a:t>
            </a:r>
            <a:r>
              <a:rPr spc="-120" dirty="0">
                <a:hlinkClick r:id="rId9"/>
              </a:rPr>
              <a:t>rovs</a:t>
            </a:r>
            <a:r>
              <a:rPr spc="-130" dirty="0">
                <a:hlinkClick r:id="rId9"/>
              </a:rPr>
              <a:t>k</a:t>
            </a:r>
            <a:r>
              <a:rPr spc="-85" dirty="0">
                <a:hlinkClick r:id="rId9"/>
              </a:rPr>
              <a:t>-</a:t>
            </a:r>
            <a:r>
              <a:rPr spc="-114" dirty="0">
                <a:hlinkClick r:id="rId9"/>
              </a:rPr>
              <a:t>re</a:t>
            </a:r>
            <a:r>
              <a:rPr spc="-150" dirty="0">
                <a:hlinkClick r:id="rId9"/>
              </a:rPr>
              <a:t>g</a:t>
            </a:r>
            <a:r>
              <a:rPr spc="-80" dirty="0">
                <a:hlinkClick r:id="rId9"/>
              </a:rPr>
              <a:t>.r</a:t>
            </a:r>
            <a:r>
              <a:rPr spc="-140" dirty="0">
                <a:hlinkClick r:id="rId9"/>
              </a:rPr>
              <a:t>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36380" cy="5061585"/>
            <a:chOff x="0" y="0"/>
            <a:chExt cx="9136380" cy="50615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6420" y="44703"/>
              <a:ext cx="5582411" cy="5016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0667"/>
              <a:ext cx="9136380" cy="1150620"/>
            </a:xfrm>
            <a:custGeom>
              <a:avLst/>
              <a:gdLst/>
              <a:ahLst/>
              <a:cxnLst/>
              <a:rect l="l" t="t" r="r" b="b"/>
              <a:pathLst>
                <a:path w="9136380" h="1150620">
                  <a:moveTo>
                    <a:pt x="9136380" y="0"/>
                  </a:moveTo>
                  <a:lnTo>
                    <a:pt x="0" y="0"/>
                  </a:lnTo>
                  <a:lnTo>
                    <a:pt x="0" y="1150619"/>
                  </a:lnTo>
                  <a:lnTo>
                    <a:pt x="9136380" y="1150619"/>
                  </a:lnTo>
                  <a:lnTo>
                    <a:pt x="9136380" y="0"/>
                  </a:lnTo>
                  <a:close/>
                </a:path>
              </a:pathLst>
            </a:custGeom>
            <a:solidFill>
              <a:srgbClr val="FFFFFF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691640" cy="13655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50480" y="15240"/>
              <a:ext cx="1475740" cy="1146175"/>
            </a:xfrm>
            <a:custGeom>
              <a:avLst/>
              <a:gdLst/>
              <a:ahLst/>
              <a:cxnLst/>
              <a:rect l="l" t="t" r="r" b="b"/>
              <a:pathLst>
                <a:path w="1475740" h="1146175">
                  <a:moveTo>
                    <a:pt x="902208" y="0"/>
                  </a:moveTo>
                  <a:lnTo>
                    <a:pt x="0" y="0"/>
                  </a:lnTo>
                  <a:lnTo>
                    <a:pt x="573024" y="573024"/>
                  </a:lnTo>
                  <a:lnTo>
                    <a:pt x="0" y="1146048"/>
                  </a:lnTo>
                  <a:lnTo>
                    <a:pt x="902208" y="1146048"/>
                  </a:lnTo>
                  <a:lnTo>
                    <a:pt x="1475231" y="573024"/>
                  </a:lnTo>
                  <a:lnTo>
                    <a:pt x="902208" y="0"/>
                  </a:lnTo>
                  <a:close/>
                </a:path>
              </a:pathLst>
            </a:custGeom>
            <a:solidFill>
              <a:srgbClr val="CDE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81505" y="243585"/>
            <a:ext cx="1422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0" dirty="0">
                <a:latin typeface="Microsoft Sans Serif"/>
                <a:cs typeface="Microsoft Sans Serif"/>
              </a:rPr>
              <a:t>Г</a:t>
            </a:r>
            <a:r>
              <a:rPr sz="1800" spc="-30" dirty="0">
                <a:latin typeface="Microsoft Sans Serif"/>
                <a:cs typeface="Microsoft Sans Serif"/>
              </a:rPr>
              <a:t>ЛОС</a:t>
            </a:r>
            <a:r>
              <a:rPr sz="1800" spc="-75" dirty="0">
                <a:latin typeface="Microsoft Sans Serif"/>
                <a:cs typeface="Microsoft Sans Serif"/>
              </a:rPr>
              <a:t>С</a:t>
            </a:r>
            <a:r>
              <a:rPr sz="1800" spc="-5" dirty="0">
                <a:latin typeface="Microsoft Sans Serif"/>
                <a:cs typeface="Microsoft Sans Serif"/>
              </a:rPr>
              <a:t>АРИЙ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49488" y="190627"/>
            <a:ext cx="40703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latin typeface="Arial MT"/>
                <a:cs typeface="Arial MT"/>
              </a:rPr>
              <a:t>3</a:t>
            </a:r>
            <a:endParaRPr sz="5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4370" y="1464945"/>
            <a:ext cx="8608060" cy="344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Бюджет</a:t>
            </a:r>
            <a:r>
              <a:rPr sz="14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для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граждан</a:t>
            </a:r>
            <a:r>
              <a:rPr sz="1400" b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spc="370" dirty="0">
                <a:latin typeface="Microsoft Sans Serif"/>
                <a:cs typeface="Microsoft Sans Serif"/>
              </a:rPr>
              <a:t>–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информационный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ресурс, </a:t>
            </a:r>
            <a:r>
              <a:rPr sz="1400" spc="-10" dirty="0">
                <a:latin typeface="Microsoft Sans Serif"/>
                <a:cs typeface="Microsoft Sans Serif"/>
              </a:rPr>
              <a:t>содержащий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основные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положения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проекта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решения </a:t>
            </a:r>
            <a:r>
              <a:rPr sz="1400" spc="-3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бюджете,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доступной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для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широкого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35" dirty="0">
                <a:latin typeface="Microsoft Sans Serif"/>
                <a:cs typeface="Microsoft Sans Serif"/>
              </a:rPr>
              <a:t>круга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заинтересованных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пользователей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форме.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Составляется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 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целью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ознакомления </a:t>
            </a:r>
            <a:r>
              <a:rPr sz="1400" spc="-10" dirty="0">
                <a:latin typeface="Microsoft Sans Serif"/>
                <a:cs typeface="Microsoft Sans Serif"/>
              </a:rPr>
              <a:t>граждан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основными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целями,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задачами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приоритетными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направлениями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spc="-15" dirty="0">
                <a:latin typeface="Microsoft Sans Serif"/>
                <a:cs typeface="Microsoft Sans Serif"/>
              </a:rPr>
              <a:t>бюджетной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политики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муниципального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образования.</a:t>
            </a:r>
            <a:endParaRPr sz="1400">
              <a:latin typeface="Microsoft Sans Serif"/>
              <a:cs typeface="Microsoft Sans Serif"/>
            </a:endParaRPr>
          </a:p>
          <a:p>
            <a:pPr marL="12700" marR="25400" indent="48260">
              <a:lnSpc>
                <a:spcPct val="100000"/>
              </a:lnSpc>
            </a:pPr>
            <a:r>
              <a:rPr sz="14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Бюджет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-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форма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образования</a:t>
            </a:r>
            <a:r>
              <a:rPr sz="1400" dirty="0">
                <a:latin typeface="Microsoft Sans Serif"/>
                <a:cs typeface="Microsoft Sans Serif"/>
              </a:rPr>
              <a:t> и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расходования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денежных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средств,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предназначенных </a:t>
            </a:r>
            <a:r>
              <a:rPr sz="1400" dirty="0">
                <a:latin typeface="Microsoft Sans Serif"/>
                <a:cs typeface="Microsoft Sans Serif"/>
              </a:rPr>
              <a:t>для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финансового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обеспечения</a:t>
            </a:r>
            <a:r>
              <a:rPr sz="1400" spc="-25" dirty="0">
                <a:latin typeface="Microsoft Sans Serif"/>
                <a:cs typeface="Microsoft Sans Serif"/>
              </a:rPr>
              <a:t> задач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функций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государства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местного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самоуправления.</a:t>
            </a:r>
            <a:endParaRPr sz="1400">
              <a:latin typeface="Microsoft Sans Serif"/>
              <a:cs typeface="Microsoft Sans Serif"/>
            </a:endParaRPr>
          </a:p>
          <a:p>
            <a:pPr marL="12700" marR="37465">
              <a:lnSpc>
                <a:spcPct val="100000"/>
              </a:lnSpc>
            </a:pPr>
            <a:r>
              <a:rPr sz="14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Доходы </a:t>
            </a:r>
            <a:r>
              <a:rPr sz="14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бюджета </a:t>
            </a:r>
            <a:r>
              <a:rPr sz="1400" spc="370" dirty="0">
                <a:latin typeface="Microsoft Sans Serif"/>
                <a:cs typeface="Microsoft Sans Serif"/>
              </a:rPr>
              <a:t>– </a:t>
            </a:r>
            <a:r>
              <a:rPr sz="1400" spc="-5" dirty="0">
                <a:latin typeface="Microsoft Sans Serif"/>
                <a:cs typeface="Microsoft Sans Serif"/>
              </a:rPr>
              <a:t>поступающие </a:t>
            </a:r>
            <a:r>
              <a:rPr sz="1400" dirty="0">
                <a:latin typeface="Microsoft Sans Serif"/>
                <a:cs typeface="Microsoft Sans Serif"/>
              </a:rPr>
              <a:t>в </a:t>
            </a:r>
            <a:r>
              <a:rPr sz="1400" spc="-25" dirty="0">
                <a:latin typeface="Microsoft Sans Serif"/>
                <a:cs typeface="Microsoft Sans Serif"/>
              </a:rPr>
              <a:t>бюджет </a:t>
            </a:r>
            <a:r>
              <a:rPr sz="1400" spc="-10" dirty="0">
                <a:latin typeface="Microsoft Sans Serif"/>
                <a:cs typeface="Microsoft Sans Serif"/>
              </a:rPr>
              <a:t>денежные средства, </a:t>
            </a:r>
            <a:r>
              <a:rPr sz="1400" spc="-30" dirty="0">
                <a:latin typeface="Microsoft Sans Serif"/>
                <a:cs typeface="Microsoft Sans Serif"/>
              </a:rPr>
              <a:t>за </a:t>
            </a:r>
            <a:r>
              <a:rPr sz="1400" spc="-15" dirty="0">
                <a:latin typeface="Microsoft Sans Serif"/>
                <a:cs typeface="Microsoft Sans Serif"/>
              </a:rPr>
              <a:t>исключением </a:t>
            </a:r>
            <a:r>
              <a:rPr sz="1400" spc="-10" dirty="0">
                <a:latin typeface="Microsoft Sans Serif"/>
                <a:cs typeface="Microsoft Sans Serif"/>
              </a:rPr>
              <a:t>средств, </a:t>
            </a:r>
            <a:r>
              <a:rPr sz="1400" spc="-5" dirty="0">
                <a:latin typeface="Microsoft Sans Serif"/>
                <a:cs typeface="Microsoft Sans Serif"/>
              </a:rPr>
              <a:t> являющихся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соответствии</a:t>
            </a:r>
            <a:r>
              <a:rPr sz="1400" dirty="0">
                <a:latin typeface="Microsoft Sans Serif"/>
                <a:cs typeface="Microsoft Sans Serif"/>
              </a:rPr>
              <a:t> с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настоящим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35" dirty="0">
                <a:latin typeface="Microsoft Sans Serif"/>
                <a:cs typeface="Microsoft Sans Serif"/>
              </a:rPr>
              <a:t>Кодексом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источниками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финансирования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дефицита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бюджета.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Расходы </a:t>
            </a:r>
            <a:r>
              <a:rPr sz="14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бюджета </a:t>
            </a:r>
            <a:r>
              <a:rPr sz="1400" spc="370" dirty="0">
                <a:latin typeface="Microsoft Sans Serif"/>
                <a:cs typeface="Microsoft Sans Serif"/>
              </a:rPr>
              <a:t>– </a:t>
            </a:r>
            <a:r>
              <a:rPr sz="1400" spc="-10" dirty="0">
                <a:latin typeface="Microsoft Sans Serif"/>
                <a:cs typeface="Microsoft Sans Serif"/>
              </a:rPr>
              <a:t>выплачиваемые </a:t>
            </a:r>
            <a:r>
              <a:rPr sz="1400" spc="-30" dirty="0">
                <a:latin typeface="Microsoft Sans Serif"/>
                <a:cs typeface="Microsoft Sans Serif"/>
              </a:rPr>
              <a:t>из </a:t>
            </a:r>
            <a:r>
              <a:rPr sz="1400" spc="-25" dirty="0">
                <a:latin typeface="Microsoft Sans Serif"/>
                <a:cs typeface="Microsoft Sans Serif"/>
              </a:rPr>
              <a:t>бюджета </a:t>
            </a:r>
            <a:r>
              <a:rPr sz="1400" spc="-10" dirty="0">
                <a:latin typeface="Microsoft Sans Serif"/>
                <a:cs typeface="Microsoft Sans Serif"/>
              </a:rPr>
              <a:t>денежные средства, </a:t>
            </a:r>
            <a:r>
              <a:rPr sz="1400" spc="-30" dirty="0">
                <a:latin typeface="Microsoft Sans Serif"/>
                <a:cs typeface="Microsoft Sans Serif"/>
              </a:rPr>
              <a:t>за </a:t>
            </a:r>
            <a:r>
              <a:rPr sz="1400" spc="-15" dirty="0">
                <a:latin typeface="Microsoft Sans Serif"/>
                <a:cs typeface="Microsoft Sans Serif"/>
              </a:rPr>
              <a:t>исключением </a:t>
            </a:r>
            <a:r>
              <a:rPr sz="1400" spc="-10" dirty="0">
                <a:latin typeface="Microsoft Sans Serif"/>
                <a:cs typeface="Microsoft Sans Serif"/>
              </a:rPr>
              <a:t>средств, </a:t>
            </a:r>
            <a:r>
              <a:rPr sz="1400" spc="-5" dirty="0">
                <a:latin typeface="Microsoft Sans Serif"/>
                <a:cs typeface="Microsoft Sans Serif"/>
              </a:rPr>
              <a:t> являющихся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соответствии</a:t>
            </a:r>
            <a:r>
              <a:rPr sz="1400" dirty="0">
                <a:latin typeface="Microsoft Sans Serif"/>
                <a:cs typeface="Microsoft Sans Serif"/>
              </a:rPr>
              <a:t> с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настоящим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35" dirty="0">
                <a:latin typeface="Microsoft Sans Serif"/>
                <a:cs typeface="Microsoft Sans Serif"/>
              </a:rPr>
              <a:t>Кодексом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источниками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финансирования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дефицита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бюджета.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Профицит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бюджета</a:t>
            </a:r>
            <a:r>
              <a:rPr sz="1400" b="1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spc="370" dirty="0">
                <a:latin typeface="Microsoft Sans Serif"/>
                <a:cs typeface="Microsoft Sans Serif"/>
              </a:rPr>
              <a:t>–</a:t>
            </a:r>
            <a:r>
              <a:rPr sz="1400" spc="-5" dirty="0">
                <a:latin typeface="Microsoft Sans Serif"/>
                <a:cs typeface="Microsoft Sans Serif"/>
              </a:rPr>
              <a:t> превышение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доходов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бюджета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над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его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расходами.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Дефицит</a:t>
            </a:r>
            <a:r>
              <a:rPr sz="1400" b="1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бюджета</a:t>
            </a:r>
            <a:r>
              <a:rPr sz="14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spc="370" dirty="0">
                <a:latin typeface="Microsoft Sans Serif"/>
                <a:cs typeface="Microsoft Sans Serif"/>
              </a:rPr>
              <a:t>–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превышение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расходов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бюджета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над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его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доходами.</a:t>
            </a:r>
            <a:endParaRPr sz="1400">
              <a:latin typeface="Microsoft Sans Serif"/>
              <a:cs typeface="Microsoft Sans Serif"/>
            </a:endParaRPr>
          </a:p>
          <a:p>
            <a:pPr marL="12700" marR="1054100">
              <a:lnSpc>
                <a:spcPct val="100000"/>
              </a:lnSpc>
            </a:pP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Бюджетные</a:t>
            </a:r>
            <a:r>
              <a:rPr sz="1400" b="1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ассигнования</a:t>
            </a:r>
            <a:r>
              <a:rPr sz="1400" b="1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spc="370" dirty="0">
                <a:latin typeface="Microsoft Sans Serif"/>
                <a:cs typeface="Microsoft Sans Serif"/>
              </a:rPr>
              <a:t>–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предельные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объёмы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денежных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средств,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предусмотренных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 </a:t>
            </a:r>
            <a:r>
              <a:rPr sz="1400" spc="-35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соответствующем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финансовом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году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для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исполнения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бюджетных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обязательств.</a:t>
            </a:r>
            <a:endParaRPr sz="1400">
              <a:latin typeface="Microsoft Sans Serif"/>
              <a:cs typeface="Microsoft Sans Serif"/>
            </a:endParaRPr>
          </a:p>
          <a:p>
            <a:pPr marL="12700" marR="301625">
              <a:lnSpc>
                <a:spcPct val="100000"/>
              </a:lnSpc>
              <a:spcBef>
                <a:spcPts val="5"/>
              </a:spcBef>
            </a:pP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Межбюджетные </a:t>
            </a:r>
            <a:r>
              <a:rPr sz="14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трансферты </a:t>
            </a:r>
            <a:r>
              <a:rPr sz="1400" spc="370" dirty="0">
                <a:latin typeface="Microsoft Sans Serif"/>
                <a:cs typeface="Microsoft Sans Serif"/>
              </a:rPr>
              <a:t>– </a:t>
            </a:r>
            <a:r>
              <a:rPr sz="1400" spc="-10" dirty="0">
                <a:latin typeface="Microsoft Sans Serif"/>
                <a:cs typeface="Microsoft Sans Serif"/>
              </a:rPr>
              <a:t>средства, предоставляемые </a:t>
            </a:r>
            <a:r>
              <a:rPr sz="1400" spc="-20" dirty="0">
                <a:latin typeface="Microsoft Sans Serif"/>
                <a:cs typeface="Microsoft Sans Serif"/>
              </a:rPr>
              <a:t>одним </a:t>
            </a:r>
            <a:r>
              <a:rPr sz="1400" spc="-25" dirty="0">
                <a:latin typeface="Microsoft Sans Serif"/>
                <a:cs typeface="Microsoft Sans Serif"/>
              </a:rPr>
              <a:t>бюджетом </a:t>
            </a:r>
            <a:r>
              <a:rPr sz="1400" spc="-20" dirty="0">
                <a:latin typeface="Microsoft Sans Serif"/>
                <a:cs typeface="Microsoft Sans Serif"/>
              </a:rPr>
              <a:t>бюджетной </a:t>
            </a:r>
            <a:r>
              <a:rPr sz="1400" spc="-10" dirty="0">
                <a:latin typeface="Microsoft Sans Serif"/>
                <a:cs typeface="Microsoft Sans Serif"/>
              </a:rPr>
              <a:t>системы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Российской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Федерации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другому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бюджету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бюджетной</a:t>
            </a:r>
            <a:r>
              <a:rPr sz="1400" spc="-10" dirty="0">
                <a:latin typeface="Microsoft Sans Serif"/>
                <a:cs typeface="Microsoft Sans Serif"/>
              </a:rPr>
              <a:t> системы </a:t>
            </a:r>
            <a:r>
              <a:rPr sz="1400" spc="-15" dirty="0">
                <a:latin typeface="Microsoft Sans Serif"/>
                <a:cs typeface="Microsoft Sans Serif"/>
              </a:rPr>
              <a:t>Российской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Федерации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36380" cy="5061585"/>
            <a:chOff x="0" y="0"/>
            <a:chExt cx="9136380" cy="5061585"/>
          </a:xfrm>
        </p:grpSpPr>
        <p:sp>
          <p:nvSpPr>
            <p:cNvPr id="3" name="object 3"/>
            <p:cNvSpPr/>
            <p:nvPr/>
          </p:nvSpPr>
          <p:spPr>
            <a:xfrm>
              <a:off x="0" y="10667"/>
              <a:ext cx="9136380" cy="1150620"/>
            </a:xfrm>
            <a:custGeom>
              <a:avLst/>
              <a:gdLst/>
              <a:ahLst/>
              <a:cxnLst/>
              <a:rect l="l" t="t" r="r" b="b"/>
              <a:pathLst>
                <a:path w="9136380" h="1150620">
                  <a:moveTo>
                    <a:pt x="9136380" y="0"/>
                  </a:moveTo>
                  <a:lnTo>
                    <a:pt x="0" y="0"/>
                  </a:lnTo>
                  <a:lnTo>
                    <a:pt x="0" y="1150619"/>
                  </a:lnTo>
                  <a:lnTo>
                    <a:pt x="9136380" y="1150619"/>
                  </a:lnTo>
                  <a:lnTo>
                    <a:pt x="9136380" y="0"/>
                  </a:lnTo>
                  <a:close/>
                </a:path>
              </a:pathLst>
            </a:custGeom>
            <a:solidFill>
              <a:srgbClr val="FFFFFF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691640" cy="136550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50480" y="15240"/>
              <a:ext cx="1475740" cy="1146175"/>
            </a:xfrm>
            <a:custGeom>
              <a:avLst/>
              <a:gdLst/>
              <a:ahLst/>
              <a:cxnLst/>
              <a:rect l="l" t="t" r="r" b="b"/>
              <a:pathLst>
                <a:path w="1475740" h="1146175">
                  <a:moveTo>
                    <a:pt x="902208" y="0"/>
                  </a:moveTo>
                  <a:lnTo>
                    <a:pt x="0" y="0"/>
                  </a:lnTo>
                  <a:lnTo>
                    <a:pt x="573024" y="573024"/>
                  </a:lnTo>
                  <a:lnTo>
                    <a:pt x="0" y="1146048"/>
                  </a:lnTo>
                  <a:lnTo>
                    <a:pt x="902208" y="1146048"/>
                  </a:lnTo>
                  <a:lnTo>
                    <a:pt x="1475231" y="573024"/>
                  </a:lnTo>
                  <a:lnTo>
                    <a:pt x="902208" y="0"/>
                  </a:lnTo>
                  <a:close/>
                </a:path>
              </a:pathLst>
            </a:custGeom>
            <a:solidFill>
              <a:srgbClr val="CDE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337817" y="233553"/>
            <a:ext cx="4502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Microsoft Sans Serif"/>
                <a:cs typeface="Microsoft Sans Serif"/>
              </a:rPr>
              <a:t>КИРОВСКИЙ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МУНИЦИПАЛЬНЫЙ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РАЙОН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ЛЕНИНГРАДСКОЙ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ОБЛАСТИ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349488" y="190627"/>
            <a:ext cx="40703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Microsoft Sans Serif"/>
                <a:cs typeface="Microsoft Sans Serif"/>
              </a:rPr>
              <a:t>4</a:t>
            </a: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2671" y="1245107"/>
            <a:ext cx="5006340" cy="365150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63423" y="1734769"/>
            <a:ext cx="2930525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Площадь: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4 </a:t>
            </a:r>
            <a:r>
              <a:rPr sz="1800" spc="-5" dirty="0">
                <a:latin typeface="Microsoft Sans Serif"/>
                <a:cs typeface="Microsoft Sans Serif"/>
              </a:rPr>
              <a:t>228,61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км²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latin typeface="Arial"/>
                <a:cs typeface="Arial"/>
              </a:rPr>
              <a:t>Население: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104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710 </a:t>
            </a:r>
            <a:r>
              <a:rPr sz="1800" spc="-15" dirty="0">
                <a:latin typeface="Microsoft Sans Serif"/>
                <a:cs typeface="Microsoft Sans Serif"/>
              </a:rPr>
              <a:t>чел.</a:t>
            </a:r>
            <a:endParaRPr sz="1800">
              <a:latin typeface="Microsoft Sans Serif"/>
              <a:cs typeface="Microsoft Sans Serif"/>
            </a:endParaRPr>
          </a:p>
          <a:p>
            <a:pPr marL="12700" marR="1023619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М</a:t>
            </a:r>
            <a:r>
              <a:rPr sz="1800" b="1" spc="-20" dirty="0">
                <a:latin typeface="Arial"/>
                <a:cs typeface="Arial"/>
              </a:rPr>
              <a:t>у</a:t>
            </a:r>
            <a:r>
              <a:rPr sz="1800" b="1" dirty="0">
                <a:latin typeface="Arial"/>
                <a:cs typeface="Arial"/>
              </a:rPr>
              <a:t>ниципа</a:t>
            </a:r>
            <a:r>
              <a:rPr sz="1800" b="1" spc="-10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ьных  </a:t>
            </a:r>
            <a:r>
              <a:rPr sz="1800" b="1" spc="-10" dirty="0">
                <a:latin typeface="Arial"/>
                <a:cs typeface="Arial"/>
              </a:rPr>
              <a:t>образований: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spc="-145" dirty="0">
                <a:latin typeface="Microsoft Sans Serif"/>
                <a:cs typeface="Microsoft Sans Serif"/>
              </a:rPr>
              <a:t>11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b="1" spc="-20" dirty="0">
                <a:latin typeface="Arial"/>
                <a:cs typeface="Arial"/>
              </a:rPr>
              <a:t>Городских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поселений: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8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Сельский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поселений: </a:t>
            </a:r>
            <a:r>
              <a:rPr sz="1800" spc="-5" dirty="0">
                <a:latin typeface="Microsoft Sans Serif"/>
                <a:cs typeface="Microsoft Sans Serif"/>
              </a:rPr>
              <a:t>3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Населенных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пунктов: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100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36380" cy="5061585"/>
            <a:chOff x="0" y="0"/>
            <a:chExt cx="9136380" cy="5061585"/>
          </a:xfrm>
        </p:grpSpPr>
        <p:sp>
          <p:nvSpPr>
            <p:cNvPr id="3" name="object 3"/>
            <p:cNvSpPr/>
            <p:nvPr/>
          </p:nvSpPr>
          <p:spPr>
            <a:xfrm>
              <a:off x="0" y="10667"/>
              <a:ext cx="9136380" cy="1150620"/>
            </a:xfrm>
            <a:custGeom>
              <a:avLst/>
              <a:gdLst/>
              <a:ahLst/>
              <a:cxnLst/>
              <a:rect l="l" t="t" r="r" b="b"/>
              <a:pathLst>
                <a:path w="9136380" h="1150620">
                  <a:moveTo>
                    <a:pt x="9136380" y="0"/>
                  </a:moveTo>
                  <a:lnTo>
                    <a:pt x="0" y="0"/>
                  </a:lnTo>
                  <a:lnTo>
                    <a:pt x="0" y="1150619"/>
                  </a:lnTo>
                  <a:lnTo>
                    <a:pt x="9136380" y="1150619"/>
                  </a:lnTo>
                  <a:lnTo>
                    <a:pt x="9136380" y="0"/>
                  </a:lnTo>
                  <a:close/>
                </a:path>
              </a:pathLst>
            </a:custGeom>
            <a:solidFill>
              <a:srgbClr val="FFFFFF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691640" cy="136550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50480" y="15240"/>
              <a:ext cx="1475740" cy="1146175"/>
            </a:xfrm>
            <a:custGeom>
              <a:avLst/>
              <a:gdLst/>
              <a:ahLst/>
              <a:cxnLst/>
              <a:rect l="l" t="t" r="r" b="b"/>
              <a:pathLst>
                <a:path w="1475740" h="1146175">
                  <a:moveTo>
                    <a:pt x="902208" y="0"/>
                  </a:moveTo>
                  <a:lnTo>
                    <a:pt x="0" y="0"/>
                  </a:lnTo>
                  <a:lnTo>
                    <a:pt x="573024" y="573024"/>
                  </a:lnTo>
                  <a:lnTo>
                    <a:pt x="0" y="1146048"/>
                  </a:lnTo>
                  <a:lnTo>
                    <a:pt x="902208" y="1146048"/>
                  </a:lnTo>
                  <a:lnTo>
                    <a:pt x="1475231" y="573024"/>
                  </a:lnTo>
                  <a:lnTo>
                    <a:pt x="902208" y="0"/>
                  </a:lnTo>
                  <a:close/>
                </a:path>
              </a:pathLst>
            </a:custGeom>
            <a:solidFill>
              <a:srgbClr val="CDE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349488" y="190627"/>
            <a:ext cx="40703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latin typeface="Arial MT"/>
                <a:cs typeface="Arial MT"/>
              </a:rPr>
              <a:t>5</a:t>
            </a:r>
            <a:endParaRPr sz="5400">
              <a:latin typeface="Arial MT"/>
              <a:cs typeface="Arial MT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523274"/>
              </p:ext>
            </p:extLst>
          </p:nvPr>
        </p:nvGraphicFramePr>
        <p:xfrm>
          <a:off x="170497" y="2767253"/>
          <a:ext cx="8867773" cy="2280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4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33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6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5371"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20" dirty="0">
                          <a:latin typeface="Arial"/>
                          <a:cs typeface="Arial"/>
                        </a:rPr>
                        <a:t>ДОХОДЫ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F9F5F3"/>
                    </a:solidFill>
                  </a:tcPr>
                </a:tc>
                <a:tc>
                  <a:txBody>
                    <a:bodyPr/>
                    <a:lstStyle/>
                    <a:p>
                      <a:pPr marL="3549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839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511,1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F9F5F3"/>
                    </a:solidFill>
                  </a:tcPr>
                </a:tc>
                <a:tc>
                  <a:txBody>
                    <a:bodyPr/>
                    <a:lstStyle/>
                    <a:p>
                      <a:pPr marR="1149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920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234,1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F9F5F3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102,1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F9F5F3"/>
                    </a:solidFill>
                  </a:tcPr>
                </a:tc>
                <a:tc>
                  <a:txBody>
                    <a:bodyPr/>
                    <a:lstStyle/>
                    <a:p>
                      <a:pPr marL="13525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109</a:t>
                      </a:r>
                      <a:r>
                        <a:rPr lang="ru-RU" sz="1400" b="1" spc="-5" dirty="0">
                          <a:latin typeface="Arial"/>
                          <a:cs typeface="Arial"/>
                        </a:rPr>
                        <a:t>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F9F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61">
                <a:tc>
                  <a:txBody>
                    <a:bodyPr/>
                    <a:lstStyle/>
                    <a:p>
                      <a:pPr marL="421005" marR="444500" indent="285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НАЛОГОВЫЕ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200" b="1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НЕН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ЛО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ОВЫЕ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3505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068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687,6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R="1149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176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375,4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110,1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35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113</a:t>
                      </a:r>
                      <a:r>
                        <a:rPr lang="ru-RU" sz="1400" b="1" spc="-25" dirty="0">
                          <a:latin typeface="Arial"/>
                          <a:cs typeface="Arial"/>
                        </a:rPr>
                        <a:t>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371"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БЕЗВОЗМЕЗДНЫЕ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solidFill>
                      <a:srgbClr val="F9F5F3"/>
                    </a:solidFill>
                  </a:tcPr>
                </a:tc>
                <a:tc>
                  <a:txBody>
                    <a:bodyPr/>
                    <a:lstStyle/>
                    <a:p>
                      <a:pPr marL="3505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770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823,5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solidFill>
                      <a:srgbClr val="F9F5F3"/>
                    </a:solidFill>
                  </a:tcPr>
                </a:tc>
                <a:tc>
                  <a:txBody>
                    <a:bodyPr/>
                    <a:lstStyle/>
                    <a:p>
                      <a:pPr marR="1149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743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858,7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solidFill>
                      <a:srgbClr val="F9F5F3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99,0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solidFill>
                      <a:srgbClr val="F9F5F3"/>
                    </a:solidFill>
                  </a:tcPr>
                </a:tc>
                <a:tc>
                  <a:txBody>
                    <a:bodyPr/>
                    <a:lstStyle/>
                    <a:p>
                      <a:pPr marL="13525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108</a:t>
                      </a:r>
                      <a:r>
                        <a:rPr lang="ru-RU" sz="1400" b="1" spc="-5" dirty="0">
                          <a:latin typeface="Arial"/>
                          <a:cs typeface="Arial"/>
                        </a:rPr>
                        <a:t>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solidFill>
                      <a:srgbClr val="F9F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375"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40" dirty="0">
                          <a:latin typeface="Arial"/>
                          <a:cs typeface="Arial"/>
                        </a:rPr>
                        <a:t>РАСХОДЫ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4" marB="0"/>
                </a:tc>
                <a:tc>
                  <a:txBody>
                    <a:bodyPr/>
                    <a:lstStyle/>
                    <a:p>
                      <a:pPr marL="3505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400" b="1" dirty="0">
                          <a:latin typeface="Arial"/>
                          <a:cs typeface="Arial"/>
                        </a:rPr>
                        <a:t>862 645,5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R="1149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400" b="1" dirty="0">
                          <a:latin typeface="Arial"/>
                          <a:cs typeface="Arial"/>
                        </a:rPr>
                        <a:t>706 364,2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9</a:t>
                      </a:r>
                      <a:r>
                        <a:rPr lang="ru-RU" sz="1400" b="1" dirty="0">
                          <a:latin typeface="Arial"/>
                          <a:cs typeface="Arial"/>
                        </a:rPr>
                        <a:t>6,0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50736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ДЕФИЦИТ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(-)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/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7244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ПРОФИЦИТ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(+)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solidFill>
                      <a:srgbClr val="F9F5F3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1" dirty="0">
                          <a:latin typeface="Arial"/>
                          <a:cs typeface="Arial"/>
                        </a:rPr>
                        <a:t>-23 134,4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solidFill>
                      <a:srgbClr val="F9F5F3"/>
                    </a:solidFill>
                  </a:tcPr>
                </a:tc>
                <a:tc>
                  <a:txBody>
                    <a:bodyPr/>
                    <a:lstStyle/>
                    <a:p>
                      <a:pPr marR="113664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b="1" dirty="0">
                          <a:latin typeface="Arial"/>
                          <a:cs typeface="Arial"/>
                        </a:rPr>
                        <a:t>213 869,9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solidFill>
                      <a:srgbClr val="F9F5F3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solidFill>
                      <a:srgbClr val="F9F5F3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solidFill>
                      <a:srgbClr val="F9F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2537460" y="2138146"/>
            <a:ext cx="1774189" cy="668020"/>
            <a:chOff x="2537460" y="2138146"/>
            <a:chExt cx="1774189" cy="66802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37460" y="2142718"/>
              <a:ext cx="1773936" cy="60505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56560" y="2138146"/>
              <a:ext cx="935748" cy="66753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584704" y="2167128"/>
              <a:ext cx="1684020" cy="515620"/>
            </a:xfrm>
            <a:custGeom>
              <a:avLst/>
              <a:gdLst/>
              <a:ahLst/>
              <a:cxnLst/>
              <a:rect l="l" t="t" r="r" b="b"/>
              <a:pathLst>
                <a:path w="1684020" h="515619">
                  <a:moveTo>
                    <a:pt x="1598168" y="0"/>
                  </a:moveTo>
                  <a:lnTo>
                    <a:pt x="0" y="0"/>
                  </a:lnTo>
                  <a:lnTo>
                    <a:pt x="0" y="429260"/>
                  </a:lnTo>
                  <a:lnTo>
                    <a:pt x="85851" y="515112"/>
                  </a:lnTo>
                  <a:lnTo>
                    <a:pt x="1684020" y="515112"/>
                  </a:lnTo>
                  <a:lnTo>
                    <a:pt x="1684020" y="85852"/>
                  </a:lnTo>
                  <a:lnTo>
                    <a:pt x="1598168" y="0"/>
                  </a:lnTo>
                  <a:close/>
                </a:path>
              </a:pathLst>
            </a:custGeom>
            <a:solidFill>
              <a:srgbClr val="0089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84704" y="2167128"/>
              <a:ext cx="1684020" cy="515620"/>
            </a:xfrm>
            <a:custGeom>
              <a:avLst/>
              <a:gdLst/>
              <a:ahLst/>
              <a:cxnLst/>
              <a:rect l="l" t="t" r="r" b="b"/>
              <a:pathLst>
                <a:path w="1684020" h="515619">
                  <a:moveTo>
                    <a:pt x="0" y="0"/>
                  </a:moveTo>
                  <a:lnTo>
                    <a:pt x="1598168" y="0"/>
                  </a:lnTo>
                  <a:lnTo>
                    <a:pt x="1684020" y="85852"/>
                  </a:lnTo>
                  <a:lnTo>
                    <a:pt x="1684020" y="515112"/>
                  </a:lnTo>
                  <a:lnTo>
                    <a:pt x="85851" y="515112"/>
                  </a:lnTo>
                  <a:lnTo>
                    <a:pt x="0" y="42926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093211" y="2193417"/>
            <a:ext cx="66738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План</a:t>
            </a:r>
            <a:endParaRPr sz="14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2022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079747" y="2138146"/>
            <a:ext cx="1774189" cy="668020"/>
            <a:chOff x="4079747" y="2138146"/>
            <a:chExt cx="1774189" cy="66802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79747" y="2142718"/>
              <a:ext cx="1773936" cy="60505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50435" y="2138146"/>
              <a:ext cx="1478280" cy="66753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126991" y="2167128"/>
              <a:ext cx="1684020" cy="515620"/>
            </a:xfrm>
            <a:custGeom>
              <a:avLst/>
              <a:gdLst/>
              <a:ahLst/>
              <a:cxnLst/>
              <a:rect l="l" t="t" r="r" b="b"/>
              <a:pathLst>
                <a:path w="1684020" h="515619">
                  <a:moveTo>
                    <a:pt x="1598168" y="0"/>
                  </a:moveTo>
                  <a:lnTo>
                    <a:pt x="0" y="0"/>
                  </a:lnTo>
                  <a:lnTo>
                    <a:pt x="0" y="429260"/>
                  </a:lnTo>
                  <a:lnTo>
                    <a:pt x="85852" y="515112"/>
                  </a:lnTo>
                  <a:lnTo>
                    <a:pt x="1684020" y="515112"/>
                  </a:lnTo>
                  <a:lnTo>
                    <a:pt x="1684020" y="85852"/>
                  </a:lnTo>
                  <a:lnTo>
                    <a:pt x="1598168" y="0"/>
                  </a:lnTo>
                  <a:close/>
                </a:path>
              </a:pathLst>
            </a:custGeom>
            <a:solidFill>
              <a:srgbClr val="0089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26991" y="2167128"/>
              <a:ext cx="1684020" cy="515620"/>
            </a:xfrm>
            <a:custGeom>
              <a:avLst/>
              <a:gdLst/>
              <a:ahLst/>
              <a:cxnLst/>
              <a:rect l="l" t="t" r="r" b="b"/>
              <a:pathLst>
                <a:path w="1684020" h="515619">
                  <a:moveTo>
                    <a:pt x="0" y="0"/>
                  </a:moveTo>
                  <a:lnTo>
                    <a:pt x="1598168" y="0"/>
                  </a:lnTo>
                  <a:lnTo>
                    <a:pt x="1684020" y="85852"/>
                  </a:lnTo>
                  <a:lnTo>
                    <a:pt x="1684020" y="515112"/>
                  </a:lnTo>
                  <a:lnTo>
                    <a:pt x="85852" y="515112"/>
                  </a:lnTo>
                  <a:lnTo>
                    <a:pt x="0" y="429260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387977" y="2193417"/>
            <a:ext cx="116205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Исполнено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endParaRPr sz="14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2022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620511" y="2142718"/>
            <a:ext cx="1774189" cy="605155"/>
            <a:chOff x="5620511" y="2142718"/>
            <a:chExt cx="1774189" cy="605155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20511" y="2142718"/>
              <a:ext cx="1773936" cy="60505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69863" y="2244864"/>
              <a:ext cx="1476756" cy="45413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667755" y="2167128"/>
              <a:ext cx="1684020" cy="515620"/>
            </a:xfrm>
            <a:custGeom>
              <a:avLst/>
              <a:gdLst/>
              <a:ahLst/>
              <a:cxnLst/>
              <a:rect l="l" t="t" r="r" b="b"/>
              <a:pathLst>
                <a:path w="1684020" h="515619">
                  <a:moveTo>
                    <a:pt x="1598168" y="0"/>
                  </a:moveTo>
                  <a:lnTo>
                    <a:pt x="0" y="0"/>
                  </a:lnTo>
                  <a:lnTo>
                    <a:pt x="0" y="429260"/>
                  </a:lnTo>
                  <a:lnTo>
                    <a:pt x="85852" y="515112"/>
                  </a:lnTo>
                  <a:lnTo>
                    <a:pt x="1684020" y="515112"/>
                  </a:lnTo>
                  <a:lnTo>
                    <a:pt x="1684020" y="85852"/>
                  </a:lnTo>
                  <a:lnTo>
                    <a:pt x="1598168" y="0"/>
                  </a:lnTo>
                  <a:close/>
                </a:path>
              </a:pathLst>
            </a:custGeom>
            <a:solidFill>
              <a:srgbClr val="0089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67755" y="2167128"/>
              <a:ext cx="1684020" cy="515620"/>
            </a:xfrm>
            <a:custGeom>
              <a:avLst/>
              <a:gdLst/>
              <a:ahLst/>
              <a:cxnLst/>
              <a:rect l="l" t="t" r="r" b="b"/>
              <a:pathLst>
                <a:path w="1684020" h="515619">
                  <a:moveTo>
                    <a:pt x="0" y="0"/>
                  </a:moveTo>
                  <a:lnTo>
                    <a:pt x="1598168" y="0"/>
                  </a:lnTo>
                  <a:lnTo>
                    <a:pt x="1684020" y="85852"/>
                  </a:lnTo>
                  <a:lnTo>
                    <a:pt x="1684020" y="515112"/>
                  </a:lnTo>
                  <a:lnTo>
                    <a:pt x="85852" y="515112"/>
                  </a:lnTo>
                  <a:lnTo>
                    <a:pt x="0" y="429260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906770" y="2300097"/>
            <a:ext cx="12084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%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исполнения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162800" y="2142718"/>
            <a:ext cx="1774189" cy="605155"/>
            <a:chOff x="7162800" y="2142718"/>
            <a:chExt cx="1774189" cy="605155"/>
          </a:xfrm>
        </p:grpSpPr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800" y="2142718"/>
              <a:ext cx="1773936" cy="60505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69479" y="2244864"/>
              <a:ext cx="1557527" cy="45413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210044" y="2167128"/>
              <a:ext cx="1684020" cy="515620"/>
            </a:xfrm>
            <a:custGeom>
              <a:avLst/>
              <a:gdLst/>
              <a:ahLst/>
              <a:cxnLst/>
              <a:rect l="l" t="t" r="r" b="b"/>
              <a:pathLst>
                <a:path w="1684020" h="515619">
                  <a:moveTo>
                    <a:pt x="1598167" y="0"/>
                  </a:moveTo>
                  <a:lnTo>
                    <a:pt x="0" y="0"/>
                  </a:lnTo>
                  <a:lnTo>
                    <a:pt x="0" y="429260"/>
                  </a:lnTo>
                  <a:lnTo>
                    <a:pt x="85851" y="515112"/>
                  </a:lnTo>
                  <a:lnTo>
                    <a:pt x="1684020" y="515112"/>
                  </a:lnTo>
                  <a:lnTo>
                    <a:pt x="1684020" y="85852"/>
                  </a:lnTo>
                  <a:lnTo>
                    <a:pt x="1598167" y="0"/>
                  </a:lnTo>
                  <a:close/>
                </a:path>
              </a:pathLst>
            </a:custGeom>
            <a:solidFill>
              <a:srgbClr val="0089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210044" y="2167128"/>
              <a:ext cx="1684020" cy="515620"/>
            </a:xfrm>
            <a:custGeom>
              <a:avLst/>
              <a:gdLst/>
              <a:ahLst/>
              <a:cxnLst/>
              <a:rect l="l" t="t" r="r" b="b"/>
              <a:pathLst>
                <a:path w="1684020" h="515619">
                  <a:moveTo>
                    <a:pt x="0" y="0"/>
                  </a:moveTo>
                  <a:lnTo>
                    <a:pt x="1598167" y="0"/>
                  </a:lnTo>
                  <a:lnTo>
                    <a:pt x="1684020" y="85852"/>
                  </a:lnTo>
                  <a:lnTo>
                    <a:pt x="1684020" y="515112"/>
                  </a:lnTo>
                  <a:lnTo>
                    <a:pt x="85851" y="515112"/>
                  </a:lnTo>
                  <a:lnTo>
                    <a:pt x="0" y="429260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407402" y="2300097"/>
            <a:ext cx="12884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Темпы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роста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%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70916" y="1098803"/>
            <a:ext cx="8444865" cy="984885"/>
          </a:xfrm>
          <a:custGeom>
            <a:avLst/>
            <a:gdLst/>
            <a:ahLst/>
            <a:cxnLst/>
            <a:rect l="l" t="t" r="r" b="b"/>
            <a:pathLst>
              <a:path w="8444865" h="984885">
                <a:moveTo>
                  <a:pt x="8444484" y="0"/>
                </a:moveTo>
                <a:lnTo>
                  <a:pt x="0" y="0"/>
                </a:lnTo>
                <a:lnTo>
                  <a:pt x="0" y="984504"/>
                </a:lnTo>
                <a:lnTo>
                  <a:pt x="8444484" y="984504"/>
                </a:lnTo>
                <a:lnTo>
                  <a:pt x="84444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12114" y="1221740"/>
            <a:ext cx="2335530" cy="723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45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ИСПОЛНЕНИЕ</a:t>
            </a:r>
            <a:endParaRPr sz="1800">
              <a:latin typeface="Arial"/>
              <a:cs typeface="Arial"/>
            </a:endParaRPr>
          </a:p>
          <a:p>
            <a:pPr marL="850265">
              <a:lnSpc>
                <a:spcPts val="3345"/>
              </a:lnSpc>
            </a:pPr>
            <a:r>
              <a:rPr sz="2800" b="1" spc="-5" dirty="0">
                <a:latin typeface="Arial"/>
                <a:cs typeface="Arial"/>
              </a:rPr>
              <a:t>2022</a:t>
            </a:r>
            <a:r>
              <a:rPr sz="2800" b="1" spc="-75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год</a:t>
            </a:r>
            <a:endParaRPr sz="2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956042" y="1053464"/>
            <a:ext cx="7099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icrosoft Sans Serif"/>
                <a:cs typeface="Microsoft Sans Serif"/>
              </a:rPr>
              <a:t>тыс.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руб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35" name="object 3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7279" y="623951"/>
            <a:ext cx="3755136" cy="1712848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1338452" y="259460"/>
            <a:ext cx="5721985" cy="8807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ОСНОВНЫЕ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ПАРАМЕТРЫ </a:t>
            </a:r>
            <a:r>
              <a:rPr sz="1800" spc="-40" dirty="0">
                <a:latin typeface="Microsoft Sans Serif"/>
                <a:cs typeface="Microsoft Sans Serif"/>
              </a:rPr>
              <a:t>БЮДЖЕТА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60" dirty="0">
                <a:latin typeface="Microsoft Sans Serif"/>
                <a:cs typeface="Microsoft Sans Serif"/>
              </a:rPr>
              <a:t>КИРОВСКОГО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МУНИЦИПАЛЬНОГО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РАЙОНА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470" dirty="0">
                <a:latin typeface="Microsoft Sans Serif"/>
                <a:cs typeface="Microsoft Sans Serif"/>
              </a:rPr>
              <a:t>–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2022</a:t>
            </a:r>
            <a:endParaRPr sz="1800" dirty="0">
              <a:latin typeface="Microsoft Sans Serif"/>
              <a:cs typeface="Microsoft Sans Serif"/>
            </a:endParaRPr>
          </a:p>
          <a:p>
            <a:pPr marL="2404110" algn="ctr">
              <a:lnSpc>
                <a:spcPts val="955"/>
              </a:lnSpc>
              <a:spcBef>
                <a:spcPts val="25"/>
              </a:spcBef>
            </a:pPr>
            <a:r>
              <a:rPr sz="800" spc="-5" dirty="0">
                <a:latin typeface="Calibri"/>
                <a:cs typeface="Calibri"/>
              </a:rPr>
              <a:t>Доходы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бюджета</a:t>
            </a:r>
            <a:endParaRPr sz="800" dirty="0">
              <a:latin typeface="Calibri"/>
              <a:cs typeface="Calibri"/>
            </a:endParaRPr>
          </a:p>
          <a:p>
            <a:pPr marL="2401570" algn="ctr">
              <a:lnSpc>
                <a:spcPts val="1435"/>
              </a:lnSpc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920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234</a:t>
            </a:r>
            <a:r>
              <a:rPr lang="ru-RU" sz="1200" b="1" dirty="0">
                <a:solidFill>
                  <a:srgbClr val="FFFFFF"/>
                </a:solidFill>
                <a:latin typeface="Calibri"/>
                <a:cs typeface="Calibri"/>
              </a:rPr>
              <a:t>,1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80756" y="1781048"/>
            <a:ext cx="808990" cy="328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950"/>
              </a:lnSpc>
              <a:spcBef>
                <a:spcPts val="105"/>
              </a:spcBef>
            </a:pPr>
            <a:r>
              <a:rPr sz="800" spc="-5" dirty="0">
                <a:latin typeface="Calibri"/>
                <a:cs typeface="Calibri"/>
              </a:rPr>
              <a:t>Расходы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бюджета</a:t>
            </a:r>
            <a:endParaRPr sz="800" dirty="0">
              <a:latin typeface="Calibri"/>
              <a:cs typeface="Calibri"/>
            </a:endParaRPr>
          </a:p>
          <a:p>
            <a:pPr marL="635" algn="ctr">
              <a:lnSpc>
                <a:spcPts val="1430"/>
              </a:lnSpc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200" b="1" dirty="0">
                <a:solidFill>
                  <a:srgbClr val="FFFFFF"/>
                </a:solidFill>
                <a:latin typeface="Calibri"/>
                <a:cs typeface="Calibri"/>
              </a:rPr>
              <a:t>706 364,2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251830" y="1551813"/>
            <a:ext cx="464184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Calibri"/>
                <a:cs typeface="Calibri"/>
              </a:rPr>
              <a:t>Профицит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105400" y="1672590"/>
            <a:ext cx="74828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2</a:t>
            </a:r>
            <a:r>
              <a:rPr lang="ru-RU" sz="1200" b="1" spc="-65" dirty="0">
                <a:latin typeface="Calibri"/>
                <a:cs typeface="Calibri"/>
              </a:rPr>
              <a:t>13  869,9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36380" cy="5061585"/>
            <a:chOff x="0" y="0"/>
            <a:chExt cx="9136380" cy="5061585"/>
          </a:xfrm>
        </p:grpSpPr>
        <p:sp>
          <p:nvSpPr>
            <p:cNvPr id="3" name="object 3"/>
            <p:cNvSpPr/>
            <p:nvPr/>
          </p:nvSpPr>
          <p:spPr>
            <a:xfrm>
              <a:off x="0" y="10667"/>
              <a:ext cx="9136380" cy="1150620"/>
            </a:xfrm>
            <a:custGeom>
              <a:avLst/>
              <a:gdLst/>
              <a:ahLst/>
              <a:cxnLst/>
              <a:rect l="l" t="t" r="r" b="b"/>
              <a:pathLst>
                <a:path w="9136380" h="1150620">
                  <a:moveTo>
                    <a:pt x="9136380" y="0"/>
                  </a:moveTo>
                  <a:lnTo>
                    <a:pt x="0" y="0"/>
                  </a:lnTo>
                  <a:lnTo>
                    <a:pt x="0" y="1150619"/>
                  </a:lnTo>
                  <a:lnTo>
                    <a:pt x="9136380" y="1150619"/>
                  </a:lnTo>
                  <a:lnTo>
                    <a:pt x="9136380" y="0"/>
                  </a:lnTo>
                  <a:close/>
                </a:path>
              </a:pathLst>
            </a:custGeom>
            <a:solidFill>
              <a:srgbClr val="FFFFFF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691640" cy="136550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50480" y="15240"/>
              <a:ext cx="1475740" cy="1146175"/>
            </a:xfrm>
            <a:custGeom>
              <a:avLst/>
              <a:gdLst/>
              <a:ahLst/>
              <a:cxnLst/>
              <a:rect l="l" t="t" r="r" b="b"/>
              <a:pathLst>
                <a:path w="1475740" h="1146175">
                  <a:moveTo>
                    <a:pt x="902208" y="0"/>
                  </a:moveTo>
                  <a:lnTo>
                    <a:pt x="0" y="0"/>
                  </a:lnTo>
                  <a:lnTo>
                    <a:pt x="573024" y="573024"/>
                  </a:lnTo>
                  <a:lnTo>
                    <a:pt x="0" y="1146048"/>
                  </a:lnTo>
                  <a:lnTo>
                    <a:pt x="902208" y="1146048"/>
                  </a:lnTo>
                  <a:lnTo>
                    <a:pt x="1475231" y="573024"/>
                  </a:lnTo>
                  <a:lnTo>
                    <a:pt x="902208" y="0"/>
                  </a:lnTo>
                  <a:close/>
                </a:path>
              </a:pathLst>
            </a:custGeom>
            <a:solidFill>
              <a:srgbClr val="CDE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337817" y="233553"/>
            <a:ext cx="58159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ОСНОВНЫЕ </a:t>
            </a:r>
            <a:r>
              <a:rPr sz="1800" spc="-15" dirty="0">
                <a:latin typeface="Microsoft Sans Serif"/>
                <a:cs typeface="Microsoft Sans Serif"/>
              </a:rPr>
              <a:t>ПАРАМЕТРЫ </a:t>
            </a:r>
            <a:r>
              <a:rPr sz="1800" spc="-45" dirty="0">
                <a:latin typeface="Microsoft Sans Serif"/>
                <a:cs typeface="Microsoft Sans Serif"/>
              </a:rPr>
              <a:t>КОНСОЛИДИРОВАННОГО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БЮДЖЕТА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60" dirty="0">
                <a:latin typeface="Microsoft Sans Serif"/>
                <a:cs typeface="Microsoft Sans Serif"/>
              </a:rPr>
              <a:t>КИРОВСКОГО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МУНИЦИПАЛЬНОГО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latin typeface="Microsoft Sans Serif"/>
                <a:cs typeface="Microsoft Sans Serif"/>
              </a:rPr>
              <a:t>РАЙОНА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470" dirty="0">
                <a:latin typeface="Microsoft Sans Serif"/>
                <a:cs typeface="Microsoft Sans Serif"/>
              </a:rPr>
              <a:t>–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2022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349488" y="190627"/>
            <a:ext cx="40703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Microsoft Sans Serif"/>
                <a:cs typeface="Microsoft Sans Serif"/>
              </a:rPr>
              <a:t>6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342900" y="1092708"/>
            <a:ext cx="8444865" cy="1438910"/>
            <a:chOff x="342900" y="1092708"/>
            <a:chExt cx="8444865" cy="1438910"/>
          </a:xfrm>
        </p:grpSpPr>
        <p:sp>
          <p:nvSpPr>
            <p:cNvPr id="9" name="object 9"/>
            <p:cNvSpPr/>
            <p:nvPr/>
          </p:nvSpPr>
          <p:spPr>
            <a:xfrm>
              <a:off x="342900" y="1092708"/>
              <a:ext cx="8444865" cy="814069"/>
            </a:xfrm>
            <a:custGeom>
              <a:avLst/>
              <a:gdLst/>
              <a:ahLst/>
              <a:cxnLst/>
              <a:rect l="l" t="t" r="r" b="b"/>
              <a:pathLst>
                <a:path w="8444865" h="814069">
                  <a:moveTo>
                    <a:pt x="8444484" y="0"/>
                  </a:moveTo>
                  <a:lnTo>
                    <a:pt x="0" y="0"/>
                  </a:lnTo>
                  <a:lnTo>
                    <a:pt x="0" y="813815"/>
                  </a:lnTo>
                  <a:lnTo>
                    <a:pt x="8444484" y="813815"/>
                  </a:lnTo>
                  <a:lnTo>
                    <a:pt x="84444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13432" y="1897405"/>
              <a:ext cx="1859280" cy="54709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5204" y="1863826"/>
              <a:ext cx="935748" cy="66753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360676" y="1921763"/>
              <a:ext cx="1769745" cy="457200"/>
            </a:xfrm>
            <a:custGeom>
              <a:avLst/>
              <a:gdLst/>
              <a:ahLst/>
              <a:cxnLst/>
              <a:rect l="l" t="t" r="r" b="b"/>
              <a:pathLst>
                <a:path w="1769745" h="457200">
                  <a:moveTo>
                    <a:pt x="1693164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6200" y="457200"/>
                  </a:lnTo>
                  <a:lnTo>
                    <a:pt x="1769364" y="457200"/>
                  </a:lnTo>
                  <a:lnTo>
                    <a:pt x="1769364" y="76200"/>
                  </a:lnTo>
                  <a:lnTo>
                    <a:pt x="1693164" y="0"/>
                  </a:lnTo>
                  <a:close/>
                </a:path>
              </a:pathLst>
            </a:custGeom>
            <a:solidFill>
              <a:srgbClr val="0089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60676" y="1921763"/>
              <a:ext cx="1769745" cy="457200"/>
            </a:xfrm>
            <a:custGeom>
              <a:avLst/>
              <a:gdLst/>
              <a:ahLst/>
              <a:cxnLst/>
              <a:rect l="l" t="t" r="r" b="b"/>
              <a:pathLst>
                <a:path w="1769745" h="457200">
                  <a:moveTo>
                    <a:pt x="0" y="0"/>
                  </a:moveTo>
                  <a:lnTo>
                    <a:pt x="1693164" y="0"/>
                  </a:lnTo>
                  <a:lnTo>
                    <a:pt x="1769364" y="76200"/>
                  </a:lnTo>
                  <a:lnTo>
                    <a:pt x="1769364" y="457200"/>
                  </a:lnTo>
                  <a:lnTo>
                    <a:pt x="76200" y="457200"/>
                  </a:lnTo>
                  <a:lnTo>
                    <a:pt x="0" y="38100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07500" y="3987762"/>
            <a:ext cx="8929370" cy="1050290"/>
            <a:chOff x="107500" y="3987762"/>
            <a:chExt cx="8929370" cy="1050290"/>
          </a:xfrm>
        </p:grpSpPr>
        <p:sp>
          <p:nvSpPr>
            <p:cNvPr id="15" name="object 15"/>
            <p:cNvSpPr/>
            <p:nvPr/>
          </p:nvSpPr>
          <p:spPr>
            <a:xfrm>
              <a:off x="107492" y="3987761"/>
              <a:ext cx="8929370" cy="515620"/>
            </a:xfrm>
            <a:custGeom>
              <a:avLst/>
              <a:gdLst/>
              <a:ahLst/>
              <a:cxnLst/>
              <a:rect l="l" t="t" r="r" b="b"/>
              <a:pathLst>
                <a:path w="8929370" h="515620">
                  <a:moveTo>
                    <a:pt x="2076069" y="0"/>
                  </a:moveTo>
                  <a:lnTo>
                    <a:pt x="0" y="0"/>
                  </a:lnTo>
                  <a:lnTo>
                    <a:pt x="0" y="515175"/>
                  </a:lnTo>
                  <a:lnTo>
                    <a:pt x="2076069" y="515175"/>
                  </a:lnTo>
                  <a:lnTo>
                    <a:pt x="2076069" y="0"/>
                  </a:lnTo>
                  <a:close/>
                </a:path>
                <a:path w="8929370" h="515620">
                  <a:moveTo>
                    <a:pt x="8929065" y="0"/>
                  </a:moveTo>
                  <a:lnTo>
                    <a:pt x="7215835" y="0"/>
                  </a:lnTo>
                  <a:lnTo>
                    <a:pt x="5502605" y="0"/>
                  </a:lnTo>
                  <a:lnTo>
                    <a:pt x="3789375" y="0"/>
                  </a:lnTo>
                  <a:lnTo>
                    <a:pt x="2076145" y="0"/>
                  </a:lnTo>
                  <a:lnTo>
                    <a:pt x="2076145" y="515175"/>
                  </a:lnTo>
                  <a:lnTo>
                    <a:pt x="3789375" y="515175"/>
                  </a:lnTo>
                  <a:lnTo>
                    <a:pt x="5502605" y="515175"/>
                  </a:lnTo>
                  <a:lnTo>
                    <a:pt x="7215835" y="515175"/>
                  </a:lnTo>
                  <a:lnTo>
                    <a:pt x="8929065" y="515175"/>
                  </a:lnTo>
                  <a:lnTo>
                    <a:pt x="8929065" y="0"/>
                  </a:lnTo>
                  <a:close/>
                </a:path>
              </a:pathLst>
            </a:custGeom>
            <a:solidFill>
              <a:srgbClr val="F5EDE9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492" y="4534458"/>
              <a:ext cx="8929370" cy="504190"/>
            </a:xfrm>
            <a:custGeom>
              <a:avLst/>
              <a:gdLst/>
              <a:ahLst/>
              <a:cxnLst/>
              <a:rect l="l" t="t" r="r" b="b"/>
              <a:pathLst>
                <a:path w="8929370" h="504189">
                  <a:moveTo>
                    <a:pt x="2076069" y="0"/>
                  </a:moveTo>
                  <a:lnTo>
                    <a:pt x="0" y="0"/>
                  </a:lnTo>
                  <a:lnTo>
                    <a:pt x="0" y="503593"/>
                  </a:lnTo>
                  <a:lnTo>
                    <a:pt x="2076069" y="503593"/>
                  </a:lnTo>
                  <a:lnTo>
                    <a:pt x="2076069" y="0"/>
                  </a:lnTo>
                  <a:close/>
                </a:path>
                <a:path w="8929370" h="504189">
                  <a:moveTo>
                    <a:pt x="8929065" y="0"/>
                  </a:moveTo>
                  <a:lnTo>
                    <a:pt x="7215835" y="0"/>
                  </a:lnTo>
                  <a:lnTo>
                    <a:pt x="5502605" y="0"/>
                  </a:lnTo>
                  <a:lnTo>
                    <a:pt x="3789375" y="0"/>
                  </a:lnTo>
                  <a:lnTo>
                    <a:pt x="2076145" y="0"/>
                  </a:lnTo>
                  <a:lnTo>
                    <a:pt x="2076145" y="503593"/>
                  </a:lnTo>
                  <a:lnTo>
                    <a:pt x="3789375" y="503593"/>
                  </a:lnTo>
                  <a:lnTo>
                    <a:pt x="5502605" y="503593"/>
                  </a:lnTo>
                  <a:lnTo>
                    <a:pt x="7215835" y="503593"/>
                  </a:lnTo>
                  <a:lnTo>
                    <a:pt x="8929065" y="503593"/>
                  </a:lnTo>
                  <a:lnTo>
                    <a:pt x="8929065" y="0"/>
                  </a:lnTo>
                  <a:close/>
                </a:path>
              </a:pathLst>
            </a:custGeom>
            <a:solidFill>
              <a:srgbClr val="F5EDE9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912110" y="1919097"/>
            <a:ext cx="66738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66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План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2022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933444" y="1863826"/>
            <a:ext cx="1858010" cy="668020"/>
            <a:chOff x="3933444" y="1863826"/>
            <a:chExt cx="1858010" cy="668020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33444" y="1897405"/>
              <a:ext cx="1857755" cy="54709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46804" y="1863826"/>
              <a:ext cx="1478279" cy="66753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980688" y="1921763"/>
              <a:ext cx="1767839" cy="457200"/>
            </a:xfrm>
            <a:custGeom>
              <a:avLst/>
              <a:gdLst/>
              <a:ahLst/>
              <a:cxnLst/>
              <a:rect l="l" t="t" r="r" b="b"/>
              <a:pathLst>
                <a:path w="1767839" h="457200">
                  <a:moveTo>
                    <a:pt x="1691639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6200" y="457200"/>
                  </a:lnTo>
                  <a:lnTo>
                    <a:pt x="1767839" y="457200"/>
                  </a:lnTo>
                  <a:lnTo>
                    <a:pt x="1767839" y="76200"/>
                  </a:lnTo>
                  <a:lnTo>
                    <a:pt x="1691639" y="0"/>
                  </a:lnTo>
                  <a:close/>
                </a:path>
              </a:pathLst>
            </a:custGeom>
            <a:solidFill>
              <a:srgbClr val="0089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80688" y="1921763"/>
              <a:ext cx="1767839" cy="457200"/>
            </a:xfrm>
            <a:custGeom>
              <a:avLst/>
              <a:gdLst/>
              <a:ahLst/>
              <a:cxnLst/>
              <a:rect l="l" t="t" r="r" b="b"/>
              <a:pathLst>
                <a:path w="1767839" h="457200">
                  <a:moveTo>
                    <a:pt x="0" y="0"/>
                  </a:moveTo>
                  <a:lnTo>
                    <a:pt x="1691639" y="0"/>
                  </a:lnTo>
                  <a:lnTo>
                    <a:pt x="1767839" y="76200"/>
                  </a:lnTo>
                  <a:lnTo>
                    <a:pt x="1767839" y="457200"/>
                  </a:lnTo>
                  <a:lnTo>
                    <a:pt x="76200" y="457200"/>
                  </a:lnTo>
                  <a:lnTo>
                    <a:pt x="0" y="38100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284090" y="1919097"/>
            <a:ext cx="11620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2905" marR="5080" indent="-37084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Исполнено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2022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551932" y="1897405"/>
            <a:ext cx="1858010" cy="547370"/>
            <a:chOff x="5551932" y="1897405"/>
            <a:chExt cx="1858010" cy="547370"/>
          </a:xfrm>
        </p:grpSpPr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51932" y="1897405"/>
              <a:ext cx="1857756" cy="54709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42432" y="1970544"/>
              <a:ext cx="1476756" cy="45413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599176" y="1921763"/>
              <a:ext cx="1767839" cy="457200"/>
            </a:xfrm>
            <a:custGeom>
              <a:avLst/>
              <a:gdLst/>
              <a:ahLst/>
              <a:cxnLst/>
              <a:rect l="l" t="t" r="r" b="b"/>
              <a:pathLst>
                <a:path w="1767840" h="457200">
                  <a:moveTo>
                    <a:pt x="169164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6200" y="457200"/>
                  </a:lnTo>
                  <a:lnTo>
                    <a:pt x="1767840" y="457200"/>
                  </a:lnTo>
                  <a:lnTo>
                    <a:pt x="1767840" y="76200"/>
                  </a:lnTo>
                  <a:lnTo>
                    <a:pt x="1691640" y="0"/>
                  </a:lnTo>
                  <a:close/>
                </a:path>
              </a:pathLst>
            </a:custGeom>
            <a:solidFill>
              <a:srgbClr val="0089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599176" y="1921763"/>
              <a:ext cx="1767839" cy="457200"/>
            </a:xfrm>
            <a:custGeom>
              <a:avLst/>
              <a:gdLst/>
              <a:ahLst/>
              <a:cxnLst/>
              <a:rect l="l" t="t" r="r" b="b"/>
              <a:pathLst>
                <a:path w="1767840" h="457200">
                  <a:moveTo>
                    <a:pt x="0" y="0"/>
                  </a:moveTo>
                  <a:lnTo>
                    <a:pt x="1691640" y="0"/>
                  </a:lnTo>
                  <a:lnTo>
                    <a:pt x="1767840" y="76200"/>
                  </a:lnTo>
                  <a:lnTo>
                    <a:pt x="1767840" y="457200"/>
                  </a:lnTo>
                  <a:lnTo>
                    <a:pt x="76200" y="457200"/>
                  </a:lnTo>
                  <a:lnTo>
                    <a:pt x="0" y="38100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880353" y="2025777"/>
            <a:ext cx="12084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%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исполнения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170419" y="1897405"/>
            <a:ext cx="1858010" cy="547370"/>
            <a:chOff x="7170419" y="1897405"/>
            <a:chExt cx="1858010" cy="547370"/>
          </a:xfrm>
        </p:grpSpPr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70419" y="1897405"/>
              <a:ext cx="1857755" cy="54709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19771" y="1970544"/>
              <a:ext cx="1557527" cy="45413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217663" y="1921763"/>
              <a:ext cx="1767839" cy="457200"/>
            </a:xfrm>
            <a:custGeom>
              <a:avLst/>
              <a:gdLst/>
              <a:ahLst/>
              <a:cxnLst/>
              <a:rect l="l" t="t" r="r" b="b"/>
              <a:pathLst>
                <a:path w="1767840" h="457200">
                  <a:moveTo>
                    <a:pt x="1691639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6200" y="457200"/>
                  </a:lnTo>
                  <a:lnTo>
                    <a:pt x="1767839" y="457200"/>
                  </a:lnTo>
                  <a:lnTo>
                    <a:pt x="1767839" y="76200"/>
                  </a:lnTo>
                  <a:lnTo>
                    <a:pt x="1691639" y="0"/>
                  </a:lnTo>
                  <a:close/>
                </a:path>
              </a:pathLst>
            </a:custGeom>
            <a:solidFill>
              <a:srgbClr val="0089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217663" y="1921763"/>
              <a:ext cx="1767839" cy="457200"/>
            </a:xfrm>
            <a:custGeom>
              <a:avLst/>
              <a:gdLst/>
              <a:ahLst/>
              <a:cxnLst/>
              <a:rect l="l" t="t" r="r" b="b"/>
              <a:pathLst>
                <a:path w="1767840" h="457200">
                  <a:moveTo>
                    <a:pt x="0" y="0"/>
                  </a:moveTo>
                  <a:lnTo>
                    <a:pt x="1691639" y="0"/>
                  </a:lnTo>
                  <a:lnTo>
                    <a:pt x="1767839" y="76200"/>
                  </a:lnTo>
                  <a:lnTo>
                    <a:pt x="1767839" y="457200"/>
                  </a:lnTo>
                  <a:lnTo>
                    <a:pt x="76200" y="457200"/>
                  </a:lnTo>
                  <a:lnTo>
                    <a:pt x="0" y="38100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458202" y="2025777"/>
            <a:ext cx="12884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Темпы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роста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%</a:t>
            </a:r>
            <a:endParaRPr sz="1400">
              <a:latin typeface="Microsoft Sans Serif"/>
              <a:cs typeface="Microsoft Sans Serif"/>
            </a:endParaRPr>
          </a:p>
        </p:txBody>
      </p:sp>
      <p:graphicFrame>
        <p:nvGraphicFramePr>
          <p:cNvPr id="36" name="object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034053"/>
              </p:ext>
            </p:extLst>
          </p:nvPr>
        </p:nvGraphicFramePr>
        <p:xfrm>
          <a:off x="107492" y="2367533"/>
          <a:ext cx="8952083" cy="2686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1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1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4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7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4377"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20" dirty="0">
                          <a:latin typeface="Arial"/>
                          <a:cs typeface="Arial"/>
                        </a:rPr>
                        <a:t>ДОХОДЫ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F9F5F3"/>
                    </a:solidFill>
                  </a:tcPr>
                </a:tc>
                <a:tc>
                  <a:txBody>
                    <a:bodyPr/>
                    <a:lstStyle/>
                    <a:p>
                      <a:pPr marL="356870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652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098,5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solidFill>
                      <a:srgbClr val="F9F5F3"/>
                    </a:solidFill>
                  </a:tcPr>
                </a:tc>
                <a:tc>
                  <a:txBody>
                    <a:bodyPr/>
                    <a:lstStyle/>
                    <a:p>
                      <a:pPr marL="387350"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531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710,3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solidFill>
                      <a:srgbClr val="F9F5F3"/>
                    </a:solidFill>
                  </a:tcPr>
                </a:tc>
                <a:tc>
                  <a:txBody>
                    <a:bodyPr/>
                    <a:lstStyle/>
                    <a:p>
                      <a:pPr marR="116205"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97,9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solidFill>
                      <a:srgbClr val="F9F5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114,5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solidFill>
                      <a:srgbClr val="F9F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449">
                <a:tc>
                  <a:txBody>
                    <a:bodyPr/>
                    <a:lstStyle/>
                    <a:p>
                      <a:pPr marL="428625" marR="449580" indent="285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НАЛОГОВЫЕ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200" b="1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НЕН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ЛО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ВЫЕ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35687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938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569,9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61290" marB="0"/>
                </a:tc>
                <a:tc>
                  <a:txBody>
                    <a:bodyPr/>
                    <a:lstStyle/>
                    <a:p>
                      <a:pPr marL="387350" algn="ct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991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953,4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61290" marB="0"/>
                </a:tc>
                <a:tc>
                  <a:txBody>
                    <a:bodyPr/>
                    <a:lstStyle/>
                    <a:p>
                      <a:pPr marR="114935" algn="ct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102,7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6129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105,5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6129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791"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БЕЗВОЗМЕЗДНЫЕ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 marL="3873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2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3 713 528,6</a:t>
                      </a:r>
                    </a:p>
                    <a:p>
                      <a:pPr marL="38735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61290" marB="0"/>
                </a:tc>
                <a:tc>
                  <a:txBody>
                    <a:bodyPr/>
                    <a:lstStyle/>
                    <a:p>
                      <a:pPr marL="38735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2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3 539 756,9</a:t>
                      </a:r>
                    </a:p>
                    <a:p>
                      <a:pPr marL="387350" algn="ct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endParaRPr lang="ru-RU" sz="1400" b="1" spc="-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61290" marB="0"/>
                </a:tc>
                <a:tc>
                  <a:txBody>
                    <a:bodyPr/>
                    <a:lstStyle/>
                    <a:p>
                      <a:pPr marL="0" marR="114935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2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95,3</a:t>
                      </a:r>
                    </a:p>
                    <a:p>
                      <a:pPr marL="0" marR="114935" algn="ct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61290" marB="0"/>
                </a:tc>
                <a:tc>
                  <a:txBody>
                    <a:bodyPr/>
                    <a:lstStyle/>
                    <a:p>
                      <a:pPr marL="63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2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120,2</a:t>
                      </a: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6129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7494"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40" dirty="0">
                          <a:latin typeface="Arial"/>
                          <a:cs typeface="Arial"/>
                        </a:rPr>
                        <a:t>РАСХОДЫ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480695" marR="502284" indent="-127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ДЕФИЦИТ (-)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/ 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ПРОФИЦИТ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(+)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3873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2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5 800 604,6</a:t>
                      </a:r>
                    </a:p>
                    <a:p>
                      <a:pPr marL="3873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2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-147 487,7</a:t>
                      </a:r>
                      <a:endParaRPr sz="1400" b="1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45415" marB="0"/>
                </a:tc>
                <a:tc>
                  <a:txBody>
                    <a:bodyPr/>
                    <a:lstStyle/>
                    <a:p>
                      <a:pPr marL="38735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2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5 396 390,5</a:t>
                      </a:r>
                    </a:p>
                    <a:p>
                      <a:pPr marL="38735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2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135 319,8</a:t>
                      </a:r>
                      <a:endParaRPr sz="1400" b="1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37160" marB="0"/>
                </a:tc>
                <a:tc>
                  <a:txBody>
                    <a:bodyPr/>
                    <a:lstStyle/>
                    <a:p>
                      <a:pPr marL="0" marR="114935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2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93,0</a:t>
                      </a:r>
                      <a:endParaRPr sz="1400" b="1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3716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endParaRPr sz="1400" b="1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3716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" name="object 37"/>
          <p:cNvSpPr txBox="1"/>
          <p:nvPr/>
        </p:nvSpPr>
        <p:spPr>
          <a:xfrm>
            <a:off x="524052" y="1134236"/>
            <a:ext cx="2335530" cy="723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45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ИСПОЛНЕНИЕ</a:t>
            </a:r>
            <a:endParaRPr sz="1800">
              <a:latin typeface="Arial"/>
              <a:cs typeface="Arial"/>
            </a:endParaRPr>
          </a:p>
          <a:p>
            <a:pPr marL="850265">
              <a:lnSpc>
                <a:spcPts val="3345"/>
              </a:lnSpc>
            </a:pPr>
            <a:r>
              <a:rPr sz="2800" b="1" spc="-5" dirty="0">
                <a:latin typeface="Arial"/>
                <a:cs typeface="Arial"/>
              </a:rPr>
              <a:t>2022</a:t>
            </a:r>
            <a:r>
              <a:rPr sz="2800" b="1" spc="-75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год</a:t>
            </a:r>
            <a:endParaRPr sz="2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919466" y="1089151"/>
            <a:ext cx="7099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icrosoft Sans Serif"/>
                <a:cs typeface="Microsoft Sans Serif"/>
              </a:rPr>
              <a:t>тыс.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руб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36380" cy="5061585"/>
            <a:chOff x="0" y="0"/>
            <a:chExt cx="9136380" cy="5061585"/>
          </a:xfrm>
        </p:grpSpPr>
        <p:sp>
          <p:nvSpPr>
            <p:cNvPr id="3" name="object 3"/>
            <p:cNvSpPr/>
            <p:nvPr/>
          </p:nvSpPr>
          <p:spPr>
            <a:xfrm>
              <a:off x="0" y="10667"/>
              <a:ext cx="9136380" cy="1150620"/>
            </a:xfrm>
            <a:custGeom>
              <a:avLst/>
              <a:gdLst/>
              <a:ahLst/>
              <a:cxnLst/>
              <a:rect l="l" t="t" r="r" b="b"/>
              <a:pathLst>
                <a:path w="9136380" h="1150620">
                  <a:moveTo>
                    <a:pt x="9136380" y="0"/>
                  </a:moveTo>
                  <a:lnTo>
                    <a:pt x="0" y="0"/>
                  </a:lnTo>
                  <a:lnTo>
                    <a:pt x="0" y="1150619"/>
                  </a:lnTo>
                  <a:lnTo>
                    <a:pt x="9136380" y="1150619"/>
                  </a:lnTo>
                  <a:lnTo>
                    <a:pt x="9136380" y="0"/>
                  </a:lnTo>
                  <a:close/>
                </a:path>
              </a:pathLst>
            </a:custGeom>
            <a:solidFill>
              <a:srgbClr val="FFFFFF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691640" cy="136550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50480" y="15240"/>
              <a:ext cx="1475740" cy="1146175"/>
            </a:xfrm>
            <a:custGeom>
              <a:avLst/>
              <a:gdLst/>
              <a:ahLst/>
              <a:cxnLst/>
              <a:rect l="l" t="t" r="r" b="b"/>
              <a:pathLst>
                <a:path w="1475740" h="1146175">
                  <a:moveTo>
                    <a:pt x="902208" y="0"/>
                  </a:moveTo>
                  <a:lnTo>
                    <a:pt x="0" y="0"/>
                  </a:lnTo>
                  <a:lnTo>
                    <a:pt x="573024" y="573024"/>
                  </a:lnTo>
                  <a:lnTo>
                    <a:pt x="0" y="1146048"/>
                  </a:lnTo>
                  <a:lnTo>
                    <a:pt x="902208" y="1146048"/>
                  </a:lnTo>
                  <a:lnTo>
                    <a:pt x="1475231" y="573024"/>
                  </a:lnTo>
                  <a:lnTo>
                    <a:pt x="902208" y="0"/>
                  </a:lnTo>
                  <a:close/>
                </a:path>
              </a:pathLst>
            </a:custGeom>
            <a:solidFill>
              <a:srgbClr val="CDE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4131" y="1184147"/>
              <a:ext cx="8623300" cy="1365885"/>
            </a:xfrm>
            <a:custGeom>
              <a:avLst/>
              <a:gdLst/>
              <a:ahLst/>
              <a:cxnLst/>
              <a:rect l="l" t="t" r="r" b="b"/>
              <a:pathLst>
                <a:path w="8623300" h="1365885">
                  <a:moveTo>
                    <a:pt x="8622792" y="0"/>
                  </a:moveTo>
                  <a:lnTo>
                    <a:pt x="0" y="0"/>
                  </a:lnTo>
                  <a:lnTo>
                    <a:pt x="0" y="1365503"/>
                  </a:lnTo>
                  <a:lnTo>
                    <a:pt x="8622792" y="1365503"/>
                  </a:lnTo>
                  <a:lnTo>
                    <a:pt x="86227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38452" y="428371"/>
            <a:ext cx="4838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60220" algn="l"/>
              </a:tabLst>
            </a:pPr>
            <a:r>
              <a:rPr sz="1800" spc="-15" dirty="0">
                <a:latin typeface="Microsoft Sans Serif"/>
                <a:cs typeface="Microsoft Sans Serif"/>
              </a:rPr>
              <a:t>ИСПОЛНЕНИЕ	</a:t>
            </a:r>
            <a:r>
              <a:rPr sz="1800" spc="-50" dirty="0">
                <a:latin typeface="Microsoft Sans Serif"/>
                <a:cs typeface="Microsoft Sans Serif"/>
              </a:rPr>
              <a:t>УКАЗОВ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ПРЕЗИДИНТА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2022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49488" y="190627"/>
            <a:ext cx="40703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latin typeface="Microsoft Sans Serif"/>
                <a:cs typeface="Microsoft Sans Serif"/>
              </a:rPr>
              <a:t>7</a:t>
            </a:r>
            <a:endParaRPr sz="5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09915" y="1157096"/>
            <a:ext cx="3136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latin typeface="Microsoft Sans Serif"/>
                <a:cs typeface="Microsoft Sans Serif"/>
              </a:rPr>
              <a:t>р</a:t>
            </a:r>
            <a:r>
              <a:rPr sz="1400" spc="-10" dirty="0">
                <a:latin typeface="Microsoft Sans Serif"/>
                <a:cs typeface="Microsoft Sans Serif"/>
              </a:rPr>
              <a:t>у</a:t>
            </a:r>
            <a:r>
              <a:rPr sz="1400" dirty="0">
                <a:latin typeface="Microsoft Sans Serif"/>
                <a:cs typeface="Microsoft Sans Serif"/>
              </a:rPr>
              <a:t>б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63846" y="2613787"/>
            <a:ext cx="18199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Microsoft Sans Serif"/>
                <a:cs typeface="Microsoft Sans Serif"/>
              </a:rPr>
              <a:t>Педагоги </a:t>
            </a:r>
            <a:r>
              <a:rPr sz="1400" spc="-15" dirty="0">
                <a:latin typeface="Microsoft Sans Serif"/>
                <a:cs typeface="Microsoft Sans Serif"/>
              </a:rPr>
              <a:t>учреждений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общего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образования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85105" y="3883863"/>
            <a:ext cx="255587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Microsoft Sans Serif"/>
                <a:cs typeface="Microsoft Sans Serif"/>
              </a:rPr>
              <a:t>Педагоги</a:t>
            </a:r>
            <a:r>
              <a:rPr sz="1400" spc="-15" dirty="0">
                <a:latin typeface="Microsoft Sans Serif"/>
                <a:cs typeface="Microsoft Sans Serif"/>
              </a:rPr>
              <a:t> учреждений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spc="-15" dirty="0">
                <a:latin typeface="Microsoft Sans Serif"/>
                <a:cs typeface="Microsoft Sans Serif"/>
              </a:rPr>
              <a:t>дополнительного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образования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63846" y="3248914"/>
            <a:ext cx="22078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Microsoft Sans Serif"/>
                <a:cs typeface="Microsoft Sans Serif"/>
              </a:rPr>
              <a:t>Педагоги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учреждений 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дошкольного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образования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63846" y="4519066"/>
            <a:ext cx="19354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Microsoft Sans Serif"/>
                <a:cs typeface="Microsoft Sans Serif"/>
              </a:rPr>
              <a:t>Работники </a:t>
            </a:r>
            <a:r>
              <a:rPr sz="1400" spc="-15" dirty="0">
                <a:latin typeface="Microsoft Sans Serif"/>
                <a:cs typeface="Microsoft Sans Serif"/>
              </a:rPr>
              <a:t>учреждений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35" dirty="0">
                <a:latin typeface="Microsoft Sans Serif"/>
                <a:cs typeface="Microsoft Sans Serif"/>
              </a:rPr>
              <a:t>культуры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97835" y="2674620"/>
            <a:ext cx="1991995" cy="398145"/>
          </a:xfrm>
          <a:prstGeom prst="rect">
            <a:avLst/>
          </a:prstGeom>
          <a:solidFill>
            <a:srgbClr val="37B6FF"/>
          </a:solidFill>
        </p:spPr>
        <p:txBody>
          <a:bodyPr vert="horz" wrap="square" lIns="0" tIns="4953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390"/>
              </a:spcBef>
            </a:pPr>
            <a:r>
              <a:rPr sz="1800" spc="-5" dirty="0">
                <a:latin typeface="Microsoft Sans Serif"/>
                <a:cs typeface="Microsoft Sans Serif"/>
              </a:rPr>
              <a:t>61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149,7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97835" y="3300984"/>
            <a:ext cx="2283460" cy="398145"/>
          </a:xfrm>
          <a:prstGeom prst="rect">
            <a:avLst/>
          </a:prstGeom>
          <a:solidFill>
            <a:srgbClr val="0089F1"/>
          </a:solidFill>
        </p:spPr>
        <p:txBody>
          <a:bodyPr vert="horz" wrap="square" lIns="0" tIns="41275" rIns="0" bIns="0" rtlCol="0">
            <a:spAutoFit/>
          </a:bodyPr>
          <a:lstStyle/>
          <a:p>
            <a:pPr marL="118110">
              <a:lnSpc>
                <a:spcPct val="100000"/>
              </a:lnSpc>
              <a:spcBef>
                <a:spcPts val="325"/>
              </a:spcBef>
            </a:pPr>
            <a:r>
              <a:rPr sz="1800" spc="-5" dirty="0">
                <a:latin typeface="Microsoft Sans Serif"/>
                <a:cs typeface="Microsoft Sans Serif"/>
              </a:rPr>
              <a:t>69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568,2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97835" y="3927347"/>
            <a:ext cx="2066925" cy="399415"/>
          </a:xfrm>
          <a:prstGeom prst="rect">
            <a:avLst/>
          </a:prstGeom>
          <a:solidFill>
            <a:srgbClr val="96D2FF"/>
          </a:solidFill>
        </p:spPr>
        <p:txBody>
          <a:bodyPr vert="horz" wrap="square" lIns="0" tIns="4254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335"/>
              </a:spcBef>
            </a:pPr>
            <a:r>
              <a:rPr sz="1800" spc="-5" dirty="0">
                <a:latin typeface="Microsoft Sans Serif"/>
                <a:cs typeface="Microsoft Sans Serif"/>
              </a:rPr>
              <a:t>61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201,8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97835" y="4553711"/>
            <a:ext cx="1513840" cy="399415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4572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360"/>
              </a:spcBef>
            </a:pPr>
            <a:r>
              <a:rPr sz="1800" spc="-5" dirty="0">
                <a:latin typeface="Microsoft Sans Serif"/>
                <a:cs typeface="Microsoft Sans Serif"/>
              </a:rPr>
              <a:t>46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729,4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600200" y="2599944"/>
            <a:ext cx="807720" cy="2383790"/>
            <a:chOff x="1600200" y="2599944"/>
            <a:chExt cx="807720" cy="2383790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0200" y="3150108"/>
              <a:ext cx="704088" cy="65989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34312" y="2599944"/>
              <a:ext cx="516636" cy="5151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28800" y="3724655"/>
              <a:ext cx="579119" cy="64465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57171" y="4494276"/>
              <a:ext cx="443484" cy="489204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5285994" y="1275080"/>
            <a:ext cx="226441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Microsoft Sans Serif"/>
                <a:cs typeface="Microsoft Sans Serif"/>
              </a:rPr>
              <a:t>Среднемесячный </a:t>
            </a:r>
            <a:r>
              <a:rPr sz="1400" spc="-20" dirty="0">
                <a:latin typeface="Microsoft Sans Serif"/>
                <a:cs typeface="Microsoft Sans Serif"/>
              </a:rPr>
              <a:t>доход от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трудовой </a:t>
            </a:r>
            <a:r>
              <a:rPr sz="1400" spc="-10" dirty="0">
                <a:latin typeface="Microsoft Sans Serif"/>
                <a:cs typeface="Microsoft Sans Serif"/>
              </a:rPr>
              <a:t>деятельности</a:t>
            </a:r>
            <a:r>
              <a:rPr sz="1400" spc="-40" dirty="0">
                <a:latin typeface="Microsoft Sans Serif"/>
                <a:cs typeface="Microsoft Sans Serif"/>
              </a:rPr>
              <a:t> ЛО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80459" y="1286255"/>
            <a:ext cx="1511935" cy="399415"/>
          </a:xfrm>
          <a:prstGeom prst="rect">
            <a:avLst/>
          </a:prstGeom>
          <a:solidFill>
            <a:srgbClr val="E3D3C5"/>
          </a:solidFill>
        </p:spPr>
        <p:txBody>
          <a:bodyPr vert="horz" wrap="square" lIns="0" tIns="393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Microsoft Sans Serif"/>
                <a:cs typeface="Microsoft Sans Serif"/>
              </a:rPr>
              <a:t>67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665,8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85994" y="1909648"/>
            <a:ext cx="2524760" cy="66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Microsoft Sans Serif"/>
                <a:cs typeface="Microsoft Sans Serif"/>
              </a:rPr>
              <a:t>Среднемесячный</a:t>
            </a:r>
            <a:r>
              <a:rPr sz="1400" spc="-20" dirty="0">
                <a:latin typeface="Microsoft Sans Serif"/>
                <a:cs typeface="Microsoft Sans Serif"/>
              </a:rPr>
              <a:t> доход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от </a:t>
            </a:r>
            <a:r>
              <a:rPr sz="1400" spc="-15" dirty="0">
                <a:latin typeface="Microsoft Sans Serif"/>
                <a:cs typeface="Microsoft Sans Serif"/>
              </a:rPr>
              <a:t> трудовой </a:t>
            </a:r>
            <a:r>
              <a:rPr sz="1400" spc="-10" dirty="0">
                <a:latin typeface="Microsoft Sans Serif"/>
                <a:cs typeface="Microsoft Sans Serif"/>
              </a:rPr>
              <a:t>деятельности </a:t>
            </a:r>
            <a:r>
              <a:rPr sz="1400" dirty="0">
                <a:latin typeface="Microsoft Sans Serif"/>
                <a:cs typeface="Microsoft Sans Serif"/>
              </a:rPr>
              <a:t>в </a:t>
            </a:r>
            <a:r>
              <a:rPr sz="1400" spc="-40" dirty="0">
                <a:latin typeface="Microsoft Sans Serif"/>
                <a:cs typeface="Microsoft Sans Serif"/>
              </a:rPr>
              <a:t>КМР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35" dirty="0">
                <a:latin typeface="Microsoft Sans Serif"/>
                <a:cs typeface="Microsoft Sans Serif"/>
              </a:rPr>
              <a:t>ЛО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94176" y="1914144"/>
            <a:ext cx="1369060" cy="398145"/>
          </a:xfrm>
          <a:prstGeom prst="rect">
            <a:avLst/>
          </a:prstGeom>
          <a:solidFill>
            <a:srgbClr val="F5EDE9"/>
          </a:solidFill>
        </p:spPr>
        <p:txBody>
          <a:bodyPr vert="horz" wrap="square" lIns="0" tIns="46355" rIns="0" bIns="0" rtlCol="0">
            <a:spAutoFit/>
          </a:bodyPr>
          <a:lstStyle/>
          <a:p>
            <a:pPr marL="133350">
              <a:lnSpc>
                <a:spcPct val="100000"/>
              </a:lnSpc>
              <a:spcBef>
                <a:spcPts val="365"/>
              </a:spcBef>
            </a:pPr>
            <a:r>
              <a:rPr sz="1800" spc="-5" dirty="0">
                <a:latin typeface="Microsoft Sans Serif"/>
                <a:cs typeface="Microsoft Sans Serif"/>
              </a:rPr>
              <a:t>65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137,3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4954" y="1275080"/>
            <a:ext cx="2559050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Microsoft Sans Serif"/>
                <a:cs typeface="Microsoft Sans Serif"/>
              </a:rPr>
              <a:t>Среднемесячная начисленная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заработная плата работников 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по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организациям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не</a:t>
            </a:r>
            <a:endParaRPr sz="1400">
              <a:latin typeface="Microsoft Sans Serif"/>
              <a:cs typeface="Microsoft Sans Serif"/>
            </a:endParaRPr>
          </a:p>
          <a:p>
            <a:pPr marL="12700" marR="70485">
              <a:lnSpc>
                <a:spcPct val="100000"/>
              </a:lnSpc>
            </a:pPr>
            <a:r>
              <a:rPr sz="1400" spc="-10" dirty="0">
                <a:latin typeface="Microsoft Sans Serif"/>
                <a:cs typeface="Microsoft Sans Serif"/>
              </a:rPr>
              <a:t>относящимся </a:t>
            </a:r>
            <a:r>
              <a:rPr sz="1400" spc="-90" dirty="0">
                <a:latin typeface="Microsoft Sans Serif"/>
                <a:cs typeface="Microsoft Sans Serif"/>
              </a:rPr>
              <a:t>к</a:t>
            </a:r>
            <a:r>
              <a:rPr sz="1400" spc="-8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субъектам </a:t>
            </a:r>
            <a:r>
              <a:rPr sz="1400" spc="-15" dirty="0">
                <a:latin typeface="Microsoft Sans Serif"/>
                <a:cs typeface="Microsoft Sans Serif"/>
              </a:rPr>
              <a:t> малого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предпринимательства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96439"/>
            <a:ext cx="9144000" cy="1150620"/>
          </a:xfrm>
          <a:custGeom>
            <a:avLst/>
            <a:gdLst/>
            <a:ahLst/>
            <a:cxnLst/>
            <a:rect l="l" t="t" r="r" b="b"/>
            <a:pathLst>
              <a:path w="9144000" h="1150620">
                <a:moveTo>
                  <a:pt x="9144000" y="0"/>
                </a:moveTo>
                <a:lnTo>
                  <a:pt x="0" y="0"/>
                </a:lnTo>
                <a:lnTo>
                  <a:pt x="0" y="1150620"/>
                </a:lnTo>
                <a:lnTo>
                  <a:pt x="9144000" y="115062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>
              <a:alpha val="5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90977" y="2394585"/>
            <a:ext cx="38404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Microsoft Sans Serif"/>
                <a:cs typeface="Microsoft Sans Serif"/>
              </a:rPr>
              <a:t>ИСПОЛНЕНИЕ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ДОХОДНОЙ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ЧАСТИ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36380" cy="4948555"/>
            <a:chOff x="0" y="0"/>
            <a:chExt cx="9136380" cy="49485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7512" y="1491996"/>
              <a:ext cx="2048256" cy="18928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800605" y="2985738"/>
              <a:ext cx="5657215" cy="1206500"/>
            </a:xfrm>
            <a:custGeom>
              <a:avLst/>
              <a:gdLst/>
              <a:ahLst/>
              <a:cxnLst/>
              <a:rect l="l" t="t" r="r" b="b"/>
              <a:pathLst>
                <a:path w="5657215" h="1206500">
                  <a:moveTo>
                    <a:pt x="0" y="1134167"/>
                  </a:moveTo>
                  <a:lnTo>
                    <a:pt x="1119886" y="967962"/>
                  </a:lnTo>
                  <a:lnTo>
                    <a:pt x="2255011" y="705008"/>
                  </a:lnTo>
                  <a:lnTo>
                    <a:pt x="3385566" y="1206023"/>
                  </a:lnTo>
                  <a:lnTo>
                    <a:pt x="4452239" y="436784"/>
                  </a:lnTo>
                  <a:lnTo>
                    <a:pt x="4503295" y="412141"/>
                  </a:lnTo>
                  <a:lnTo>
                    <a:pt x="4557590" y="387722"/>
                  </a:lnTo>
                  <a:lnTo>
                    <a:pt x="4614669" y="363590"/>
                  </a:lnTo>
                  <a:lnTo>
                    <a:pt x="4674075" y="339805"/>
                  </a:lnTo>
                  <a:lnTo>
                    <a:pt x="4735356" y="316431"/>
                  </a:lnTo>
                  <a:lnTo>
                    <a:pt x="4798056" y="293529"/>
                  </a:lnTo>
                  <a:lnTo>
                    <a:pt x="4861719" y="271162"/>
                  </a:lnTo>
                  <a:lnTo>
                    <a:pt x="4925892" y="249390"/>
                  </a:lnTo>
                  <a:lnTo>
                    <a:pt x="4990119" y="228278"/>
                  </a:lnTo>
                  <a:lnTo>
                    <a:pt x="5053946" y="207886"/>
                  </a:lnTo>
                  <a:lnTo>
                    <a:pt x="5116918" y="188276"/>
                  </a:lnTo>
                  <a:lnTo>
                    <a:pt x="5178580" y="169511"/>
                  </a:lnTo>
                  <a:lnTo>
                    <a:pt x="5238477" y="151652"/>
                  </a:lnTo>
                  <a:lnTo>
                    <a:pt x="5296155" y="134762"/>
                  </a:lnTo>
                  <a:lnTo>
                    <a:pt x="5351158" y="118902"/>
                  </a:lnTo>
                  <a:lnTo>
                    <a:pt x="5403032" y="104135"/>
                  </a:lnTo>
                  <a:lnTo>
                    <a:pt x="5451322" y="90523"/>
                  </a:lnTo>
                  <a:lnTo>
                    <a:pt x="5495573" y="78128"/>
                  </a:lnTo>
                  <a:lnTo>
                    <a:pt x="5535330" y="67011"/>
                  </a:lnTo>
                  <a:lnTo>
                    <a:pt x="5570139" y="57235"/>
                  </a:lnTo>
                  <a:lnTo>
                    <a:pt x="5623093" y="41954"/>
                  </a:lnTo>
                  <a:lnTo>
                    <a:pt x="5654040" y="30638"/>
                  </a:lnTo>
                  <a:lnTo>
                    <a:pt x="5653379" y="15807"/>
                  </a:lnTo>
                  <a:lnTo>
                    <a:pt x="5655611" y="0"/>
                  </a:lnTo>
                  <a:lnTo>
                    <a:pt x="5657058" y="1670"/>
                  </a:lnTo>
                  <a:lnTo>
                    <a:pt x="5654040" y="39274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75788" y="3890771"/>
              <a:ext cx="118872" cy="12039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4979" y="4055364"/>
              <a:ext cx="118872" cy="11887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86784" y="3640835"/>
              <a:ext cx="118871" cy="12039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25211" y="4122420"/>
              <a:ext cx="118871" cy="11887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14871" y="3355847"/>
              <a:ext cx="118871" cy="1188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89876" y="2953511"/>
              <a:ext cx="118872" cy="11887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615440" y="3147059"/>
              <a:ext cx="5980430" cy="1801495"/>
            </a:xfrm>
            <a:custGeom>
              <a:avLst/>
              <a:gdLst/>
              <a:ahLst/>
              <a:cxnLst/>
              <a:rect l="l" t="t" r="r" b="b"/>
              <a:pathLst>
                <a:path w="5980430" h="1801495">
                  <a:moveTo>
                    <a:pt x="376428" y="1080516"/>
                  </a:moveTo>
                  <a:lnTo>
                    <a:pt x="0" y="1080516"/>
                  </a:lnTo>
                  <a:lnTo>
                    <a:pt x="0" y="1801368"/>
                  </a:lnTo>
                  <a:lnTo>
                    <a:pt x="376428" y="1801368"/>
                  </a:lnTo>
                  <a:lnTo>
                    <a:pt x="376428" y="1080516"/>
                  </a:lnTo>
                  <a:close/>
                </a:path>
                <a:path w="5980430" h="1801495">
                  <a:moveTo>
                    <a:pt x="1498092" y="941832"/>
                  </a:moveTo>
                  <a:lnTo>
                    <a:pt x="1121664" y="941832"/>
                  </a:lnTo>
                  <a:lnTo>
                    <a:pt x="1121664" y="1801368"/>
                  </a:lnTo>
                  <a:lnTo>
                    <a:pt x="1498092" y="1801368"/>
                  </a:lnTo>
                  <a:lnTo>
                    <a:pt x="1498092" y="941832"/>
                  </a:lnTo>
                  <a:close/>
                </a:path>
                <a:path w="5980430" h="1801495">
                  <a:moveTo>
                    <a:pt x="2618232" y="704088"/>
                  </a:moveTo>
                  <a:lnTo>
                    <a:pt x="2241804" y="704088"/>
                  </a:lnTo>
                  <a:lnTo>
                    <a:pt x="2241804" y="1801368"/>
                  </a:lnTo>
                  <a:lnTo>
                    <a:pt x="2618232" y="1801368"/>
                  </a:lnTo>
                  <a:lnTo>
                    <a:pt x="2618232" y="704088"/>
                  </a:lnTo>
                  <a:close/>
                </a:path>
                <a:path w="5980430" h="1801495">
                  <a:moveTo>
                    <a:pt x="3739896" y="1165860"/>
                  </a:moveTo>
                  <a:lnTo>
                    <a:pt x="3363468" y="1165860"/>
                  </a:lnTo>
                  <a:lnTo>
                    <a:pt x="3363468" y="1801368"/>
                  </a:lnTo>
                  <a:lnTo>
                    <a:pt x="3739896" y="1801368"/>
                  </a:lnTo>
                  <a:lnTo>
                    <a:pt x="3739896" y="1165860"/>
                  </a:lnTo>
                  <a:close/>
                </a:path>
                <a:path w="5980430" h="1801495">
                  <a:moveTo>
                    <a:pt x="4860036" y="504444"/>
                  </a:moveTo>
                  <a:lnTo>
                    <a:pt x="4483608" y="504444"/>
                  </a:lnTo>
                  <a:lnTo>
                    <a:pt x="4483608" y="1801368"/>
                  </a:lnTo>
                  <a:lnTo>
                    <a:pt x="4860036" y="1801368"/>
                  </a:lnTo>
                  <a:lnTo>
                    <a:pt x="4860036" y="504444"/>
                  </a:lnTo>
                  <a:close/>
                </a:path>
                <a:path w="5980430" h="1801495">
                  <a:moveTo>
                    <a:pt x="5980163" y="0"/>
                  </a:moveTo>
                  <a:lnTo>
                    <a:pt x="5605272" y="0"/>
                  </a:lnTo>
                  <a:lnTo>
                    <a:pt x="5605272" y="1801368"/>
                  </a:lnTo>
                  <a:lnTo>
                    <a:pt x="5980163" y="1801368"/>
                  </a:lnTo>
                  <a:lnTo>
                    <a:pt x="5980163" y="0"/>
                  </a:lnTo>
                  <a:close/>
                </a:path>
              </a:pathLst>
            </a:custGeom>
            <a:solidFill>
              <a:srgbClr val="96D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0"/>
              <a:ext cx="9136380" cy="1152525"/>
            </a:xfrm>
            <a:custGeom>
              <a:avLst/>
              <a:gdLst/>
              <a:ahLst/>
              <a:cxnLst/>
              <a:rect l="l" t="t" r="r" b="b"/>
              <a:pathLst>
                <a:path w="9136380" h="1152525">
                  <a:moveTo>
                    <a:pt x="9136380" y="0"/>
                  </a:moveTo>
                  <a:lnTo>
                    <a:pt x="0" y="0"/>
                  </a:lnTo>
                  <a:lnTo>
                    <a:pt x="0" y="1152144"/>
                  </a:lnTo>
                  <a:lnTo>
                    <a:pt x="9136380" y="1152144"/>
                  </a:lnTo>
                  <a:lnTo>
                    <a:pt x="9136380" y="0"/>
                  </a:lnTo>
                  <a:close/>
                </a:path>
              </a:pathLst>
            </a:custGeom>
            <a:solidFill>
              <a:srgbClr val="FFFFFF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50480" y="4572"/>
              <a:ext cx="1475740" cy="1148080"/>
            </a:xfrm>
            <a:custGeom>
              <a:avLst/>
              <a:gdLst/>
              <a:ahLst/>
              <a:cxnLst/>
              <a:rect l="l" t="t" r="r" b="b"/>
              <a:pathLst>
                <a:path w="1475740" h="1148080">
                  <a:moveTo>
                    <a:pt x="901446" y="0"/>
                  </a:moveTo>
                  <a:lnTo>
                    <a:pt x="0" y="0"/>
                  </a:lnTo>
                  <a:lnTo>
                    <a:pt x="573786" y="573786"/>
                  </a:lnTo>
                  <a:lnTo>
                    <a:pt x="0" y="1147572"/>
                  </a:lnTo>
                  <a:lnTo>
                    <a:pt x="901446" y="1147572"/>
                  </a:lnTo>
                  <a:lnTo>
                    <a:pt x="1475231" y="573786"/>
                  </a:lnTo>
                  <a:lnTo>
                    <a:pt x="901446" y="0"/>
                  </a:lnTo>
                  <a:close/>
                </a:path>
              </a:pathLst>
            </a:custGeom>
            <a:solidFill>
              <a:srgbClr val="CDE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8349488" y="190627"/>
            <a:ext cx="40703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36380" cy="5143500"/>
            <a:chOff x="0" y="0"/>
            <a:chExt cx="913638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5460" y="228598"/>
              <a:ext cx="5727192" cy="49149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83892" y="1382267"/>
              <a:ext cx="4766309" cy="298018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9136380" cy="1149350"/>
            </a:xfrm>
            <a:custGeom>
              <a:avLst/>
              <a:gdLst/>
              <a:ahLst/>
              <a:cxnLst/>
              <a:rect l="l" t="t" r="r" b="b"/>
              <a:pathLst>
                <a:path w="9136380" h="1149350">
                  <a:moveTo>
                    <a:pt x="0" y="1149096"/>
                  </a:moveTo>
                  <a:lnTo>
                    <a:pt x="9136380" y="1149096"/>
                  </a:lnTo>
                  <a:lnTo>
                    <a:pt x="9136380" y="0"/>
                  </a:lnTo>
                  <a:lnTo>
                    <a:pt x="0" y="0"/>
                  </a:lnTo>
                  <a:lnTo>
                    <a:pt x="0" y="1149096"/>
                  </a:lnTo>
                  <a:close/>
                </a:path>
              </a:pathLst>
            </a:custGeom>
            <a:solidFill>
              <a:srgbClr val="FFFFFF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691640" cy="135178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50480" y="1523"/>
              <a:ext cx="1475740" cy="1148080"/>
            </a:xfrm>
            <a:custGeom>
              <a:avLst/>
              <a:gdLst/>
              <a:ahLst/>
              <a:cxnLst/>
              <a:rect l="l" t="t" r="r" b="b"/>
              <a:pathLst>
                <a:path w="1475740" h="1148080">
                  <a:moveTo>
                    <a:pt x="901446" y="0"/>
                  </a:moveTo>
                  <a:lnTo>
                    <a:pt x="0" y="0"/>
                  </a:lnTo>
                  <a:lnTo>
                    <a:pt x="573786" y="573786"/>
                  </a:lnTo>
                  <a:lnTo>
                    <a:pt x="0" y="1147572"/>
                  </a:lnTo>
                  <a:lnTo>
                    <a:pt x="901446" y="1147572"/>
                  </a:lnTo>
                  <a:lnTo>
                    <a:pt x="1475231" y="573786"/>
                  </a:lnTo>
                  <a:lnTo>
                    <a:pt x="901446" y="0"/>
                  </a:lnTo>
                  <a:close/>
                </a:path>
              </a:pathLst>
            </a:custGeom>
            <a:solidFill>
              <a:srgbClr val="CDE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34261" y="310134"/>
            <a:ext cx="55962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Microsoft Sans Serif"/>
                <a:cs typeface="Microsoft Sans Serif"/>
              </a:rPr>
              <a:t>СТРУКТУРА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ПОСТУПЛЕНИЙ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НАЛОГОВ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БЮДЖЕТ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spc="-60" dirty="0">
                <a:latin typeface="Microsoft Sans Serif"/>
                <a:cs typeface="Microsoft Sans Serif"/>
              </a:rPr>
              <a:t>КИРОВСКОГО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МУНИЦИПАЛЬНОГО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РАЙОНА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ЛО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349488" y="190627"/>
            <a:ext cx="40703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Microsoft Sans Serif"/>
                <a:cs typeface="Microsoft Sans Serif"/>
              </a:rPr>
              <a:t>9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748396" y="1157096"/>
            <a:ext cx="7099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icrosoft Sans Serif"/>
                <a:cs typeface="Microsoft Sans Serif"/>
              </a:rPr>
              <a:t>тыс.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руб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1822" y="1357375"/>
            <a:ext cx="2242820" cy="1023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Microsoft Sans Serif"/>
                <a:cs typeface="Microsoft Sans Serif"/>
              </a:rPr>
              <a:t>НАЛОГ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</a:t>
            </a:r>
            <a:endParaRPr sz="160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600" spc="-30" dirty="0">
                <a:latin typeface="Microsoft Sans Serif"/>
                <a:cs typeface="Microsoft Sans Serif"/>
              </a:rPr>
              <a:t>СОВО</a:t>
            </a:r>
            <a:r>
              <a:rPr sz="1600" u="heavy" spc="-3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КУПНЫЙ</a:t>
            </a:r>
            <a:r>
              <a:rPr sz="1600" u="heavy" spc="2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600" u="heavy" spc="-10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Д</a:t>
            </a:r>
            <a:r>
              <a:rPr sz="1600" spc="-105" dirty="0">
                <a:latin typeface="Microsoft Sans Serif"/>
                <a:cs typeface="Microsoft Sans Serif"/>
              </a:rPr>
              <a:t>ОХОД</a:t>
            </a:r>
            <a:endParaRPr sz="1600" dirty="0">
              <a:latin typeface="Microsoft Sans Serif"/>
              <a:cs typeface="Microsoft Sans Serif"/>
            </a:endParaRPr>
          </a:p>
          <a:p>
            <a:pPr marL="45720" algn="ctr">
              <a:lnSpc>
                <a:spcPts val="2155"/>
              </a:lnSpc>
              <a:spcBef>
                <a:spcPts val="185"/>
              </a:spcBef>
            </a:pPr>
            <a:r>
              <a:rPr sz="1800" spc="-5" dirty="0">
                <a:latin typeface="Microsoft Sans Serif"/>
                <a:cs typeface="Microsoft Sans Serif"/>
              </a:rPr>
              <a:t>503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141,0</a:t>
            </a:r>
            <a:endParaRPr sz="1800" dirty="0">
              <a:latin typeface="Microsoft Sans Serif"/>
              <a:cs typeface="Microsoft Sans Serif"/>
            </a:endParaRPr>
          </a:p>
          <a:p>
            <a:pPr marL="3810" algn="ctr">
              <a:lnSpc>
                <a:spcPts val="1675"/>
              </a:lnSpc>
            </a:pPr>
            <a:r>
              <a:rPr sz="1400" spc="5" dirty="0">
                <a:latin typeface="Wingdings"/>
                <a:cs typeface="Wingdings"/>
              </a:rPr>
              <a:t>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85" dirty="0">
                <a:latin typeface="Arial"/>
                <a:cs typeface="Arial"/>
              </a:rPr>
              <a:t>34,2%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72280" y="4234094"/>
            <a:ext cx="1477010" cy="76962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600" spc="-25" dirty="0">
                <a:latin typeface="Microsoft Sans Serif"/>
                <a:cs typeface="Microsoft Sans Serif"/>
              </a:rPr>
              <a:t>Г</a:t>
            </a:r>
            <a:r>
              <a:rPr sz="1600" u="sng" spc="-2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ОСПОШЛИ</a:t>
            </a:r>
            <a:r>
              <a:rPr sz="1600" spc="-25" dirty="0">
                <a:latin typeface="Microsoft Sans Serif"/>
                <a:cs typeface="Microsoft Sans Serif"/>
              </a:rPr>
              <a:t>НА</a:t>
            </a:r>
            <a:endParaRPr sz="1600">
              <a:latin typeface="Microsoft Sans Serif"/>
              <a:cs typeface="Microsoft Sans Serif"/>
            </a:endParaRPr>
          </a:p>
          <a:p>
            <a:pPr marR="248920" algn="ctr">
              <a:lnSpc>
                <a:spcPts val="1930"/>
              </a:lnSpc>
              <a:spcBef>
                <a:spcPts val="295"/>
              </a:spcBef>
            </a:pPr>
            <a:r>
              <a:rPr sz="1800" spc="-5" dirty="0">
                <a:latin typeface="Microsoft Sans Serif"/>
                <a:cs typeface="Microsoft Sans Serif"/>
              </a:rPr>
              <a:t>17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538,4</a:t>
            </a:r>
            <a:endParaRPr sz="1800">
              <a:latin typeface="Microsoft Sans Serif"/>
              <a:cs typeface="Microsoft Sans Serif"/>
            </a:endParaRPr>
          </a:p>
          <a:p>
            <a:pPr marR="212725" algn="ctr">
              <a:lnSpc>
                <a:spcPts val="1450"/>
              </a:lnSpc>
            </a:pPr>
            <a:r>
              <a:rPr sz="1400" dirty="0">
                <a:latin typeface="Wingdings"/>
                <a:cs typeface="Wingdings"/>
              </a:rPr>
              <a:t>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10,1%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04431" y="2433701"/>
            <a:ext cx="1041400" cy="815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4930" algn="ctr">
              <a:lnSpc>
                <a:spcPct val="105100"/>
              </a:lnSpc>
              <a:spcBef>
                <a:spcPts val="100"/>
              </a:spcBef>
            </a:pPr>
            <a:r>
              <a:rPr sz="1800" u="sng" spc="-13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НДФЛ </a:t>
            </a:r>
            <a:r>
              <a:rPr sz="1800" spc="-1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425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704,3</a:t>
            </a:r>
            <a:endParaRPr sz="1800">
              <a:latin typeface="Microsoft Sans Serif"/>
              <a:cs typeface="Microsoft Sans Serif"/>
            </a:endParaRPr>
          </a:p>
          <a:p>
            <a:pPr marR="13335" algn="ctr">
              <a:lnSpc>
                <a:spcPct val="100000"/>
              </a:lnSpc>
            </a:pPr>
            <a:r>
              <a:rPr sz="1400" dirty="0">
                <a:latin typeface="Wingdings"/>
                <a:cs typeface="Wingdings"/>
              </a:rPr>
              <a:t>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1,1%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42742" y="4128985"/>
            <a:ext cx="878205" cy="82486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430"/>
              </a:spcBef>
            </a:pPr>
            <a:r>
              <a:rPr sz="1600" spc="-5" dirty="0">
                <a:latin typeface="Microsoft Sans Serif"/>
                <a:cs typeface="Microsoft Sans Serif"/>
              </a:rPr>
              <a:t>А</a:t>
            </a:r>
            <a:r>
              <a:rPr sz="1600" u="sng" spc="-7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К</a:t>
            </a:r>
            <a:r>
              <a:rPr sz="1600" u="sng" spc="-9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Ц</a:t>
            </a:r>
            <a:r>
              <a:rPr sz="1600" u="sng" spc="-2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ИЗЫ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ts val="2070"/>
              </a:lnSpc>
              <a:spcBef>
                <a:spcPts val="385"/>
              </a:spcBef>
            </a:pPr>
            <a:r>
              <a:rPr sz="1800" dirty="0">
                <a:latin typeface="Microsoft Sans Serif"/>
                <a:cs typeface="Microsoft Sans Serif"/>
              </a:rPr>
              <a:t>2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782,9</a:t>
            </a:r>
            <a:endParaRPr sz="1800">
              <a:latin typeface="Microsoft Sans Serif"/>
              <a:cs typeface="Microsoft Sans Serif"/>
            </a:endParaRPr>
          </a:p>
          <a:p>
            <a:pPr marL="64135">
              <a:lnSpc>
                <a:spcPts val="1590"/>
              </a:lnSpc>
            </a:pPr>
            <a:r>
              <a:rPr sz="1400" dirty="0">
                <a:latin typeface="Wingdings"/>
                <a:cs typeface="Wingdings"/>
              </a:rPr>
              <a:t>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21,1%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77583" y="1484375"/>
            <a:ext cx="1997964" cy="361188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776719" y="1514677"/>
            <a:ext cx="1631314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↑↓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-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прирост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к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2021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122676" y="1990344"/>
            <a:ext cx="2752725" cy="2314575"/>
            <a:chOff x="3122676" y="1990344"/>
            <a:chExt cx="2752725" cy="2314575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20796" y="1990344"/>
              <a:ext cx="2554224" cy="129235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128772" y="4030979"/>
              <a:ext cx="923290" cy="267970"/>
            </a:xfrm>
            <a:custGeom>
              <a:avLst/>
              <a:gdLst/>
              <a:ahLst/>
              <a:cxnLst/>
              <a:rect l="l" t="t" r="r" b="b"/>
              <a:pathLst>
                <a:path w="923289" h="267970">
                  <a:moveTo>
                    <a:pt x="0" y="172288"/>
                  </a:moveTo>
                  <a:lnTo>
                    <a:pt x="222885" y="0"/>
                  </a:lnTo>
                </a:path>
                <a:path w="923289" h="267970">
                  <a:moveTo>
                    <a:pt x="923289" y="267792"/>
                  </a:moveTo>
                  <a:lnTo>
                    <a:pt x="563879" y="92964"/>
                  </a:lnTo>
                </a:path>
              </a:pathLst>
            </a:custGeom>
            <a:ln w="1219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2041</Words>
  <Application>Microsoft Office PowerPoint</Application>
  <PresentationFormat>Экран (16:9)</PresentationFormat>
  <Paragraphs>718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Arial MT</vt:lpstr>
      <vt:lpstr>Arial Narrow</vt:lpstr>
      <vt:lpstr>Calibri</vt:lpstr>
      <vt:lpstr>Microsoft Sans Serif</vt:lpstr>
      <vt:lpstr>Times New Roman</vt:lpstr>
      <vt:lpstr>Wingdings</vt:lpstr>
      <vt:lpstr>Office Theme</vt:lpstr>
      <vt:lpstr>Презентация PowerPoint</vt:lpstr>
      <vt:lpstr>Презентация PowerPoint</vt:lpstr>
      <vt:lpstr>ГЛОССАРИЙ</vt:lpstr>
      <vt:lpstr>4</vt:lpstr>
      <vt:lpstr>Презентация PowerPoint</vt:lpstr>
      <vt:lpstr>6</vt:lpstr>
      <vt:lpstr>Презентация PowerPoint</vt:lpstr>
      <vt:lpstr>8</vt:lpstr>
      <vt:lpstr>9</vt:lpstr>
      <vt:lpstr>Презентация PowerPoint</vt:lpstr>
      <vt:lpstr>ДИНАМИКА ПОСТУПЛЕНИЙНАЛОГОВЫХ И  НЕНАЛОГОВЫХ ДОХОДОВ В БЮДЖЕТ КИРОВСКОГО  МУНИЦИПАЛЬНОГО РАЙОНА ЛО</vt:lpstr>
      <vt:lpstr>12</vt:lpstr>
      <vt:lpstr>13</vt:lpstr>
      <vt:lpstr>14</vt:lpstr>
      <vt:lpstr>15</vt:lpstr>
      <vt:lpstr>16</vt:lpstr>
      <vt:lpstr>17</vt:lpstr>
      <vt:lpstr>18</vt:lpstr>
      <vt:lpstr>19</vt:lpstr>
      <vt:lpstr>Презентация PowerPoint</vt:lpstr>
      <vt:lpstr>21</vt:lpstr>
      <vt:lpstr>ФИНАНСИРОВАНИЕ НАЦИОНАЛЬНЫХ ПРОЕКТОВ</vt:lpstr>
      <vt:lpstr>23</vt:lpstr>
      <vt:lpstr>Презентация PowerPoint</vt:lpstr>
      <vt:lpstr>Презентация PowerPoint</vt:lpstr>
      <vt:lpstr>Презентация PowerPoint</vt:lpstr>
      <vt:lpstr>27</vt:lpstr>
      <vt:lpstr>Официальный сайт Кировского муниципального района Ленинградской области – https://kirovsk-reg.ru/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Ольга Лапшина</cp:lastModifiedBy>
  <cp:revision>17</cp:revision>
  <cp:lastPrinted>2023-04-24T09:49:37Z</cp:lastPrinted>
  <dcterms:created xsi:type="dcterms:W3CDTF">2023-04-22T15:22:54Z</dcterms:created>
  <dcterms:modified xsi:type="dcterms:W3CDTF">2024-03-14T09:57:23Z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2023-04-22T00:00:00Z</vt:filetime>
  </property>
</Properties>
</file>