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3" r:id="rId3"/>
    <p:sldId id="272" r:id="rId4"/>
    <p:sldId id="273" r:id="rId5"/>
    <p:sldId id="274" r:id="rId6"/>
    <p:sldId id="275" r:id="rId7"/>
    <p:sldId id="276" r:id="rId8"/>
    <p:sldId id="277" r:id="rId9"/>
    <p:sldId id="261" r:id="rId10"/>
    <p:sldId id="262" r:id="rId11"/>
    <p:sldId id="278" r:id="rId12"/>
    <p:sldId id="259" r:id="rId13"/>
  </p:sldIdLst>
  <p:sldSz cx="12192000" cy="6858000"/>
  <p:notesSz cx="7023100" cy="93091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262" autoAdjust="0"/>
  </p:normalViewPr>
  <p:slideViewPr>
    <p:cSldViewPr snapToGrid="0">
      <p:cViewPr>
        <p:scale>
          <a:sx n="96" d="100"/>
          <a:sy n="96" d="100"/>
        </p:scale>
        <p:origin x="-17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84" d="100"/>
          <a:sy n="84" d="100"/>
        </p:scale>
        <p:origin x="38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711142654364799E-2"/>
                  <c:y val="6.0537275469866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905606813342796E-2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002838892831797E-2"/>
                  <c:y val="-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Межбюд. трансферты</c:v>
                </c:pt>
                <c:pt idx="3">
                  <c:v>Всего доходов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1074.7</c:v>
                </c:pt>
                <c:pt idx="1">
                  <c:v>336</c:v>
                </c:pt>
                <c:pt idx="2">
                  <c:v>1755.7</c:v>
                </c:pt>
                <c:pt idx="3">
                  <c:v>3166.4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invertIfNegative val="0"/>
          <c:dLbls>
            <c:dLbl>
              <c:idx val="0"/>
              <c:layout>
                <c:manualLayout>
                  <c:x val="8.5166784953868251E-3"/>
                  <c:y val="6.0537275469866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1249112845992E-3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Межбюд. трансферты</c:v>
                </c:pt>
                <c:pt idx="3">
                  <c:v>Всего доходов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1162.0999999999999</c:v>
                </c:pt>
                <c:pt idx="1">
                  <c:v>356.3</c:v>
                </c:pt>
                <c:pt idx="2">
                  <c:v>1949.2</c:v>
                </c:pt>
                <c:pt idx="3">
                  <c:v>3467.6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349952"/>
        <c:axId val="26351488"/>
      </c:barChart>
      <c:catAx>
        <c:axId val="26349952"/>
        <c:scaling>
          <c:orientation val="minMax"/>
        </c:scaling>
        <c:delete val="0"/>
        <c:axPos val="b"/>
        <c:majorTickMark val="out"/>
        <c:minorTickMark val="none"/>
        <c:tickLblPos val="nextTo"/>
        <c:crossAx val="26351488"/>
        <c:crosses val="autoZero"/>
        <c:auto val="1"/>
        <c:lblAlgn val="ctr"/>
        <c:lblOffset val="100"/>
        <c:noMultiLvlLbl val="0"/>
      </c:catAx>
      <c:valAx>
        <c:axId val="26351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349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230673533918032E-3"/>
                  <c:y val="8.5710836825333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425676393384394E-2"/>
                  <c:y val="5.0345850223474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5916885977402E-2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022704927714561E-2"/>
                  <c:y val="-5.09603074506110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на совокуп.доход</c:v>
                </c:pt>
                <c:pt idx="2">
                  <c:v>Налоги на имущество</c:v>
                </c:pt>
                <c:pt idx="3">
                  <c:v> Использ. имущ-ва</c:v>
                </c:pt>
                <c:pt idx="4">
                  <c:v> Платные услуги</c:v>
                </c:pt>
                <c:pt idx="5">
                  <c:v>Продажа активов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697.8</c:v>
                </c:pt>
                <c:pt idx="1">
                  <c:v>140.6</c:v>
                </c:pt>
                <c:pt idx="2">
                  <c:v>191.3</c:v>
                </c:pt>
                <c:pt idx="3">
                  <c:v>197.3</c:v>
                </c:pt>
                <c:pt idx="4">
                  <c:v>51.5</c:v>
                </c:pt>
                <c:pt idx="5">
                  <c:v>64.400000000000006</c:v>
                </c:pt>
                <c:pt idx="6">
                  <c:v>67.8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invertIfNegative val="0"/>
          <c:dLbls>
            <c:dLbl>
              <c:idx val="0"/>
              <c:layout>
                <c:manualLayout>
                  <c:x val="8.5166784953868251E-3"/>
                  <c:y val="6.0537275469866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1249112845992E-3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346472149307482E-2"/>
                  <c:y val="-7.5518775335211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108774440364698E-2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029655172999839E-2"/>
                  <c:y val="-7.551877533521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256763933843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на совокуп.доход</c:v>
                </c:pt>
                <c:pt idx="2">
                  <c:v>Налоги на имущество</c:v>
                </c:pt>
                <c:pt idx="3">
                  <c:v> Использ. имущ-ва</c:v>
                </c:pt>
                <c:pt idx="4">
                  <c:v> Платные услуги</c:v>
                </c:pt>
                <c:pt idx="5">
                  <c:v>Продажа активов</c:v>
                </c:pt>
                <c:pt idx="6">
                  <c:v>Прочие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777.2</c:v>
                </c:pt>
                <c:pt idx="1">
                  <c:v>152.9</c:v>
                </c:pt>
                <c:pt idx="2">
                  <c:v>194.1</c:v>
                </c:pt>
                <c:pt idx="3">
                  <c:v>201.8</c:v>
                </c:pt>
                <c:pt idx="4">
                  <c:v>58.3</c:v>
                </c:pt>
                <c:pt idx="5">
                  <c:v>77.7</c:v>
                </c:pt>
                <c:pt idx="6">
                  <c:v>56.4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528768"/>
        <c:axId val="66530304"/>
      </c:barChart>
      <c:catAx>
        <c:axId val="66528768"/>
        <c:scaling>
          <c:orientation val="minMax"/>
        </c:scaling>
        <c:delete val="0"/>
        <c:axPos val="b"/>
        <c:majorTickMark val="out"/>
        <c:minorTickMark val="none"/>
        <c:tickLblPos val="nextTo"/>
        <c:crossAx val="66530304"/>
        <c:crosses val="autoZero"/>
        <c:auto val="1"/>
        <c:lblAlgn val="ctr"/>
        <c:lblOffset val="100"/>
        <c:noMultiLvlLbl val="0"/>
      </c:catAx>
      <c:valAx>
        <c:axId val="6653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528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-6.5230673533918032E-3"/>
                  <c:y val="8.5710836825333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425676393384394E-2"/>
                  <c:y val="5.0345850223474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5916885977402E-2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022704927714561E-2"/>
                  <c:y val="-5.09603074506110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на совокуп.доход</c:v>
                </c:pt>
                <c:pt idx="2">
                  <c:v>Земельный налог</c:v>
                </c:pt>
                <c:pt idx="3">
                  <c:v> Использ. имущ-ва</c:v>
                </c:pt>
                <c:pt idx="4">
                  <c:v> Платные услуги</c:v>
                </c:pt>
                <c:pt idx="5">
                  <c:v>Продажа активов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51.2</c:v>
                </c:pt>
                <c:pt idx="1">
                  <c:v>10.1</c:v>
                </c:pt>
                <c:pt idx="2">
                  <c:v>11.7</c:v>
                </c:pt>
                <c:pt idx="3">
                  <c:v>11.7</c:v>
                </c:pt>
                <c:pt idx="4">
                  <c:v>3.8</c:v>
                </c:pt>
                <c:pt idx="5">
                  <c:v>5.0999999999999996</c:v>
                </c:pt>
                <c:pt idx="6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689750873773046E-3"/>
                  <c:y val="-6.532671384508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584934648659535E-3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295136867741399E-3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1514582428685415E-3"/>
                  <c:y val="-5.096030745060178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 Иные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56.5</c:v>
                </c:pt>
                <c:pt idx="1">
                  <c:v>391.1</c:v>
                </c:pt>
                <c:pt idx="2">
                  <c:v>1254.8</c:v>
                </c:pt>
                <c:pt idx="3">
                  <c:v>148.19999999999999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invertIfNegative val="0"/>
          <c:dLbls>
            <c:dLbl>
              <c:idx val="0"/>
              <c:layout>
                <c:manualLayout>
                  <c:x val="1.9308748437490704E-2"/>
                  <c:y val="-1.408454891803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1249112845992E-3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25676393384474E-2"/>
                  <c:y val="-2.5172925111737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5544297085384541E-3"/>
                  <c:y val="-5.0347832343561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108774440364698E-2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029655172999839E-2"/>
                  <c:y val="-7.551877533521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256763933843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 Иные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81.3</c:v>
                </c:pt>
                <c:pt idx="1">
                  <c:v>347.2</c:v>
                </c:pt>
                <c:pt idx="2">
                  <c:v>1358.3</c:v>
                </c:pt>
                <c:pt idx="3">
                  <c:v>178.8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552128"/>
        <c:axId val="19553664"/>
        <c:axId val="0"/>
      </c:bar3DChart>
      <c:catAx>
        <c:axId val="19552128"/>
        <c:scaling>
          <c:orientation val="minMax"/>
        </c:scaling>
        <c:delete val="0"/>
        <c:axPos val="b"/>
        <c:majorTickMark val="out"/>
        <c:minorTickMark val="none"/>
        <c:tickLblPos val="nextTo"/>
        <c:crossAx val="19553664"/>
        <c:crosses val="autoZero"/>
        <c:auto val="1"/>
        <c:lblAlgn val="ctr"/>
        <c:lblOffset val="100"/>
        <c:noMultiLvlLbl val="0"/>
      </c:catAx>
      <c:valAx>
        <c:axId val="19553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552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4.2689750873773046E-3"/>
                  <c:y val="-6.532671384508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584934648659535E-3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295136867741399E-3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1514582428685415E-3"/>
                  <c:y val="-5.096030745060178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Безвозмездные поступления, в том числе от других бюджетов 65,8 %</c:v>
                </c:pt>
                <c:pt idx="1">
                  <c:v>Налоговые и неналоговые доходы 34,2 %</c:v>
                </c:pt>
                <c:pt idx="2">
                  <c:v>Налоговые доходы 79,6 %</c:v>
                </c:pt>
                <c:pt idx="3">
                  <c:v>Неналоговые доходы 20,4 %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1681.5</c:v>
                </c:pt>
                <c:pt idx="2">
                  <c:v>696.7</c:v>
                </c:pt>
                <c:pt idx="3">
                  <c:v>178.7</c:v>
                </c:pt>
              </c:numCache>
            </c:numRef>
          </c:val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dLbls>
            <c:dLbl>
              <c:idx val="0"/>
              <c:layout>
                <c:manualLayout>
                  <c:x val="1.9308748437490704E-2"/>
                  <c:y val="-1.408454891803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1249112845992E-3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25676393384474E-2"/>
                  <c:y val="-2.5172925111737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5544297085384541E-3"/>
                  <c:y val="-5.0347832343561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108774440364698E-2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029655172999839E-2"/>
                  <c:y val="-7.551877533521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256763933843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Безвозмездные поступления, в том числе от других бюджетов 65,8 %</c:v>
                </c:pt>
                <c:pt idx="1">
                  <c:v>Налоговые и неналоговые доходы 34,2 %</c:v>
                </c:pt>
                <c:pt idx="2">
                  <c:v>Налоговые доходы 79,6 %</c:v>
                </c:pt>
                <c:pt idx="3">
                  <c:v>Неналоговые доходы 20,4 %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50"/>
        <c:secondPieSize val="75"/>
        <c:serLines/>
      </c:ofPieChart>
      <c:spPr>
        <a:scene3d>
          <a:camera prst="orthographicFront"/>
          <a:lightRig rig="threePt" dir="t"/>
        </a:scene3d>
        <a:sp3d>
          <a:bevelB/>
        </a:sp3d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dLbls>
            <c:dLbl>
              <c:idx val="0"/>
              <c:layout>
                <c:manualLayout>
                  <c:x val="-6.5230673533918032E-3"/>
                  <c:y val="8.5710836825333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425676393384394E-2"/>
                  <c:y val="5.0345850223474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5916885977402E-2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022704927714561E-2"/>
                  <c:y val="-5.09603074506110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  <c:pt idx="3">
                  <c:v>Всего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632.6</c:v>
                </c:pt>
                <c:pt idx="1">
                  <c:v>173.5</c:v>
                </c:pt>
                <c:pt idx="2">
                  <c:v>1453.4</c:v>
                </c:pt>
                <c:pt idx="3">
                  <c:v>2259.5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dLbls>
            <c:dLbl>
              <c:idx val="0"/>
              <c:layout>
                <c:manualLayout>
                  <c:x val="8.5166784953868251E-3"/>
                  <c:y val="6.0537275469866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1249112845992E-3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346472149307482E-2"/>
                  <c:y val="-7.5518775335211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108774440364698E-2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029655172999839E-2"/>
                  <c:y val="-7.551877533521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256763933843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  <c:pt idx="3">
                  <c:v>Всего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696.7</c:v>
                </c:pt>
                <c:pt idx="1">
                  <c:v>178.7</c:v>
                </c:pt>
                <c:pt idx="2">
                  <c:v>1681.5</c:v>
                </c:pt>
                <c:pt idx="3">
                  <c:v>2556.9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5408"/>
        <c:axId val="21346944"/>
      </c:lineChart>
      <c:catAx>
        <c:axId val="21345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46944"/>
        <c:crosses val="autoZero"/>
        <c:auto val="1"/>
        <c:lblAlgn val="ctr"/>
        <c:lblOffset val="100"/>
        <c:noMultiLvlLbl val="0"/>
      </c:catAx>
      <c:valAx>
        <c:axId val="2134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5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dLbls>
            <c:dLbl>
              <c:idx val="0"/>
              <c:layout>
                <c:manualLayout>
                  <c:x val="-6.5230673533918032E-3"/>
                  <c:y val="8.5710836825333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425676393384394E-2"/>
                  <c:y val="5.0345850223474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55916885977402E-2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022704927714561E-2"/>
                  <c:y val="-5.09603074506110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Налоги на совокуп.доход</c:v>
                </c:pt>
                <c:pt idx="2">
                  <c:v>Использ. имущ-ва</c:v>
                </c:pt>
                <c:pt idx="3">
                  <c:v>Продажа активов</c:v>
                </c:pt>
                <c:pt idx="4">
                  <c:v>  Платные услуги</c:v>
                </c:pt>
                <c:pt idx="5">
                  <c:v>Штрафы</c:v>
                </c:pt>
                <c:pt idx="6">
                  <c:v>Госпошлина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60</c:v>
                </c:pt>
                <c:pt idx="1">
                  <c:v>17</c:v>
                </c:pt>
                <c:pt idx="2">
                  <c:v>10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dLbls>
            <c:dLbl>
              <c:idx val="0"/>
              <c:layout>
                <c:manualLayout>
                  <c:x val="4.2689750873773046E-3"/>
                  <c:y val="-6.532671384508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584934648659535E-3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295136867741399E-3"/>
                  <c:y val="5.544188096853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1514582428685415E-3"/>
                  <c:y val="-5.096030745060178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Коммунальное хозяйство</c:v>
                </c:pt>
                <c:pt idx="4">
                  <c:v>Дорожное хозяйство</c:v>
                </c:pt>
                <c:pt idx="5">
                  <c:v>Прочие отрасли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62</c:v>
                </c:pt>
                <c:pt idx="1">
                  <c:v>0.2</c:v>
                </c:pt>
                <c:pt idx="2">
                  <c:v>2.8</c:v>
                </c:pt>
                <c:pt idx="3">
                  <c:v>29.8</c:v>
                </c:pt>
                <c:pt idx="4">
                  <c:v>2.9</c:v>
                </c:pt>
                <c:pt idx="5">
                  <c:v>1.6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г.</c:v>
                </c:pt>
              </c:strCache>
            </c:strRef>
          </c:tx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dLbls>
            <c:dLbl>
              <c:idx val="0"/>
              <c:layout>
                <c:manualLayout>
                  <c:x val="1.9308748437490704E-2"/>
                  <c:y val="-1.408454891803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1249112845992E-3"/>
                  <c:y val="3.02686377349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25676393384474E-2"/>
                  <c:y val="-2.5172925111737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5544297085384541E-3"/>
                  <c:y val="-5.0347832343561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108774440364698E-2"/>
                  <c:y val="-1.258646255586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029655172999839E-2"/>
                  <c:y val="-7.551877533521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256763933843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Коммунальное хозяйство</c:v>
                </c:pt>
                <c:pt idx="4">
                  <c:v>Дорожное хозяйство</c:v>
                </c:pt>
                <c:pt idx="5">
                  <c:v>Прочие отрасли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64.900000000000006</c:v>
                </c:pt>
                <c:pt idx="1">
                  <c:v>4.5999999999999996</c:v>
                </c:pt>
                <c:pt idx="2">
                  <c:v>0.01</c:v>
                </c:pt>
                <c:pt idx="3">
                  <c:v>14.3</c:v>
                </c:pt>
                <c:pt idx="4">
                  <c:v>5.9</c:v>
                </c:pt>
                <c:pt idx="5">
                  <c:v>10.3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09792"/>
        <c:axId val="21498880"/>
      </c:lineChart>
      <c:catAx>
        <c:axId val="1980979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98880"/>
        <c:crosses val="autoZero"/>
        <c:auto val="1"/>
        <c:lblAlgn val="ctr"/>
        <c:lblOffset val="100"/>
        <c:noMultiLvlLbl val="0"/>
      </c:catAx>
      <c:valAx>
        <c:axId val="21498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09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 rtl="0"/>
            <a:fld id="{8F3E2DB1-7C0E-470F-B438-404A04279FFF}" type="datetime1">
              <a:rPr lang="ru-RU" smtClean="0"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 rtl="0"/>
            <a:fld id="{DA6FC261-E491-4C42-A663-B95247CC4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 rtl="0"/>
            <a:fld id="{DEC350C0-9AC6-4E35-A6E6-B8A54BC9B1D9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 rtl="0"/>
            <a:fld id="{333E963C-1534-4F8D-B2A7-66D81AA2595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894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45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257B995-136A-4A15-87A5-26420C3C1021}" type="slidenum">
              <a:rPr lang="ru-RU" smtClean="0"/>
              <a:pPr rtl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28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7E4582-7A03-494B-B43E-A1A40B1670F2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Щелкните значок, чтобы добавить фото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4956" y="5367325"/>
            <a:ext cx="8825656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9B494-A37E-438D-95CC-6AE2B2D1D839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8825659" cy="23622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4B4387-88C5-4682-83D1-546DBBD009C7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4350657"/>
            <a:ext cx="8825659" cy="16764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11" name="Текст 3"/>
          <p:cNvSpPr>
            <a:spLocks noGrp="1"/>
          </p:cNvSpPr>
          <p:nvPr>
            <p:ph type="body" sz="half" idx="14" hasCustomPrompt="1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rtl="0">
              <a:buNone/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12" name="Надпись 11"/>
          <p:cNvSpPr txBox="1"/>
          <p:nvPr/>
        </p:nvSpPr>
        <p:spPr>
          <a:xfrm>
            <a:off x="808645" y="7919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ru-RU" dirty="0"/>
              <a:t>«</a:t>
            </a:r>
          </a:p>
        </p:txBody>
      </p:sp>
      <p:sp>
        <p:nvSpPr>
          <p:cNvPr id="15" name="Надпись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ru-RU"/>
              <a:t>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957EBF-991C-409D-A904-7EE2091D9B78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154954" y="4777381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CEB583-A877-48F8-B5F6-70DD7F29A7DD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574801" y="4953000"/>
            <a:ext cx="7999315" cy="1074057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9" name="Надпись 8"/>
          <p:cNvSpPr txBox="1"/>
          <p:nvPr/>
        </p:nvSpPr>
        <p:spPr>
          <a:xfrm>
            <a:off x="808645" y="7919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ru-RU" dirty="0"/>
              <a:t>«</a:t>
            </a:r>
          </a:p>
        </p:txBody>
      </p:sp>
      <p:sp>
        <p:nvSpPr>
          <p:cNvPr id="15" name="Надпись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ru-RU"/>
              <a:t>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9CCBCB-35B5-49DA-9066-094B4D3FF352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4350657"/>
            <a:ext cx="8825659" cy="16764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3" hasCustomPrompt="1"/>
          </p:nvPr>
        </p:nvSpPr>
        <p:spPr>
          <a:xfrm>
            <a:off x="1154953" y="3848610"/>
            <a:ext cx="8825659" cy="588517"/>
          </a:xfrm>
        </p:spPr>
        <p:txBody>
          <a:bodyPr rtlCol="0"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135BC2-0784-4D98-912B-85A3CB6A0D9F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ойной столб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40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32947" y="1981200"/>
            <a:ext cx="294686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16" name="Текст 3"/>
          <p:cNvSpPr>
            <a:spLocks noGrp="1"/>
          </p:cNvSpPr>
          <p:nvPr>
            <p:ph type="body" sz="half" idx="15" hasCustomPrompt="1"/>
          </p:nvPr>
        </p:nvSpPr>
        <p:spPr>
          <a:xfrm>
            <a:off x="652463" y="2667000"/>
            <a:ext cx="2927350" cy="3589338"/>
          </a:xfrm>
        </p:spPr>
        <p:txBody>
          <a:bodyPr rtlCol="0" anchor="t">
            <a:normAutofit/>
          </a:bodyPr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3883659" y="1981200"/>
            <a:ext cx="293624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19" name="Текст 3"/>
          <p:cNvSpPr>
            <a:spLocks noGrp="1"/>
          </p:cNvSpPr>
          <p:nvPr>
            <p:ph type="body" sz="half" idx="16" hasCustomPrompt="1"/>
          </p:nvPr>
        </p:nvSpPr>
        <p:spPr>
          <a:xfrm>
            <a:off x="3873106" y="2667000"/>
            <a:ext cx="2946794" cy="3589338"/>
          </a:xfrm>
        </p:spPr>
        <p:txBody>
          <a:bodyPr rtlCol="0" anchor="t">
            <a:normAutofit/>
          </a:bodyPr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1981200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20" name="Текст 3"/>
          <p:cNvSpPr>
            <a:spLocks noGrp="1"/>
          </p:cNvSpPr>
          <p:nvPr>
            <p:ph type="body" sz="half" idx="17" hasCustomPrompt="1"/>
          </p:nvPr>
        </p:nvSpPr>
        <p:spPr>
          <a:xfrm>
            <a:off x="7124700" y="2667000"/>
            <a:ext cx="2932113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65B69E-043A-4B2A-9845-3FA1693CC9FF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40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52463" y="4250949"/>
            <a:ext cx="294005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29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5" hasCustomPrompt="1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Щелкните значок, чтобы добавить изображение</a:t>
            </a:r>
            <a:endParaRPr lang="ru-RU" dirty="0"/>
          </a:p>
        </p:txBody>
      </p:sp>
      <p:sp>
        <p:nvSpPr>
          <p:cNvPr id="22" name="Текст 3"/>
          <p:cNvSpPr>
            <a:spLocks noGrp="1"/>
          </p:cNvSpPr>
          <p:nvPr>
            <p:ph type="body" sz="half" idx="18" hasCustomPrompt="1"/>
          </p:nvPr>
        </p:nvSpPr>
        <p:spPr>
          <a:xfrm>
            <a:off x="652463" y="4827211"/>
            <a:ext cx="2940050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3889375" y="4250949"/>
            <a:ext cx="29305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30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21" hasCustomPrompt="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Щелкните значок, чтобы добавить изображение</a:t>
            </a:r>
            <a:endParaRPr lang="ru-RU" dirty="0"/>
          </a:p>
        </p:txBody>
      </p:sp>
      <p:sp>
        <p:nvSpPr>
          <p:cNvPr id="23" name="Текст 3"/>
          <p:cNvSpPr>
            <a:spLocks noGrp="1"/>
          </p:cNvSpPr>
          <p:nvPr>
            <p:ph type="body" sz="half" idx="19" hasCustomPrompt="1"/>
          </p:nvPr>
        </p:nvSpPr>
        <p:spPr>
          <a:xfrm>
            <a:off x="3888022" y="4827210"/>
            <a:ext cx="2934406" cy="659189"/>
          </a:xfrm>
        </p:spPr>
        <p:txBody>
          <a:bodyPr rtlCol="0" anchor="t">
            <a:normAutofit/>
          </a:bodyPr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4250949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31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22" hasCustomPrompt="1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Щелкните значок, чтобы добавить фото</a:t>
            </a:r>
            <a:endParaRPr lang="ru-RU" dirty="0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20" hasCustomPrompt="1"/>
          </p:nvPr>
        </p:nvSpPr>
        <p:spPr>
          <a:xfrm>
            <a:off x="7124575" y="4827208"/>
            <a:ext cx="2935997" cy="659189"/>
          </a:xfrm>
        </p:spPr>
        <p:txBody>
          <a:bodyPr rtlCol="0" anchor="t">
            <a:normAutofit/>
          </a:bodyPr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108768-00CA-4680-98F3-CA70267C47E2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 anchorCtr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672A7A-9FDE-43D0-94AB-7A4D77430590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rtlCol="0" anchor="b" anchorCtr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652463" y="430213"/>
            <a:ext cx="7423149" cy="5826125"/>
          </a:xfrm>
        </p:spPr>
        <p:txBody>
          <a:bodyPr vert="eaVert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E38069-B95E-40E5-BB14-FD12ACAC9DB3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E77A52-C112-4C86-8FF6-32C8F91EAED4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154955" y="4777381"/>
            <a:ext cx="8825658" cy="860400"/>
          </a:xfrm>
        </p:spPr>
        <p:txBody>
          <a:bodyPr rtlCol="0"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D862FD-6FBF-4A1B-B9D1-CBD158A42585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103312" y="2060575"/>
            <a:ext cx="4396339" cy="4195763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654493" y="2056092"/>
            <a:ext cx="4396341" cy="4200245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BC79BD-A21B-496B-B309-4287CDF0F632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103313" y="1905000"/>
            <a:ext cx="43963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103312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5654495" y="1905000"/>
            <a:ext cx="439633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5654495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1A8141-8853-43E3-BCF0-CD1D2E63EC47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5B7866-B666-4C04-9967-E064037C4569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93EE3C-AAAB-4666-884C-7D244353C288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784616" y="1447800"/>
            <a:ext cx="5195997" cy="4572000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4953" y="3129280"/>
            <a:ext cx="3401063" cy="2895599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29AC94-3BFD-4EF8-B554-02DF0C89F1EC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Щелкните значок, чтобы добавить фото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5084979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C0261E-D60B-4E1E-B65F-B100385DCBEA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7" name="Овал 16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alpha val="60000"/>
                  </a:schemeClr>
                </a:solidFill>
              </a:defRPr>
            </a:lvl1pPr>
          </a:lstStyle>
          <a:p>
            <a:pPr rtl="0"/>
            <a:fld id="{7523BDB5-3482-4E34-9955-E83D899046B2}" type="datetime1">
              <a:rPr lang="ru-RU" smtClean="0"/>
              <a:t>11.05.2018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r>
              <a:rPr lang="ru-RU"/>
              <a:t>Добавить нижний колонтитул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 bwMode="blackWhite"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7F1E4F-1CFF-5643-939E-02111984F56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54954" y="87464"/>
            <a:ext cx="8825660" cy="5255813"/>
          </a:xfrm>
        </p:spPr>
        <p:txBody>
          <a:bodyPr rtlCol="0"/>
          <a:lstStyle/>
          <a:p>
            <a:pPr algn="ctr" rtl="0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5400" dirty="0" smtClean="0"/>
              <a:t>Исполнение бюджета Кировского муниципального района Ленинградской области </a:t>
            </a:r>
            <a:br>
              <a:rPr lang="ru-RU" sz="5400" dirty="0" smtClean="0"/>
            </a:br>
            <a:r>
              <a:rPr lang="ru-RU" sz="5400" dirty="0" smtClean="0"/>
              <a:t>за 2017 год</a:t>
            </a:r>
            <a:endParaRPr lang="ru-RU" sz="5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54954" y="4929809"/>
            <a:ext cx="10748149" cy="1749286"/>
          </a:xfrm>
        </p:spPr>
        <p:txBody>
          <a:bodyPr>
            <a:normAutofit fontScale="85000" lnSpcReduction="20000"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sz="4100" dirty="0" smtClean="0"/>
              <a:t>КФ </a:t>
            </a:r>
            <a:r>
              <a:rPr lang="ru-RU" sz="4100" dirty="0"/>
              <a:t>Кировского района ЛО</a:t>
            </a:r>
            <a:br>
              <a:rPr lang="ru-RU" sz="4100" dirty="0"/>
            </a:br>
            <a:r>
              <a:rPr lang="ru-RU" sz="4100" dirty="0"/>
              <a:t>Начальник ОВМФК </a:t>
            </a:r>
            <a:r>
              <a:rPr lang="ru-RU" sz="4100" dirty="0" err="1"/>
              <a:t>Брюхова</a:t>
            </a:r>
            <a:r>
              <a:rPr lang="ru-RU" sz="4100" dirty="0"/>
              <a:t> Е.В.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5880"/>
          </a:xfrm>
        </p:spPr>
        <p:txBody>
          <a:bodyPr rtlCol="0"/>
          <a:lstStyle/>
          <a:p>
            <a:pPr rtl="0"/>
            <a:r>
              <a:rPr lang="ru-RU" sz="3600" dirty="0" smtClean="0"/>
              <a:t>Исполнение расходной части бюджета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183790"/>
              </p:ext>
            </p:extLst>
          </p:nvPr>
        </p:nvGraphicFramePr>
        <p:xfrm>
          <a:off x="445273" y="1319918"/>
          <a:ext cx="10408257" cy="5367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335"/>
                <a:gridCol w="2920459"/>
                <a:gridCol w="1954291"/>
                <a:gridCol w="1844502"/>
                <a:gridCol w="1602960"/>
                <a:gridCol w="1207710"/>
              </a:tblGrid>
              <a:tr h="8383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КБК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Уточненный план 2017 г. (тыс. руб.)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Исполнено за  2017 г. (тыс. руб.)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Доля расходов по видам бюджетной классификации в общем объеме расходов (%)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  исполнения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ctr"/>
                </a:tc>
              </a:tr>
              <a:tr h="243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0100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Общегосударственные вопросы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291 849,5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238 159,9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9,2%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81,6%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4450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0300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1 676,6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1 658,6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0,1%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98,9%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43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0400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Национальная экономика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52 937,7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46 557,9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1,8%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87,9%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3015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0500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23 918,4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22 507,7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0,9%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94,1%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3179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Социально- культурная сфера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2 192 013,2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2 121 312,4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81,9%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96,8%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43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0700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Образование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1 786 915,5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1 736 131,5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67,0%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97,2%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779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0800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Культура, кинематография 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50 231,4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48 092,3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1,9%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95,7%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43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0900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Здравоохранение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94,2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11,3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0,0%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12,0%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43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Социальная политика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345 552,3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328 102,8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12,7%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95,0%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434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1100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Физическая культура и спорт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8 128,1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7 923,8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0,3%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97,5%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924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Средства массовой информации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1 091,7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1 050,7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0,0%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96,2%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4614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1300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1 000,0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82,1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0,0%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8,2%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6719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1400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160 986,3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160 389,7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6,2%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99,6%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  <a:tr h="2997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9800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ВСЕГО РАСХОДОВ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u="none" strike="noStrike" dirty="0">
                          <a:effectLst/>
                        </a:rPr>
                        <a:t>2 724 381,7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u="none" strike="noStrike" dirty="0">
                          <a:effectLst/>
                        </a:rPr>
                        <a:t>2 590 668,3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u="none" strike="noStrike" dirty="0">
                          <a:effectLst/>
                        </a:rPr>
                        <a:t>100,0%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u="none" strike="noStrike" dirty="0">
                          <a:effectLst/>
                        </a:rPr>
                        <a:t>95,1%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83" marR="6083" marT="6083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4000" dirty="0" smtClean="0"/>
              <a:t>Исполнение адресной программы</a:t>
            </a:r>
            <a:br>
              <a:rPr lang="ru-RU" sz="4000" dirty="0" smtClean="0"/>
            </a:br>
            <a:r>
              <a:rPr lang="ru-RU" sz="4000" dirty="0" smtClean="0"/>
              <a:t>в %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993544"/>
              </p:ext>
            </p:extLst>
          </p:nvPr>
        </p:nvGraphicFramePr>
        <p:xfrm>
          <a:off x="127221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3796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03312" y="1081378"/>
            <a:ext cx="8946541" cy="5143168"/>
          </a:xfrm>
        </p:spPr>
        <p:txBody>
          <a:bodyPr rtlCol="0">
            <a:normAutofit/>
          </a:bodyPr>
          <a:lstStyle/>
          <a:p>
            <a:pPr marL="0" indent="0" algn="ctr" rtl="0">
              <a:buNone/>
            </a:pPr>
            <a:r>
              <a:rPr lang="ru-RU" sz="9600" dirty="0" smtClean="0"/>
              <a:t>СПАСИБО </a:t>
            </a:r>
          </a:p>
          <a:p>
            <a:pPr marL="0" indent="0" algn="ctr" rtl="0">
              <a:buNone/>
            </a:pPr>
            <a:r>
              <a:rPr lang="ru-RU" sz="9600" dirty="0" smtClean="0"/>
              <a:t>ЗА ВНИМАНИЕ !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 smtClean="0"/>
              <a:t>Исполнение консолидированного бюджета по доходам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48304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 smtClean="0"/>
              <a:t>Исполнение консолидированного бюджета по доходам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060244"/>
              </p:ext>
            </p:extLst>
          </p:nvPr>
        </p:nvGraphicFramePr>
        <p:xfrm>
          <a:off x="151075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842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 smtClean="0"/>
              <a:t>Исполнение консолидированного бюджета по доходам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466390"/>
              </p:ext>
            </p:extLst>
          </p:nvPr>
        </p:nvGraphicFramePr>
        <p:xfrm>
          <a:off x="151075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398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 smtClean="0"/>
              <a:t>Исполнение консолидированного бюджета по доходам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869338"/>
              </p:ext>
            </p:extLst>
          </p:nvPr>
        </p:nvGraphicFramePr>
        <p:xfrm>
          <a:off x="127221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72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 smtClean="0"/>
              <a:t>Исполнение муниципального бюджета</a:t>
            </a:r>
            <a:br>
              <a:rPr lang="ru-RU" sz="3600" dirty="0" smtClean="0"/>
            </a:br>
            <a:r>
              <a:rPr lang="ru-RU" sz="3600" dirty="0" smtClean="0"/>
              <a:t>             </a:t>
            </a:r>
            <a:r>
              <a:rPr lang="ru-RU" sz="4400" dirty="0" smtClean="0"/>
              <a:t>Структура доходов </a:t>
            </a:r>
            <a:endParaRPr lang="ru-RU" sz="4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833520"/>
              </p:ext>
            </p:extLst>
          </p:nvPr>
        </p:nvGraphicFramePr>
        <p:xfrm>
          <a:off x="151075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440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 smtClean="0"/>
              <a:t>Исполнение муниципального бюджета</a:t>
            </a:r>
            <a:br>
              <a:rPr lang="ru-RU" sz="3600" dirty="0" smtClean="0"/>
            </a:br>
            <a:r>
              <a:rPr lang="ru-RU" sz="3600" dirty="0"/>
              <a:t> </a:t>
            </a:r>
            <a:r>
              <a:rPr lang="ru-RU" sz="3600" dirty="0" smtClean="0"/>
              <a:t>   </a:t>
            </a:r>
            <a:r>
              <a:rPr lang="ru-RU" sz="5400" dirty="0" smtClean="0"/>
              <a:t>Сравнительный анализ</a:t>
            </a:r>
            <a:endParaRPr lang="ru-RU" sz="5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934941"/>
              </p:ext>
            </p:extLst>
          </p:nvPr>
        </p:nvGraphicFramePr>
        <p:xfrm>
          <a:off x="151075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408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200" dirty="0" smtClean="0"/>
              <a:t>Исполнение муниципального бюджета</a:t>
            </a:r>
            <a:br>
              <a:rPr lang="ru-RU" sz="3200" dirty="0" smtClean="0"/>
            </a:br>
            <a:r>
              <a:rPr lang="ru-RU" sz="3200" dirty="0" smtClean="0"/>
              <a:t>Структура налоговых и неналоговых доходов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129819"/>
              </p:ext>
            </p:extLst>
          </p:nvPr>
        </p:nvGraphicFramePr>
        <p:xfrm>
          <a:off x="151075" y="1812897"/>
          <a:ext cx="11767930" cy="504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093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ru-RU" sz="3200" dirty="0"/>
              <a:t>Исполнение консолидированного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бюджета </a:t>
            </a:r>
            <a:r>
              <a:rPr lang="ru-RU" sz="3200" dirty="0"/>
              <a:t>по </a:t>
            </a:r>
            <a:r>
              <a:rPr lang="ru-RU" sz="3200" dirty="0" smtClean="0"/>
              <a:t>расходам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147034"/>
              </p:ext>
            </p:extLst>
          </p:nvPr>
        </p:nvGraphicFramePr>
        <p:xfrm>
          <a:off x="620201" y="1590257"/>
          <a:ext cx="10281037" cy="51079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905"/>
                <a:gridCol w="2839306"/>
                <a:gridCol w="1900503"/>
                <a:gridCol w="1808914"/>
                <a:gridCol w="1488347"/>
                <a:gridCol w="1328062"/>
              </a:tblGrid>
              <a:tr h="7632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КБК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Наименование показателя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План 2017 г. (тыс. руб.)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Исполнено за  2017 г. (тыс. руб.)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Доля расходов по видам бюджетной классификации в общем объеме расходов (%)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  исполнения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ctr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0100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Общегосударственные вопросы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472 086,8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402 632,1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11,2%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85,3%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0200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Национальная оборона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3 731,0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3 730,4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0,1%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100,0%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453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0300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14 710,7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13 995,9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0,4%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95,1%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0400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Национальная экономика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304 633,1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264 132,3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7,4%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86,7%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3075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0500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597 760,8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528 527,5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14,8%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88,4%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315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Социально- культурная сфера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2 459 849,1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2 367 906,5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66,1%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96,3%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0600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Охрана окружающей среды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 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0700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Образование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1 788 387,0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1 737 368,2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48,5%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97,1%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834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0800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Культура, кинематография 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270 370,4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251 782,6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7,0%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93,1%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0900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Здравоохранение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94,2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11,3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0,0%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12,0%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1000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Социальная политика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363 911,7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346 010,4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9,7%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95,1%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482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1100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Физическая культура и спорт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27 779,1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24 059,7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0,7%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86,6%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2982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1200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Средства массовой информации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9 306,7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8 674,3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0,2%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93,2%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435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1300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1 385,8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82,1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0,0%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5,9%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  <a:tr h="3056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9800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</a:rPr>
                        <a:t>ВСЕГО РАСХОДОВ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</a:rPr>
                        <a:t>3 854 157,3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</a:rPr>
                        <a:t>3 581 006,8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</a:rPr>
                        <a:t>100,0%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u="none" strike="noStrike" dirty="0">
                          <a:effectLst/>
                        </a:rPr>
                        <a:t>92,9%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139" marR="6139" marT="6139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3417222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7078647_TF03417222.potx" id="{EACC0C0C-CB25-4C2F-B008-6727E93795E7}" vid="{D9019085-9353-4315-9809-23A98CF5B3E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ppt/theme/themeOverride3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ppt/theme/themeOverride4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ppt/theme/themeOverride5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ppt/theme/themeOverride6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ppt/theme/themeOverride7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Ion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7000"/>
              <a:hueMod val="88000"/>
              <a:satMod val="130000"/>
              <a:lumMod val="124000"/>
            </a:schemeClr>
          </a:gs>
          <a:gs pos="100000">
            <a:schemeClr val="phClr">
              <a:tint val="96000"/>
              <a:shade val="88000"/>
              <a:hueMod val="108000"/>
              <a:satMod val="164000"/>
              <a:lumMod val="7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108000"/>
              <a:satMod val="164000"/>
              <a:lumMod val="74000"/>
            </a:schemeClr>
            <a:schemeClr val="phClr">
              <a:tint val="96000"/>
              <a:hueMod val="88000"/>
              <a:satMod val="140000"/>
              <a:lumMod val="132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tf03417222</Template>
  <TotalTime>212</TotalTime>
  <Words>529</Words>
  <Application>Microsoft Office PowerPoint</Application>
  <PresentationFormat>Произвольный</PresentationFormat>
  <Paragraphs>268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tf03417222</vt:lpstr>
      <vt:lpstr>     Исполнение бюджета Кировского муниципального района Ленинградской области  за 2017 год</vt:lpstr>
      <vt:lpstr>Исполнение консолидированного бюджета по доходам</vt:lpstr>
      <vt:lpstr>Исполнение консолидированного бюджета по доходам</vt:lpstr>
      <vt:lpstr>Исполнение консолидированного бюджета по доходам</vt:lpstr>
      <vt:lpstr>Исполнение консолидированного бюджета по доходам</vt:lpstr>
      <vt:lpstr>Исполнение муниципального бюджета              Структура доходов </vt:lpstr>
      <vt:lpstr>Исполнение муниципального бюджета     Сравнительный анализ</vt:lpstr>
      <vt:lpstr>Исполнение муниципального бюджета Структура налоговых и неналоговых доходов</vt:lpstr>
      <vt:lpstr>Исполнение консолидированного  бюджета по расходам</vt:lpstr>
      <vt:lpstr>Исполнение расходной части бюджета</vt:lpstr>
      <vt:lpstr>Исполнение адресной программы в %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МО Кировский район Ленинградской области за 2017 год</dc:title>
  <dc:creator>kontrol</dc:creator>
  <cp:lastModifiedBy>kontrol</cp:lastModifiedBy>
  <cp:revision>22</cp:revision>
  <cp:lastPrinted>2012-08-15T21:38:02Z</cp:lastPrinted>
  <dcterms:created xsi:type="dcterms:W3CDTF">2018-05-10T11:22:31Z</dcterms:created>
  <dcterms:modified xsi:type="dcterms:W3CDTF">2018-05-11T12:33:52Z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