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7" r:id="rId10"/>
    <p:sldId id="264" r:id="rId11"/>
    <p:sldId id="265" r:id="rId12"/>
    <p:sldId id="266" r:id="rId13"/>
    <p:sldId id="269" r:id="rId14"/>
    <p:sldId id="270" r:id="rId15"/>
    <p:sldId id="272" r:id="rId16"/>
    <p:sldId id="274" r:id="rId17"/>
    <p:sldId id="273" r:id="rId18"/>
  </p:sldIdLst>
  <p:sldSz cx="9144000" cy="5143500" type="screen16x9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42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8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bubble3D val="0"/>
            <c:explosion val="18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892075.6</c:v>
                </c:pt>
                <c:pt idx="1">
                  <c:v>155057.60000000001</c:v>
                </c:pt>
                <c:pt idx="2">
                  <c:v>1963701.3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11"/>
          </c:dPt>
          <c:dPt>
            <c:idx val="1"/>
            <c:bubble3D val="0"/>
            <c:explosion val="8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bubble3D val="0"/>
            <c:explosion val="18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933341.2</c:v>
                </c:pt>
                <c:pt idx="1">
                  <c:v>129424.8</c:v>
                </c:pt>
                <c:pt idx="2">
                  <c:v>1764988.7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EE8A81-1DF0-48FA-8A17-2CC5C8653A0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980FAD-6460-424A-9DBD-9F25FCBE938D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1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E5E94521-5EB2-4E51-A3AA-F0C5F7481346}" type="parTrans" cxnId="{C8BE1921-B5B3-4D77-BE4C-FD5738EFA74E}">
      <dgm:prSet/>
      <dgm:spPr/>
      <dgm:t>
        <a:bodyPr/>
        <a:lstStyle/>
        <a:p>
          <a:endParaRPr lang="ru-RU"/>
        </a:p>
      </dgm:t>
    </dgm:pt>
    <dgm:pt modelId="{DA94D3DB-A424-41D0-B7AE-70A02C867853}" type="sibTrans" cxnId="{C8BE1921-B5B3-4D77-BE4C-FD5738EFA74E}">
      <dgm:prSet/>
      <dgm:spPr/>
      <dgm:t>
        <a:bodyPr/>
        <a:lstStyle/>
        <a:p>
          <a:endParaRPr lang="ru-RU"/>
        </a:p>
      </dgm:t>
    </dgm:pt>
    <dgm:pt modelId="{F4389FF9-F417-4456-B02A-3A0DFB31464D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2</a:t>
          </a:r>
        </a:p>
      </dgm:t>
    </dgm:pt>
    <dgm:pt modelId="{4A816B69-A2A0-4A39-A590-9BCA2F58CC58}" type="parTrans" cxnId="{7B6648F8-2B1A-4F12-9906-69AFA9383CD1}">
      <dgm:prSet/>
      <dgm:spPr/>
      <dgm:t>
        <a:bodyPr/>
        <a:lstStyle/>
        <a:p>
          <a:endParaRPr lang="ru-RU"/>
        </a:p>
      </dgm:t>
    </dgm:pt>
    <dgm:pt modelId="{17B02983-4AC0-4441-B30C-FC7C602FEF92}" type="sibTrans" cxnId="{7B6648F8-2B1A-4F12-9906-69AFA9383CD1}">
      <dgm:prSet/>
      <dgm:spPr/>
      <dgm:t>
        <a:bodyPr/>
        <a:lstStyle/>
        <a:p>
          <a:endParaRPr lang="ru-RU"/>
        </a:p>
      </dgm:t>
    </dgm:pt>
    <dgm:pt modelId="{5E1C5830-72AC-45D4-A29F-AB90C52BAEB7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3</a:t>
          </a:r>
        </a:p>
      </dgm:t>
    </dgm:pt>
    <dgm:pt modelId="{CD400319-C5FB-4EF1-BB82-A403E6BE2B68}" type="parTrans" cxnId="{E050C8F0-9D2F-455E-9DB7-DD4960DAAC65}">
      <dgm:prSet/>
      <dgm:spPr/>
      <dgm:t>
        <a:bodyPr/>
        <a:lstStyle/>
        <a:p>
          <a:endParaRPr lang="ru-RU"/>
        </a:p>
      </dgm:t>
    </dgm:pt>
    <dgm:pt modelId="{4B200861-88B2-44EC-BA3F-0FA0A5DCE68D}" type="sibTrans" cxnId="{E050C8F0-9D2F-455E-9DB7-DD4960DAAC65}">
      <dgm:prSet/>
      <dgm:spPr/>
      <dgm:t>
        <a:bodyPr/>
        <a:lstStyle/>
        <a:p>
          <a:endParaRPr lang="ru-RU"/>
        </a:p>
      </dgm:t>
    </dgm:pt>
    <dgm:pt modelId="{9C1C4DAE-B550-42A1-8B9F-321DEFDD0CC7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Реновация МБДОУ №36 43 200,0</a:t>
          </a:r>
        </a:p>
      </dgm:t>
    </dgm:pt>
    <dgm:pt modelId="{C4C10D08-0A98-4F6C-9C88-07E4FAC0E155}" type="parTrans" cxnId="{93C05762-6675-4319-9476-5EB23FCFE3C1}">
      <dgm:prSet/>
      <dgm:spPr/>
      <dgm:t>
        <a:bodyPr/>
        <a:lstStyle/>
        <a:p>
          <a:endParaRPr lang="ru-RU"/>
        </a:p>
      </dgm:t>
    </dgm:pt>
    <dgm:pt modelId="{BFBA2654-B848-4F88-83F8-C6B238E6DA61}" type="sibTrans" cxnId="{93C05762-6675-4319-9476-5EB23FCFE3C1}">
      <dgm:prSet/>
      <dgm:spPr/>
      <dgm:t>
        <a:bodyPr/>
        <a:lstStyle/>
        <a:p>
          <a:endParaRPr lang="ru-RU"/>
        </a:p>
      </dgm:t>
    </dgm:pt>
    <dgm:pt modelId="{C64D9410-C8CE-4339-AAB0-8E9D17C65735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4</a:t>
          </a:r>
        </a:p>
      </dgm:t>
    </dgm:pt>
    <dgm:pt modelId="{7D042B6B-914A-4A7C-9951-22F5CFDAF7F9}" type="parTrans" cxnId="{3E89CF7D-EAF1-400C-BF21-3AF05724E479}">
      <dgm:prSet/>
      <dgm:spPr/>
      <dgm:t>
        <a:bodyPr/>
        <a:lstStyle/>
        <a:p>
          <a:endParaRPr lang="ru-RU"/>
        </a:p>
      </dgm:t>
    </dgm:pt>
    <dgm:pt modelId="{DAE1D99C-B595-4C05-BAD4-85E868C2969C}" type="sibTrans" cxnId="{3E89CF7D-EAF1-400C-BF21-3AF05724E479}">
      <dgm:prSet/>
      <dgm:spPr/>
      <dgm:t>
        <a:bodyPr/>
        <a:lstStyle/>
        <a:p>
          <a:endParaRPr lang="ru-RU"/>
        </a:p>
      </dgm:t>
    </dgm:pt>
    <dgm:pt modelId="{8DF5FBF2-FF69-4EA3-BBB2-181FDD2744ED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5</a:t>
          </a:r>
        </a:p>
      </dgm:t>
    </dgm:pt>
    <dgm:pt modelId="{A761520F-C67C-46FB-BB67-882B9E3C36E9}" type="parTrans" cxnId="{03CAF06B-1018-45E8-9735-C74FD340C32D}">
      <dgm:prSet/>
      <dgm:spPr/>
      <dgm:t>
        <a:bodyPr/>
        <a:lstStyle/>
        <a:p>
          <a:endParaRPr lang="ru-RU"/>
        </a:p>
      </dgm:t>
    </dgm:pt>
    <dgm:pt modelId="{3EB21429-D47F-4728-A248-704A62CE85A2}" type="sibTrans" cxnId="{03CAF06B-1018-45E8-9735-C74FD340C32D}">
      <dgm:prSet/>
      <dgm:spPr/>
      <dgm:t>
        <a:bodyPr/>
        <a:lstStyle/>
        <a:p>
          <a:endParaRPr lang="ru-RU"/>
        </a:p>
      </dgm:t>
    </dgm:pt>
    <dgm:pt modelId="{508D2AE1-79A1-49B3-9331-02E83437D0AE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ПСД центр поддержки малого бизнеса Кировского района</a:t>
          </a:r>
        </a:p>
      </dgm:t>
    </dgm:pt>
    <dgm:pt modelId="{14D56DEB-C031-4F8D-AEE9-A4650D014831}" type="parTrans" cxnId="{0ECB6078-FE06-4410-8AC1-555B2965B54E}">
      <dgm:prSet/>
      <dgm:spPr/>
      <dgm:t>
        <a:bodyPr/>
        <a:lstStyle/>
        <a:p>
          <a:endParaRPr lang="ru-RU"/>
        </a:p>
      </dgm:t>
    </dgm:pt>
    <dgm:pt modelId="{CC346A5C-521A-41A7-A258-6C8BA88E577D}" type="sibTrans" cxnId="{0ECB6078-FE06-4410-8AC1-555B2965B54E}">
      <dgm:prSet/>
      <dgm:spPr/>
      <dgm:t>
        <a:bodyPr/>
        <a:lstStyle/>
        <a:p>
          <a:endParaRPr lang="ru-RU"/>
        </a:p>
      </dgm:t>
    </dgm:pt>
    <dgm:pt modelId="{8D0F8E63-FE2B-4043-9040-7E2D2D6D2F9E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6</a:t>
          </a:r>
        </a:p>
      </dgm:t>
    </dgm:pt>
    <dgm:pt modelId="{5F1CBD25-37EC-4A00-BCF6-2B5332FD6EE5}" type="parTrans" cxnId="{E3323522-68CD-4125-ACBE-A4827B870239}">
      <dgm:prSet/>
      <dgm:spPr/>
      <dgm:t>
        <a:bodyPr/>
        <a:lstStyle/>
        <a:p>
          <a:endParaRPr lang="ru-RU"/>
        </a:p>
      </dgm:t>
    </dgm:pt>
    <dgm:pt modelId="{1D1F3438-99D8-43C0-91ED-2069E90007F9}" type="sibTrans" cxnId="{E3323522-68CD-4125-ACBE-A4827B870239}">
      <dgm:prSet/>
      <dgm:spPr/>
      <dgm:t>
        <a:bodyPr/>
        <a:lstStyle/>
        <a:p>
          <a:endParaRPr lang="ru-RU"/>
        </a:p>
      </dgm:t>
    </dgm:pt>
    <dgm:pt modelId="{90FBCAC6-A72A-4CEF-8CCB-49C9C195B151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Капитальный ремонт здания УМП «Кировский плавательный бассейн» 86 000,0</a:t>
          </a:r>
          <a:endParaRPr lang="ru-RU" sz="16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27F77B0-C972-423B-B19B-B7AD3D8D0FEF}" type="parTrans" cxnId="{823FA1A8-7143-4322-874D-C7B2C53A376F}">
      <dgm:prSet/>
      <dgm:spPr/>
      <dgm:t>
        <a:bodyPr/>
        <a:lstStyle/>
        <a:p>
          <a:endParaRPr lang="ru-RU"/>
        </a:p>
      </dgm:t>
    </dgm:pt>
    <dgm:pt modelId="{CEC785CA-4BB9-4F84-AB68-698A704FDA7F}" type="sibTrans" cxnId="{823FA1A8-7143-4322-874D-C7B2C53A376F}">
      <dgm:prSet/>
      <dgm:spPr/>
      <dgm:t>
        <a:bodyPr/>
        <a:lstStyle/>
        <a:p>
          <a:endParaRPr lang="ru-RU"/>
        </a:p>
      </dgm:t>
    </dgm:pt>
    <dgm:pt modelId="{25A4E2CE-4CC7-4F84-86BB-3F0A2732357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Капитальный ремонт стадиона в г. Кировске 90 000,0</a:t>
          </a:r>
        </a:p>
      </dgm:t>
    </dgm:pt>
    <dgm:pt modelId="{77FFB016-EDB3-4976-8106-D85CB777257D}" type="parTrans" cxnId="{C1293A70-ADA8-4146-8DF7-63EF9FEC2384}">
      <dgm:prSet/>
      <dgm:spPr/>
      <dgm:t>
        <a:bodyPr/>
        <a:lstStyle/>
        <a:p>
          <a:endParaRPr lang="ru-RU"/>
        </a:p>
      </dgm:t>
    </dgm:pt>
    <dgm:pt modelId="{363217D2-D8BE-4B6E-BAD9-B586D40C5507}" type="sibTrans" cxnId="{C1293A70-ADA8-4146-8DF7-63EF9FEC2384}">
      <dgm:prSet/>
      <dgm:spPr/>
      <dgm:t>
        <a:bodyPr/>
        <a:lstStyle/>
        <a:p>
          <a:endParaRPr lang="ru-RU"/>
        </a:p>
      </dgm:t>
    </dgm:pt>
    <dgm:pt modelId="{41E5E32D-B468-4E4F-BD8D-C5666375B6F0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Строительство здания на 256 учащихся МБОУ «Лицей г. Отрадное» </a:t>
          </a:r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246 107,3 </a:t>
          </a:r>
        </a:p>
      </dgm:t>
    </dgm:pt>
    <dgm:pt modelId="{1B941F1F-3D6F-4606-A65C-EDA06D79E5E3}" type="parTrans" cxnId="{FF4935B3-4C5E-462F-8B20-F2CF6BD90100}">
      <dgm:prSet/>
      <dgm:spPr/>
      <dgm:t>
        <a:bodyPr/>
        <a:lstStyle/>
        <a:p>
          <a:endParaRPr lang="ru-RU"/>
        </a:p>
      </dgm:t>
    </dgm:pt>
    <dgm:pt modelId="{B7FAA7FA-E2B6-4D73-981C-79D79A5B2B5D}" type="sibTrans" cxnId="{FF4935B3-4C5E-462F-8B20-F2CF6BD90100}">
      <dgm:prSet/>
      <dgm:spPr/>
      <dgm:t>
        <a:bodyPr/>
        <a:lstStyle/>
        <a:p>
          <a:endParaRPr lang="ru-RU"/>
        </a:p>
      </dgm:t>
    </dgm:pt>
    <dgm:pt modelId="{B33DDB60-11DB-4461-9F8F-1E5E0E8F52FE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Ремонт помещения молодёжного </a:t>
          </a:r>
          <a:r>
            <a:rPr lang="ru-RU" sz="16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Коворинг-центра</a:t>
          </a:r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1 300,0</a:t>
          </a:r>
        </a:p>
      </dgm:t>
    </dgm:pt>
    <dgm:pt modelId="{FA1D80B6-510C-4FED-A4B8-DD3AEA1F2527}" type="parTrans" cxnId="{C7C14F0A-FB12-4AA7-ABF3-BA00FF0CE6BB}">
      <dgm:prSet/>
      <dgm:spPr/>
      <dgm:t>
        <a:bodyPr/>
        <a:lstStyle/>
        <a:p>
          <a:endParaRPr lang="ru-RU"/>
        </a:p>
      </dgm:t>
    </dgm:pt>
    <dgm:pt modelId="{C1F8B12D-322C-49F1-85A5-B496422EE20B}" type="sibTrans" cxnId="{C7C14F0A-FB12-4AA7-ABF3-BA00FF0CE6BB}">
      <dgm:prSet/>
      <dgm:spPr/>
      <dgm:t>
        <a:bodyPr/>
        <a:lstStyle/>
        <a:p>
          <a:endParaRPr lang="ru-RU"/>
        </a:p>
      </dgm:t>
    </dgm:pt>
    <dgm:pt modelId="{A8DD9418-777E-457F-A967-15A0F9D8B50D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4 750,0</a:t>
          </a:r>
        </a:p>
      </dgm:t>
    </dgm:pt>
    <dgm:pt modelId="{316E057E-A781-4EEB-9737-960B67DADB2E}" type="parTrans" cxnId="{0645768A-CD01-4A87-BB0F-6A2696A32C53}">
      <dgm:prSet/>
      <dgm:spPr/>
    </dgm:pt>
    <dgm:pt modelId="{249D0E80-37CA-4D4B-BA73-E47171268E6D}" type="sibTrans" cxnId="{0645768A-CD01-4A87-BB0F-6A2696A32C53}">
      <dgm:prSet/>
      <dgm:spPr/>
    </dgm:pt>
    <dgm:pt modelId="{B83C5D73-9D2C-4AA0-9435-9710C84A0C43}" type="pres">
      <dgm:prSet presAssocID="{12EE8A81-1DF0-48FA-8A17-2CC5C8653A0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3DFB13-DB65-430B-B564-447BABEB7B52}" type="pres">
      <dgm:prSet presAssocID="{DB980FAD-6460-424A-9DBD-9F25FCBE938D}" presName="composite" presStyleCnt="0"/>
      <dgm:spPr/>
    </dgm:pt>
    <dgm:pt modelId="{A4C53C78-275A-4476-951B-34604236C307}" type="pres">
      <dgm:prSet presAssocID="{DB980FAD-6460-424A-9DBD-9F25FCBE938D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CD2B20-9676-4829-949C-50D4AAD317FB}" type="pres">
      <dgm:prSet presAssocID="{DB980FAD-6460-424A-9DBD-9F25FCBE938D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4C0A0-92CC-4EA0-A094-B41A7FAAAAA2}" type="pres">
      <dgm:prSet presAssocID="{DA94D3DB-A424-41D0-B7AE-70A02C867853}" presName="sp" presStyleCnt="0"/>
      <dgm:spPr/>
    </dgm:pt>
    <dgm:pt modelId="{F457754A-615B-4487-8A5F-8797F4C06E1A}" type="pres">
      <dgm:prSet presAssocID="{F4389FF9-F417-4456-B02A-3A0DFB31464D}" presName="composite" presStyleCnt="0"/>
      <dgm:spPr/>
    </dgm:pt>
    <dgm:pt modelId="{CA294527-9D19-4614-8F08-D57C576328F9}" type="pres">
      <dgm:prSet presAssocID="{F4389FF9-F417-4456-B02A-3A0DFB31464D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33ACA-0324-428C-82D6-F35C10F9B14D}" type="pres">
      <dgm:prSet presAssocID="{F4389FF9-F417-4456-B02A-3A0DFB31464D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3A6C9-65D4-453F-8847-FB85E1833A9B}" type="pres">
      <dgm:prSet presAssocID="{17B02983-4AC0-4441-B30C-FC7C602FEF92}" presName="sp" presStyleCnt="0"/>
      <dgm:spPr/>
    </dgm:pt>
    <dgm:pt modelId="{80DB8B88-5348-4E97-BF0B-2B780D1D2F37}" type="pres">
      <dgm:prSet presAssocID="{5E1C5830-72AC-45D4-A29F-AB90C52BAEB7}" presName="composite" presStyleCnt="0"/>
      <dgm:spPr/>
    </dgm:pt>
    <dgm:pt modelId="{2514C4C2-81B5-4E8C-B296-00B329B15739}" type="pres">
      <dgm:prSet presAssocID="{5E1C5830-72AC-45D4-A29F-AB90C52BAEB7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3EBD4-BE70-41BE-9E6B-86191B85DEA3}" type="pres">
      <dgm:prSet presAssocID="{5E1C5830-72AC-45D4-A29F-AB90C52BAEB7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D3E0E-1C3E-49CF-B936-4628AB716BFA}" type="pres">
      <dgm:prSet presAssocID="{4B200861-88B2-44EC-BA3F-0FA0A5DCE68D}" presName="sp" presStyleCnt="0"/>
      <dgm:spPr/>
    </dgm:pt>
    <dgm:pt modelId="{0D3DD018-B790-46CC-86D6-6D9586554826}" type="pres">
      <dgm:prSet presAssocID="{C64D9410-C8CE-4339-AAB0-8E9D17C65735}" presName="composite" presStyleCnt="0"/>
      <dgm:spPr/>
    </dgm:pt>
    <dgm:pt modelId="{50CA9487-7193-4B93-B443-1F67176A764F}" type="pres">
      <dgm:prSet presAssocID="{C64D9410-C8CE-4339-AAB0-8E9D17C6573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B60AA-ED0A-40BC-B293-987319BB4410}" type="pres">
      <dgm:prSet presAssocID="{C64D9410-C8CE-4339-AAB0-8E9D17C6573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0438-6C4E-4D48-AE46-00727AC48F69}" type="pres">
      <dgm:prSet presAssocID="{DAE1D99C-B595-4C05-BAD4-85E868C2969C}" presName="sp" presStyleCnt="0"/>
      <dgm:spPr/>
    </dgm:pt>
    <dgm:pt modelId="{24E612BD-6FF5-4FCD-85CA-49FAE424D6E2}" type="pres">
      <dgm:prSet presAssocID="{8DF5FBF2-FF69-4EA3-BBB2-181FDD2744ED}" presName="composite" presStyleCnt="0"/>
      <dgm:spPr/>
    </dgm:pt>
    <dgm:pt modelId="{059BCDE0-B16B-4C63-A513-E875AA1BE3EF}" type="pres">
      <dgm:prSet presAssocID="{8DF5FBF2-FF69-4EA3-BBB2-181FDD2744ED}" presName="parentText" presStyleLbl="alignNode1" presStyleIdx="4" presStyleCnt="6" custLinFactNeighborX="-13548" custLinFactNeighborY="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21D89-A72A-43B0-8B1E-037B8AB9C453}" type="pres">
      <dgm:prSet presAssocID="{8DF5FBF2-FF69-4EA3-BBB2-181FDD2744ED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018EA-8B42-46E9-8276-B13A1DE76C41}" type="pres">
      <dgm:prSet presAssocID="{3EB21429-D47F-4728-A248-704A62CE85A2}" presName="sp" presStyleCnt="0"/>
      <dgm:spPr/>
    </dgm:pt>
    <dgm:pt modelId="{09FC6B37-9C00-48DD-A436-D0D7F9E1FEB3}" type="pres">
      <dgm:prSet presAssocID="{8D0F8E63-FE2B-4043-9040-7E2D2D6D2F9E}" presName="composite" presStyleCnt="0"/>
      <dgm:spPr/>
    </dgm:pt>
    <dgm:pt modelId="{62F34478-7452-4921-9566-4A48FE018C65}" type="pres">
      <dgm:prSet presAssocID="{8D0F8E63-FE2B-4043-9040-7E2D2D6D2F9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07A89F-25EF-4C44-A772-B467F2A09F92}" type="pres">
      <dgm:prSet presAssocID="{8D0F8E63-FE2B-4043-9040-7E2D2D6D2F9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4935B3-4C5E-462F-8B20-F2CF6BD90100}" srcId="{C64D9410-C8CE-4339-AAB0-8E9D17C65735}" destId="{41E5E32D-B468-4E4F-BD8D-C5666375B6F0}" srcOrd="0" destOrd="0" parTransId="{1B941F1F-3D6F-4606-A65C-EDA06D79E5E3}" sibTransId="{B7FAA7FA-E2B6-4D73-981C-79D79A5B2B5D}"/>
    <dgm:cxn modelId="{C8BE1921-B5B3-4D77-BE4C-FD5738EFA74E}" srcId="{12EE8A81-1DF0-48FA-8A17-2CC5C8653A05}" destId="{DB980FAD-6460-424A-9DBD-9F25FCBE938D}" srcOrd="0" destOrd="0" parTransId="{E5E94521-5EB2-4E51-A3AA-F0C5F7481346}" sibTransId="{DA94D3DB-A424-41D0-B7AE-70A02C867853}"/>
    <dgm:cxn modelId="{1E9E6725-1E87-47F4-A73F-9A0AEABFD2B9}" type="presOf" srcId="{A8DD9418-777E-457F-A967-15A0F9D8B50D}" destId="{E6E21D89-A72A-43B0-8B1E-037B8AB9C453}" srcOrd="0" destOrd="1" presId="urn:microsoft.com/office/officeart/2005/8/layout/chevron2"/>
    <dgm:cxn modelId="{C1293A70-ADA8-4146-8DF7-63EF9FEC2384}" srcId="{F4389FF9-F417-4456-B02A-3A0DFB31464D}" destId="{25A4E2CE-4CC7-4F84-86BB-3F0A27323571}" srcOrd="0" destOrd="0" parTransId="{77FFB016-EDB3-4976-8106-D85CB777257D}" sibTransId="{363217D2-D8BE-4B6E-BAD9-B586D40C5507}"/>
    <dgm:cxn modelId="{7B878B36-8FDE-4DC7-9966-980F35B567B6}" type="presOf" srcId="{F4389FF9-F417-4456-B02A-3A0DFB31464D}" destId="{CA294527-9D19-4614-8F08-D57C576328F9}" srcOrd="0" destOrd="0" presId="urn:microsoft.com/office/officeart/2005/8/layout/chevron2"/>
    <dgm:cxn modelId="{E3323522-68CD-4125-ACBE-A4827B870239}" srcId="{12EE8A81-1DF0-48FA-8A17-2CC5C8653A05}" destId="{8D0F8E63-FE2B-4043-9040-7E2D2D6D2F9E}" srcOrd="5" destOrd="0" parTransId="{5F1CBD25-37EC-4A00-BCF6-2B5332FD6EE5}" sibTransId="{1D1F3438-99D8-43C0-91ED-2069E90007F9}"/>
    <dgm:cxn modelId="{B59D5F07-1F9F-419D-A2FC-874EE63AC29F}" type="presOf" srcId="{90FBCAC6-A72A-4CEF-8CCB-49C9C195B151}" destId="{E5CD2B20-9676-4829-949C-50D4AAD317FB}" srcOrd="0" destOrd="0" presId="urn:microsoft.com/office/officeart/2005/8/layout/chevron2"/>
    <dgm:cxn modelId="{9184214F-C54F-46F2-B74C-40066E2DE2C4}" type="presOf" srcId="{DB980FAD-6460-424A-9DBD-9F25FCBE938D}" destId="{A4C53C78-275A-4476-951B-34604236C307}" srcOrd="0" destOrd="0" presId="urn:microsoft.com/office/officeart/2005/8/layout/chevron2"/>
    <dgm:cxn modelId="{2A5023A2-990B-4EF2-B9E0-84C57C6DEC78}" type="presOf" srcId="{5E1C5830-72AC-45D4-A29F-AB90C52BAEB7}" destId="{2514C4C2-81B5-4E8C-B296-00B329B15739}" srcOrd="0" destOrd="0" presId="urn:microsoft.com/office/officeart/2005/8/layout/chevron2"/>
    <dgm:cxn modelId="{191EAB89-CC07-4DD8-8B3D-19092B3BDEC9}" type="presOf" srcId="{B33DDB60-11DB-4461-9F8F-1E5E0E8F52FE}" destId="{A207A89F-25EF-4C44-A772-B467F2A09F92}" srcOrd="0" destOrd="0" presId="urn:microsoft.com/office/officeart/2005/8/layout/chevron2"/>
    <dgm:cxn modelId="{DB3DB85C-C054-4BC8-9562-31152E65A039}" type="presOf" srcId="{8DF5FBF2-FF69-4EA3-BBB2-181FDD2744ED}" destId="{059BCDE0-B16B-4C63-A513-E875AA1BE3EF}" srcOrd="0" destOrd="0" presId="urn:microsoft.com/office/officeart/2005/8/layout/chevron2"/>
    <dgm:cxn modelId="{0645768A-CD01-4A87-BB0F-6A2696A32C53}" srcId="{8DF5FBF2-FF69-4EA3-BBB2-181FDD2744ED}" destId="{A8DD9418-777E-457F-A967-15A0F9D8B50D}" srcOrd="1" destOrd="0" parTransId="{316E057E-A781-4EEB-9737-960B67DADB2E}" sibTransId="{249D0E80-37CA-4D4B-BA73-E47171268E6D}"/>
    <dgm:cxn modelId="{2FB4C619-26D6-41EE-978C-5962F4C713DE}" type="presOf" srcId="{9C1C4DAE-B550-42A1-8B9F-321DEFDD0CC7}" destId="{F613EBD4-BE70-41BE-9E6B-86191B85DEA3}" srcOrd="0" destOrd="0" presId="urn:microsoft.com/office/officeart/2005/8/layout/chevron2"/>
    <dgm:cxn modelId="{93C05762-6675-4319-9476-5EB23FCFE3C1}" srcId="{5E1C5830-72AC-45D4-A29F-AB90C52BAEB7}" destId="{9C1C4DAE-B550-42A1-8B9F-321DEFDD0CC7}" srcOrd="0" destOrd="0" parTransId="{C4C10D08-0A98-4F6C-9C88-07E4FAC0E155}" sibTransId="{BFBA2654-B848-4F88-83F8-C6B238E6DA61}"/>
    <dgm:cxn modelId="{86AD3024-800C-4462-8A65-7187A232C05D}" type="presOf" srcId="{12EE8A81-1DF0-48FA-8A17-2CC5C8653A05}" destId="{B83C5D73-9D2C-4AA0-9435-9710C84A0C43}" srcOrd="0" destOrd="0" presId="urn:microsoft.com/office/officeart/2005/8/layout/chevron2"/>
    <dgm:cxn modelId="{EF9DAA6E-4418-445C-80FC-8EF37C998F0C}" type="presOf" srcId="{41E5E32D-B468-4E4F-BD8D-C5666375B6F0}" destId="{5DFB60AA-ED0A-40BC-B293-987319BB4410}" srcOrd="0" destOrd="0" presId="urn:microsoft.com/office/officeart/2005/8/layout/chevron2"/>
    <dgm:cxn modelId="{8BAC72BB-80E9-4DDE-B547-2EF47826FF14}" type="presOf" srcId="{C64D9410-C8CE-4339-AAB0-8E9D17C65735}" destId="{50CA9487-7193-4B93-B443-1F67176A764F}" srcOrd="0" destOrd="0" presId="urn:microsoft.com/office/officeart/2005/8/layout/chevron2"/>
    <dgm:cxn modelId="{491038E8-067A-4ED5-9C0F-14C6AABD4562}" type="presOf" srcId="{508D2AE1-79A1-49B3-9331-02E83437D0AE}" destId="{E6E21D89-A72A-43B0-8B1E-037B8AB9C453}" srcOrd="0" destOrd="0" presId="urn:microsoft.com/office/officeart/2005/8/layout/chevron2"/>
    <dgm:cxn modelId="{3E89CF7D-EAF1-400C-BF21-3AF05724E479}" srcId="{12EE8A81-1DF0-48FA-8A17-2CC5C8653A05}" destId="{C64D9410-C8CE-4339-AAB0-8E9D17C65735}" srcOrd="3" destOrd="0" parTransId="{7D042B6B-914A-4A7C-9951-22F5CFDAF7F9}" sibTransId="{DAE1D99C-B595-4C05-BAD4-85E868C2969C}"/>
    <dgm:cxn modelId="{16B45454-1B6E-400E-B742-0CBC8636CA04}" type="presOf" srcId="{8D0F8E63-FE2B-4043-9040-7E2D2D6D2F9E}" destId="{62F34478-7452-4921-9566-4A48FE018C65}" srcOrd="0" destOrd="0" presId="urn:microsoft.com/office/officeart/2005/8/layout/chevron2"/>
    <dgm:cxn modelId="{C7C14F0A-FB12-4AA7-ABF3-BA00FF0CE6BB}" srcId="{8D0F8E63-FE2B-4043-9040-7E2D2D6D2F9E}" destId="{B33DDB60-11DB-4461-9F8F-1E5E0E8F52FE}" srcOrd="0" destOrd="0" parTransId="{FA1D80B6-510C-4FED-A4B8-DD3AEA1F2527}" sibTransId="{C1F8B12D-322C-49F1-85A5-B496422EE20B}"/>
    <dgm:cxn modelId="{823FA1A8-7143-4322-874D-C7B2C53A376F}" srcId="{DB980FAD-6460-424A-9DBD-9F25FCBE938D}" destId="{90FBCAC6-A72A-4CEF-8CCB-49C9C195B151}" srcOrd="0" destOrd="0" parTransId="{127F77B0-C972-423B-B19B-B7AD3D8D0FEF}" sibTransId="{CEC785CA-4BB9-4F84-AB68-698A704FDA7F}"/>
    <dgm:cxn modelId="{03CAF06B-1018-45E8-9735-C74FD340C32D}" srcId="{12EE8A81-1DF0-48FA-8A17-2CC5C8653A05}" destId="{8DF5FBF2-FF69-4EA3-BBB2-181FDD2744ED}" srcOrd="4" destOrd="0" parTransId="{A761520F-C67C-46FB-BB67-882B9E3C36E9}" sibTransId="{3EB21429-D47F-4728-A248-704A62CE85A2}"/>
    <dgm:cxn modelId="{0ECB6078-FE06-4410-8AC1-555B2965B54E}" srcId="{8DF5FBF2-FF69-4EA3-BBB2-181FDD2744ED}" destId="{508D2AE1-79A1-49B3-9331-02E83437D0AE}" srcOrd="0" destOrd="0" parTransId="{14D56DEB-C031-4F8D-AEE9-A4650D014831}" sibTransId="{CC346A5C-521A-41A7-A258-6C8BA88E577D}"/>
    <dgm:cxn modelId="{E050C8F0-9D2F-455E-9DB7-DD4960DAAC65}" srcId="{12EE8A81-1DF0-48FA-8A17-2CC5C8653A05}" destId="{5E1C5830-72AC-45D4-A29F-AB90C52BAEB7}" srcOrd="2" destOrd="0" parTransId="{CD400319-C5FB-4EF1-BB82-A403E6BE2B68}" sibTransId="{4B200861-88B2-44EC-BA3F-0FA0A5DCE68D}"/>
    <dgm:cxn modelId="{7B6648F8-2B1A-4F12-9906-69AFA9383CD1}" srcId="{12EE8A81-1DF0-48FA-8A17-2CC5C8653A05}" destId="{F4389FF9-F417-4456-B02A-3A0DFB31464D}" srcOrd="1" destOrd="0" parTransId="{4A816B69-A2A0-4A39-A590-9BCA2F58CC58}" sibTransId="{17B02983-4AC0-4441-B30C-FC7C602FEF92}"/>
    <dgm:cxn modelId="{2B6BF613-0B80-4E00-BAA0-9385B5234658}" type="presOf" srcId="{25A4E2CE-4CC7-4F84-86BB-3F0A27323571}" destId="{88E33ACA-0324-428C-82D6-F35C10F9B14D}" srcOrd="0" destOrd="0" presId="urn:microsoft.com/office/officeart/2005/8/layout/chevron2"/>
    <dgm:cxn modelId="{BBB6D708-92B2-4DAC-A24F-76F40DF95247}" type="presParOf" srcId="{B83C5D73-9D2C-4AA0-9435-9710C84A0C43}" destId="{9A3DFB13-DB65-430B-B564-447BABEB7B52}" srcOrd="0" destOrd="0" presId="urn:microsoft.com/office/officeart/2005/8/layout/chevron2"/>
    <dgm:cxn modelId="{90A44727-0399-4B45-9F9E-D2E18183DFA6}" type="presParOf" srcId="{9A3DFB13-DB65-430B-B564-447BABEB7B52}" destId="{A4C53C78-275A-4476-951B-34604236C307}" srcOrd="0" destOrd="0" presId="urn:microsoft.com/office/officeart/2005/8/layout/chevron2"/>
    <dgm:cxn modelId="{17B0377A-DD76-4448-9C85-92CD591DA6BF}" type="presParOf" srcId="{9A3DFB13-DB65-430B-B564-447BABEB7B52}" destId="{E5CD2B20-9676-4829-949C-50D4AAD317FB}" srcOrd="1" destOrd="0" presId="urn:microsoft.com/office/officeart/2005/8/layout/chevron2"/>
    <dgm:cxn modelId="{A60FE18B-EEBE-4E59-A7A6-55450BF3BD77}" type="presParOf" srcId="{B83C5D73-9D2C-4AA0-9435-9710C84A0C43}" destId="{5F54C0A0-92CC-4EA0-A094-B41A7FAAAAA2}" srcOrd="1" destOrd="0" presId="urn:microsoft.com/office/officeart/2005/8/layout/chevron2"/>
    <dgm:cxn modelId="{C4A189B2-1F9C-4A75-BBE5-74FED60CFE38}" type="presParOf" srcId="{B83C5D73-9D2C-4AA0-9435-9710C84A0C43}" destId="{F457754A-615B-4487-8A5F-8797F4C06E1A}" srcOrd="2" destOrd="0" presId="urn:microsoft.com/office/officeart/2005/8/layout/chevron2"/>
    <dgm:cxn modelId="{2464A421-893B-48F1-86CF-1E7C4330D87F}" type="presParOf" srcId="{F457754A-615B-4487-8A5F-8797F4C06E1A}" destId="{CA294527-9D19-4614-8F08-D57C576328F9}" srcOrd="0" destOrd="0" presId="urn:microsoft.com/office/officeart/2005/8/layout/chevron2"/>
    <dgm:cxn modelId="{DA5BFAFC-F8D0-45B3-839A-6CA0E38C58AC}" type="presParOf" srcId="{F457754A-615B-4487-8A5F-8797F4C06E1A}" destId="{88E33ACA-0324-428C-82D6-F35C10F9B14D}" srcOrd="1" destOrd="0" presId="urn:microsoft.com/office/officeart/2005/8/layout/chevron2"/>
    <dgm:cxn modelId="{4B5064A6-B2BE-4348-8885-514E798FCF2A}" type="presParOf" srcId="{B83C5D73-9D2C-4AA0-9435-9710C84A0C43}" destId="{9B53A6C9-65D4-453F-8847-FB85E1833A9B}" srcOrd="3" destOrd="0" presId="urn:microsoft.com/office/officeart/2005/8/layout/chevron2"/>
    <dgm:cxn modelId="{D92CA8DE-69B8-4340-999B-8ABD3B430CDD}" type="presParOf" srcId="{B83C5D73-9D2C-4AA0-9435-9710C84A0C43}" destId="{80DB8B88-5348-4E97-BF0B-2B780D1D2F37}" srcOrd="4" destOrd="0" presId="urn:microsoft.com/office/officeart/2005/8/layout/chevron2"/>
    <dgm:cxn modelId="{53EFC186-1324-4ADA-A620-FE9E85112B06}" type="presParOf" srcId="{80DB8B88-5348-4E97-BF0B-2B780D1D2F37}" destId="{2514C4C2-81B5-4E8C-B296-00B329B15739}" srcOrd="0" destOrd="0" presId="urn:microsoft.com/office/officeart/2005/8/layout/chevron2"/>
    <dgm:cxn modelId="{DBB94862-CE56-4311-AB40-3B2757407228}" type="presParOf" srcId="{80DB8B88-5348-4E97-BF0B-2B780D1D2F37}" destId="{F613EBD4-BE70-41BE-9E6B-86191B85DEA3}" srcOrd="1" destOrd="0" presId="urn:microsoft.com/office/officeart/2005/8/layout/chevron2"/>
    <dgm:cxn modelId="{FEAFD328-64F7-4C3A-80A0-B59ECA9112B3}" type="presParOf" srcId="{B83C5D73-9D2C-4AA0-9435-9710C84A0C43}" destId="{1BDD3E0E-1C3E-49CF-B936-4628AB716BFA}" srcOrd="5" destOrd="0" presId="urn:microsoft.com/office/officeart/2005/8/layout/chevron2"/>
    <dgm:cxn modelId="{2FACBB1B-3F2D-4F62-BAD6-B5D24F3A6EAD}" type="presParOf" srcId="{B83C5D73-9D2C-4AA0-9435-9710C84A0C43}" destId="{0D3DD018-B790-46CC-86D6-6D9586554826}" srcOrd="6" destOrd="0" presId="urn:microsoft.com/office/officeart/2005/8/layout/chevron2"/>
    <dgm:cxn modelId="{7910F64B-3130-4E81-A4BB-E2E5036CBD7D}" type="presParOf" srcId="{0D3DD018-B790-46CC-86D6-6D9586554826}" destId="{50CA9487-7193-4B93-B443-1F67176A764F}" srcOrd="0" destOrd="0" presId="urn:microsoft.com/office/officeart/2005/8/layout/chevron2"/>
    <dgm:cxn modelId="{07257C7C-F12A-4953-84B8-A9F3FEC80311}" type="presParOf" srcId="{0D3DD018-B790-46CC-86D6-6D9586554826}" destId="{5DFB60AA-ED0A-40BC-B293-987319BB4410}" srcOrd="1" destOrd="0" presId="urn:microsoft.com/office/officeart/2005/8/layout/chevron2"/>
    <dgm:cxn modelId="{0F9CA877-8186-4A79-BBB9-514B3EB15737}" type="presParOf" srcId="{B83C5D73-9D2C-4AA0-9435-9710C84A0C43}" destId="{338D0438-6C4E-4D48-AE46-00727AC48F69}" srcOrd="7" destOrd="0" presId="urn:microsoft.com/office/officeart/2005/8/layout/chevron2"/>
    <dgm:cxn modelId="{86285234-6F47-4137-A4AA-3488BC053BF5}" type="presParOf" srcId="{B83C5D73-9D2C-4AA0-9435-9710C84A0C43}" destId="{24E612BD-6FF5-4FCD-85CA-49FAE424D6E2}" srcOrd="8" destOrd="0" presId="urn:microsoft.com/office/officeart/2005/8/layout/chevron2"/>
    <dgm:cxn modelId="{52BE3C80-89E3-41D1-B150-15C1A9C64D08}" type="presParOf" srcId="{24E612BD-6FF5-4FCD-85CA-49FAE424D6E2}" destId="{059BCDE0-B16B-4C63-A513-E875AA1BE3EF}" srcOrd="0" destOrd="0" presId="urn:microsoft.com/office/officeart/2005/8/layout/chevron2"/>
    <dgm:cxn modelId="{0B69180B-5B9D-4B37-ACA4-3DDB851F5B8F}" type="presParOf" srcId="{24E612BD-6FF5-4FCD-85CA-49FAE424D6E2}" destId="{E6E21D89-A72A-43B0-8B1E-037B8AB9C453}" srcOrd="1" destOrd="0" presId="urn:microsoft.com/office/officeart/2005/8/layout/chevron2"/>
    <dgm:cxn modelId="{CE9A034D-58E2-4070-9C88-A3577D2EB706}" type="presParOf" srcId="{B83C5D73-9D2C-4AA0-9435-9710C84A0C43}" destId="{FFA018EA-8B42-46E9-8276-B13A1DE76C41}" srcOrd="9" destOrd="0" presId="urn:microsoft.com/office/officeart/2005/8/layout/chevron2"/>
    <dgm:cxn modelId="{480E5215-5DAF-48B4-BFAC-4E37A18FDBBF}" type="presParOf" srcId="{B83C5D73-9D2C-4AA0-9435-9710C84A0C43}" destId="{09FC6B37-9C00-48DD-A436-D0D7F9E1FEB3}" srcOrd="10" destOrd="0" presId="urn:microsoft.com/office/officeart/2005/8/layout/chevron2"/>
    <dgm:cxn modelId="{82A69CA0-AF27-49C5-BB77-D915D3A25C92}" type="presParOf" srcId="{09FC6B37-9C00-48DD-A436-D0D7F9E1FEB3}" destId="{62F34478-7452-4921-9566-4A48FE018C65}" srcOrd="0" destOrd="0" presId="urn:microsoft.com/office/officeart/2005/8/layout/chevron2"/>
    <dgm:cxn modelId="{055F0A10-3131-4BEB-B54D-34DBFE47A2F8}" type="presParOf" srcId="{09FC6B37-9C00-48DD-A436-D0D7F9E1FEB3}" destId="{A207A89F-25EF-4C44-A772-B467F2A09F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53C78-275A-4476-951B-34604236C307}">
      <dsp:nvSpPr>
        <dsp:cNvPr id="0" name=""/>
        <dsp:cNvSpPr/>
      </dsp:nvSpPr>
      <dsp:spPr>
        <a:xfrm rot="5400000">
          <a:off x="-113891" y="118272"/>
          <a:ext cx="759273" cy="531491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1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270127"/>
        <a:ext cx="531491" cy="227782"/>
      </dsp:txXfrm>
    </dsp:sp>
    <dsp:sp modelId="{E5CD2B20-9676-4829-949C-50D4AAD317FB}">
      <dsp:nvSpPr>
        <dsp:cNvPr id="0" name=""/>
        <dsp:cNvSpPr/>
      </dsp:nvSpPr>
      <dsp:spPr>
        <a:xfrm rot="5400000">
          <a:off x="3691260" y="-3155387"/>
          <a:ext cx="493787" cy="6813324"/>
        </a:xfrm>
        <a:prstGeom prst="round2Same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Капитальный ремонт здания УМП «Кировский плавательный бассейн» 86 000,0</a:t>
          </a:r>
          <a:endParaRPr lang="ru-RU" sz="16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 rot="-5400000">
        <a:off x="531492" y="28486"/>
        <a:ext cx="6789219" cy="445577"/>
      </dsp:txXfrm>
    </dsp:sp>
    <dsp:sp modelId="{CA294527-9D19-4614-8F08-D57C576328F9}">
      <dsp:nvSpPr>
        <dsp:cNvPr id="0" name=""/>
        <dsp:cNvSpPr/>
      </dsp:nvSpPr>
      <dsp:spPr>
        <a:xfrm rot="5400000">
          <a:off x="-113891" y="777465"/>
          <a:ext cx="759273" cy="531491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2</a:t>
          </a:r>
        </a:p>
      </dsp:txBody>
      <dsp:txXfrm rot="-5400000">
        <a:off x="1" y="929320"/>
        <a:ext cx="531491" cy="227782"/>
      </dsp:txXfrm>
    </dsp:sp>
    <dsp:sp modelId="{88E33ACA-0324-428C-82D6-F35C10F9B14D}">
      <dsp:nvSpPr>
        <dsp:cNvPr id="0" name=""/>
        <dsp:cNvSpPr/>
      </dsp:nvSpPr>
      <dsp:spPr>
        <a:xfrm rot="5400000">
          <a:off x="3691389" y="-2496324"/>
          <a:ext cx="493527" cy="6813324"/>
        </a:xfrm>
        <a:prstGeom prst="round2Same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Капитальный ремонт стадиона в г. Кировске 90 000,0</a:t>
          </a:r>
        </a:p>
      </dsp:txBody>
      <dsp:txXfrm rot="-5400000">
        <a:off x="531491" y="687666"/>
        <a:ext cx="6789232" cy="445343"/>
      </dsp:txXfrm>
    </dsp:sp>
    <dsp:sp modelId="{2514C4C2-81B5-4E8C-B296-00B329B15739}">
      <dsp:nvSpPr>
        <dsp:cNvPr id="0" name=""/>
        <dsp:cNvSpPr/>
      </dsp:nvSpPr>
      <dsp:spPr>
        <a:xfrm rot="5400000">
          <a:off x="-113891" y="1436657"/>
          <a:ext cx="759273" cy="531491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3</a:t>
          </a:r>
        </a:p>
      </dsp:txBody>
      <dsp:txXfrm rot="-5400000">
        <a:off x="1" y="1588512"/>
        <a:ext cx="531491" cy="227782"/>
      </dsp:txXfrm>
    </dsp:sp>
    <dsp:sp modelId="{F613EBD4-BE70-41BE-9E6B-86191B85DEA3}">
      <dsp:nvSpPr>
        <dsp:cNvPr id="0" name=""/>
        <dsp:cNvSpPr/>
      </dsp:nvSpPr>
      <dsp:spPr>
        <a:xfrm rot="5400000">
          <a:off x="3691389" y="-1837131"/>
          <a:ext cx="493527" cy="6813324"/>
        </a:xfrm>
        <a:prstGeom prst="round2Same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Реновация МБДОУ №36 43 200,0</a:t>
          </a:r>
        </a:p>
      </dsp:txBody>
      <dsp:txXfrm rot="-5400000">
        <a:off x="531491" y="1346859"/>
        <a:ext cx="6789232" cy="445343"/>
      </dsp:txXfrm>
    </dsp:sp>
    <dsp:sp modelId="{50CA9487-7193-4B93-B443-1F67176A764F}">
      <dsp:nvSpPr>
        <dsp:cNvPr id="0" name=""/>
        <dsp:cNvSpPr/>
      </dsp:nvSpPr>
      <dsp:spPr>
        <a:xfrm rot="5400000">
          <a:off x="-113891" y="2095850"/>
          <a:ext cx="759273" cy="531491"/>
        </a:xfrm>
        <a:prstGeom prst="chevr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4</a:t>
          </a:r>
        </a:p>
      </dsp:txBody>
      <dsp:txXfrm rot="-5400000">
        <a:off x="1" y="2247705"/>
        <a:ext cx="531491" cy="227782"/>
      </dsp:txXfrm>
    </dsp:sp>
    <dsp:sp modelId="{5DFB60AA-ED0A-40BC-B293-987319BB4410}">
      <dsp:nvSpPr>
        <dsp:cNvPr id="0" name=""/>
        <dsp:cNvSpPr/>
      </dsp:nvSpPr>
      <dsp:spPr>
        <a:xfrm rot="5400000">
          <a:off x="3691389" y="-1177938"/>
          <a:ext cx="493527" cy="6813324"/>
        </a:xfrm>
        <a:prstGeom prst="round2Same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Строительство здания на 256 учащихся МБОУ «Лицей г. Отрадное» </a:t>
          </a: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246 107,3 </a:t>
          </a:r>
        </a:p>
      </dsp:txBody>
      <dsp:txXfrm rot="-5400000">
        <a:off x="531491" y="2006052"/>
        <a:ext cx="6789232" cy="445343"/>
      </dsp:txXfrm>
    </dsp:sp>
    <dsp:sp modelId="{059BCDE0-B16B-4C63-A513-E875AA1BE3EF}">
      <dsp:nvSpPr>
        <dsp:cNvPr id="0" name=""/>
        <dsp:cNvSpPr/>
      </dsp:nvSpPr>
      <dsp:spPr>
        <a:xfrm rot="5400000">
          <a:off x="-113891" y="2755597"/>
          <a:ext cx="759273" cy="531491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5</a:t>
          </a:r>
        </a:p>
      </dsp:txBody>
      <dsp:txXfrm rot="-5400000">
        <a:off x="1" y="2907452"/>
        <a:ext cx="531491" cy="227782"/>
      </dsp:txXfrm>
    </dsp:sp>
    <dsp:sp modelId="{E6E21D89-A72A-43B0-8B1E-037B8AB9C453}">
      <dsp:nvSpPr>
        <dsp:cNvPr id="0" name=""/>
        <dsp:cNvSpPr/>
      </dsp:nvSpPr>
      <dsp:spPr>
        <a:xfrm rot="5400000">
          <a:off x="3691389" y="-518745"/>
          <a:ext cx="493527" cy="6813324"/>
        </a:xfrm>
        <a:prstGeom prst="round2Same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ПСД центр поддержки малого бизнеса Кировского района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4 750,0</a:t>
          </a:r>
        </a:p>
      </dsp:txBody>
      <dsp:txXfrm rot="-5400000">
        <a:off x="531491" y="2665245"/>
        <a:ext cx="6789232" cy="445343"/>
      </dsp:txXfrm>
    </dsp:sp>
    <dsp:sp modelId="{62F34478-7452-4921-9566-4A48FE018C65}">
      <dsp:nvSpPr>
        <dsp:cNvPr id="0" name=""/>
        <dsp:cNvSpPr/>
      </dsp:nvSpPr>
      <dsp:spPr>
        <a:xfrm rot="5400000">
          <a:off x="-113891" y="3414236"/>
          <a:ext cx="759273" cy="531491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6</a:t>
          </a:r>
        </a:p>
      </dsp:txBody>
      <dsp:txXfrm rot="-5400000">
        <a:off x="1" y="3566091"/>
        <a:ext cx="531491" cy="227782"/>
      </dsp:txXfrm>
    </dsp:sp>
    <dsp:sp modelId="{A207A89F-25EF-4C44-A772-B467F2A09F92}">
      <dsp:nvSpPr>
        <dsp:cNvPr id="0" name=""/>
        <dsp:cNvSpPr/>
      </dsp:nvSpPr>
      <dsp:spPr>
        <a:xfrm rot="5400000">
          <a:off x="3691389" y="140446"/>
          <a:ext cx="493527" cy="6813324"/>
        </a:xfrm>
        <a:prstGeom prst="round2Same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Ремонт помещения молодёжного </a:t>
          </a:r>
          <a:r>
            <a:rPr lang="ru-RU" sz="1600" b="1" kern="1200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Коворинг-центра</a:t>
          </a:r>
          <a:r>
            <a:rPr lang="ru-RU" sz="16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1 300,0</a:t>
          </a:r>
        </a:p>
      </dsp:txBody>
      <dsp:txXfrm rot="-5400000">
        <a:off x="531491" y="3324436"/>
        <a:ext cx="6789232" cy="4453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0.73913</cdr:x>
      <cdr:y>0.69984</cdr:y>
    </cdr:from>
    <cdr:to>
      <cdr:x>0.84783</cdr:x>
      <cdr:y>0.79637</cdr:y>
    </cdr:to>
    <cdr:sp macro="" textlink="">
      <cdr:nvSpPr>
        <cdr:cNvPr id="4" name="Прямая соединительная линия 3"/>
        <cdr:cNvSpPr/>
      </cdr:nvSpPr>
      <cdr:spPr>
        <a:xfrm xmlns:a="http://schemas.openxmlformats.org/drawingml/2006/main" flipH="1" flipV="1">
          <a:off x="2448272" y="2088232"/>
          <a:ext cx="360040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365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8D0DE-1D6D-4F7D-8F89-F08854DB1ABA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6213" y="506413"/>
            <a:ext cx="4510087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2" y="3211553"/>
            <a:ext cx="7954010" cy="3042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365" y="642154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36043-9512-4711-AB37-797D05D34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0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36043-9512-4711-AB37-797D05D3425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36043-9512-4711-AB37-797D05D3425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для района финансовый отд\фон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 flipV="1">
            <a:off x="-80104" y="0"/>
            <a:ext cx="9216266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53803"/>
            <a:ext cx="7772400" cy="2486099"/>
          </a:xfrm>
        </p:spPr>
        <p:txBody>
          <a:bodyPr>
            <a:noAutofit/>
          </a:bodyPr>
          <a:lstStyle/>
          <a:p>
            <a:r>
              <a:rPr lang="ru-RU" sz="2600" dirty="0" smtClean="0">
                <a:latin typeface="Century Gothic" pitchFamily="34" charset="0"/>
              </a:rPr>
              <a:t>Проект бюджета</a:t>
            </a:r>
            <a:br>
              <a:rPr lang="ru-RU" sz="2600" dirty="0" smtClean="0">
                <a:latin typeface="Century Gothic" pitchFamily="34" charset="0"/>
              </a:rPr>
            </a:br>
            <a:r>
              <a:rPr lang="ru-RU" sz="2600" dirty="0" smtClean="0">
                <a:latin typeface="Century Gothic" pitchFamily="34" charset="0"/>
              </a:rPr>
              <a:t>Кировского муниципального района Ленинградской области </a:t>
            </a:r>
            <a:br>
              <a:rPr lang="ru-RU" sz="2600" dirty="0" smtClean="0">
                <a:latin typeface="Century Gothic" pitchFamily="34" charset="0"/>
              </a:rPr>
            </a:br>
            <a:r>
              <a:rPr lang="ru-RU" sz="2600" dirty="0" smtClean="0">
                <a:latin typeface="Century Gothic" pitchFamily="34" charset="0"/>
              </a:rPr>
              <a:t>на 2020 год и</a:t>
            </a:r>
            <a:br>
              <a:rPr lang="ru-RU" sz="2600" dirty="0" smtClean="0">
                <a:latin typeface="Century Gothic" pitchFamily="34" charset="0"/>
              </a:rPr>
            </a:br>
            <a:r>
              <a:rPr lang="ru-RU" sz="2600" dirty="0" smtClean="0">
                <a:latin typeface="Century Gothic" pitchFamily="34" charset="0"/>
              </a:rPr>
              <a:t>на плановый период </a:t>
            </a:r>
            <a:br>
              <a:rPr lang="ru-RU" sz="2600" dirty="0" smtClean="0">
                <a:latin typeface="Century Gothic" pitchFamily="34" charset="0"/>
              </a:rPr>
            </a:br>
            <a:r>
              <a:rPr lang="ru-RU" sz="2600" dirty="0" smtClean="0">
                <a:latin typeface="Century Gothic" pitchFamily="34" charset="0"/>
              </a:rPr>
              <a:t>2021 и 2022 гг.</a:t>
            </a:r>
            <a:endParaRPr lang="ru-RU" sz="2600" dirty="0">
              <a:latin typeface="Century Gothic" pitchFamily="34" charset="0"/>
            </a:endParaRPr>
          </a:p>
        </p:txBody>
      </p:sp>
      <p:pic>
        <p:nvPicPr>
          <p:cNvPr id="4" name="Picture 16" descr="Z:\экономика\2017\Герб с обводко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61950"/>
            <a:ext cx="108120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Стратегическая </a:t>
            </a:r>
            <a:r>
              <a:rPr lang="ru-RU" sz="2400" b="1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приоритезация</a:t>
            </a: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расходов и развития проектного управления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6856" y="816262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Принимаемые обязательства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на 2020 -2022 год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553" y="1752180"/>
          <a:ext cx="8136903" cy="35030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50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Приобретение </a:t>
                      </a:r>
                      <a:r>
                        <a:rPr lang="ru-RU" sz="1400" dirty="0" err="1" smtClean="0"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/с №10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п.Мга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936,1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936,1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936,1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39553" y="2146522"/>
          <a:ext cx="8136903" cy="35030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50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Приобретение школы. п.Мга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1 305,0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1 305,1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1 305,1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39553" y="2540864"/>
          <a:ext cx="8136903" cy="35030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50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Строительство газовой котельной п.Шум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1 165,0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39553" y="2935206"/>
          <a:ext cx="8136903" cy="335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13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Закупка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оборудования для </a:t>
                      </a:r>
                      <a:r>
                        <a:rPr lang="ru-RU" sz="1400" baseline="0" dirty="0" err="1" smtClean="0">
                          <a:latin typeface="Arial" pitchFamily="34" charset="0"/>
                          <a:cs typeface="Arial" pitchFamily="34" charset="0"/>
                        </a:rPr>
                        <a:t>Коворинг-центра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39553" y="3292329"/>
          <a:ext cx="8136903" cy="35030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50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Празднование годовщины 75-летия Победы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4 665,0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39553" y="3686671"/>
          <a:ext cx="8136903" cy="487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43137"/>
                <a:gridCol w="1074685"/>
                <a:gridCol w="921159"/>
                <a:gridCol w="997922"/>
              </a:tblGrid>
              <a:tr h="360039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" pitchFamily="34" charset="0"/>
                          <a:cs typeface="Arial" pitchFamily="34" charset="0"/>
                        </a:rPr>
                        <a:t>Кап. ремонт спорт. площадки МБОУ «ШСОШ №1»</a:t>
                      </a:r>
                    </a:p>
                    <a:p>
                      <a:r>
                        <a:rPr lang="ru-RU" sz="1300" dirty="0" smtClean="0">
                          <a:latin typeface="Arial" pitchFamily="34" charset="0"/>
                          <a:cs typeface="Arial" pitchFamily="34" charset="0"/>
                        </a:rPr>
                        <a:t> г.</a:t>
                      </a:r>
                      <a:r>
                        <a:rPr lang="ru-RU" sz="1300" baseline="0" dirty="0" smtClean="0">
                          <a:latin typeface="Arial" pitchFamily="34" charset="0"/>
                          <a:cs typeface="Arial" pitchFamily="34" charset="0"/>
                        </a:rPr>
                        <a:t>  Шлиссельбург</a:t>
                      </a:r>
                      <a:endParaRPr lang="ru-RU" sz="13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12 222,0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39553" y="4218391"/>
          <a:ext cx="8136903" cy="335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26612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Строительство ФОК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 г. Кировск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21 429,0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13 228,0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39553" y="4597712"/>
          <a:ext cx="8136903" cy="5181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503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Федеральный проект «Современная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школа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» и «Точка роста»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5 300,0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539552" y="1347614"/>
          <a:ext cx="8136903" cy="35030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143137"/>
                <a:gridCol w="997922"/>
                <a:gridCol w="997922"/>
                <a:gridCol w="997922"/>
              </a:tblGrid>
              <a:tr h="35030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2020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2021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2022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Пятиугольник 18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8</a:t>
            </a:r>
            <a:endParaRPr lang="ru-RU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6876256" y="5555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Федеральный проект «Точка роста.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Современная школа»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5113" y="206769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МБОУ №3 г.Отрадное</a:t>
            </a:r>
          </a:p>
          <a:p>
            <a:r>
              <a:rPr lang="ru-RU" dirty="0" smtClean="0"/>
              <a:t>МКОУ  «</a:t>
            </a:r>
            <a:r>
              <a:rPr lang="ru-RU" dirty="0" err="1" smtClean="0"/>
              <a:t>Синявинская</a:t>
            </a:r>
            <a:r>
              <a:rPr lang="ru-RU" dirty="0" smtClean="0"/>
              <a:t> СОШ»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9</a:t>
            </a:r>
            <a:endParaRPr lang="ru-RU" sz="3600" dirty="0"/>
          </a:p>
        </p:txBody>
      </p:sp>
      <p:pic>
        <p:nvPicPr>
          <p:cNvPr id="3074" name="Picture 2" descr="E:\для района финансовый отд\презентация\Открытие Точки роста\Открытие Точки роста\NYsgK8EjU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3394" y="2859782"/>
            <a:ext cx="2699450" cy="1800000"/>
          </a:xfrm>
          <a:prstGeom prst="rect">
            <a:avLst/>
          </a:prstGeom>
          <a:noFill/>
        </p:spPr>
      </p:pic>
      <p:pic>
        <p:nvPicPr>
          <p:cNvPr id="3075" name="Picture 3" descr="E:\для района финансовый отд\презентация\Открытие Точки роста\Открытие Точки роста\4-LwPBmO7BQ.jpg"/>
          <p:cNvPicPr>
            <a:picLocks noChangeAspect="1" noChangeArrowheads="1"/>
          </p:cNvPicPr>
          <p:nvPr/>
        </p:nvPicPr>
        <p:blipFill>
          <a:blip r:embed="rId3" cstate="print"/>
          <a:srcRect r="2655"/>
          <a:stretch>
            <a:fillRect/>
          </a:stretch>
        </p:blipFill>
        <p:spPr bwMode="auto">
          <a:xfrm>
            <a:off x="0" y="2859982"/>
            <a:ext cx="2627784" cy="1800000"/>
          </a:xfrm>
          <a:prstGeom prst="rect">
            <a:avLst/>
          </a:prstGeom>
          <a:noFill/>
        </p:spPr>
      </p:pic>
      <p:pic>
        <p:nvPicPr>
          <p:cNvPr id="3076" name="Picture 4" descr="E:\для района финансовый отд\презентация\Открытие Точки роста\Точка\Точка\bHxqIZAgs_I.jpg"/>
          <p:cNvPicPr>
            <a:picLocks noChangeAspect="1" noChangeArrowheads="1"/>
          </p:cNvPicPr>
          <p:nvPr/>
        </p:nvPicPr>
        <p:blipFill>
          <a:blip r:embed="rId4" cstate="print"/>
          <a:srcRect r="17510"/>
          <a:stretch>
            <a:fillRect/>
          </a:stretch>
        </p:blipFill>
        <p:spPr bwMode="auto">
          <a:xfrm>
            <a:off x="0" y="987774"/>
            <a:ext cx="2644550" cy="1800000"/>
          </a:xfrm>
          <a:prstGeom prst="rect">
            <a:avLst/>
          </a:prstGeom>
          <a:noFill/>
        </p:spPr>
      </p:pic>
      <p:pic>
        <p:nvPicPr>
          <p:cNvPr id="3077" name="Picture 5" descr="E:\для района финансовый отд\презентация\Открытие Точки роста\Точка\Точка\u_wCYPs_pRU.jpg"/>
          <p:cNvPicPr>
            <a:picLocks noChangeAspect="1" noChangeArrowheads="1"/>
          </p:cNvPicPr>
          <p:nvPr/>
        </p:nvPicPr>
        <p:blipFill>
          <a:blip r:embed="rId5" cstate="print"/>
          <a:srcRect t="4000" r="18072"/>
          <a:stretch>
            <a:fillRect/>
          </a:stretch>
        </p:blipFill>
        <p:spPr bwMode="auto">
          <a:xfrm>
            <a:off x="5480808" y="2859782"/>
            <a:ext cx="2736304" cy="18002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868144" y="1347614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5 300,0</a:t>
            </a:r>
            <a:endParaRPr lang="ru-RU" sz="2800" b="1" dirty="0"/>
          </a:p>
        </p:txBody>
      </p:sp>
      <p:pic>
        <p:nvPicPr>
          <p:cNvPr id="3078" name="Picture 6" descr="E:\для района финансовый отд\презентация\Открытие Точки роста\Открытие Точки роста\iWckAtv0y1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3" y="1875494"/>
            <a:ext cx="1368153" cy="912279"/>
          </a:xfrm>
          <a:prstGeom prst="rect">
            <a:avLst/>
          </a:prstGeom>
          <a:noFill/>
        </p:spPr>
      </p:pic>
      <p:pic>
        <p:nvPicPr>
          <p:cNvPr id="3079" name="Picture 7" descr="E:\для района финансовый отд\презентация\Открытие Точки роста\Точка\Точка\Grp_Q-GEf44.jpg"/>
          <p:cNvPicPr>
            <a:picLocks noChangeAspect="1" noChangeArrowheads="1"/>
          </p:cNvPicPr>
          <p:nvPr/>
        </p:nvPicPr>
        <p:blipFill>
          <a:blip r:embed="rId7" cstate="print"/>
          <a:srcRect t="16129" b="6452"/>
          <a:stretch>
            <a:fillRect/>
          </a:stretch>
        </p:blipFill>
        <p:spPr bwMode="auto">
          <a:xfrm>
            <a:off x="2699792" y="987574"/>
            <a:ext cx="1305534" cy="1800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76256" y="5555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619672" y="1707654"/>
            <a:ext cx="7524328" cy="1224136"/>
          </a:xfrm>
          <a:prstGeom prst="round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7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Школы 12 922,5 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Детские сады 8 495,1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Резерв в МП  2 100,0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5856" y="3003798"/>
            <a:ext cx="5868144" cy="1080120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7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8 971,8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Текущий ремонт социальной сферы</a:t>
            </a:r>
          </a:p>
        </p:txBody>
      </p:sp>
      <p:sp>
        <p:nvSpPr>
          <p:cNvPr id="5" name="Пятиугольник 4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10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61824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7876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Новые объекты социальной сферы в рамках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Адресной социальной программы</a:t>
            </a:r>
          </a:p>
        </p:txBody>
      </p:sp>
      <p:sp>
        <p:nvSpPr>
          <p:cNvPr id="5" name="Пятиугольник 4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11</a:t>
            </a:r>
            <a:endParaRPr lang="ru-RU" sz="36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9553561"/>
              </p:ext>
            </p:extLst>
          </p:nvPr>
        </p:nvGraphicFramePr>
        <p:xfrm>
          <a:off x="827584" y="938154"/>
          <a:ext cx="73448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76256" y="54623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92080" y="1275606"/>
            <a:ext cx="2736304" cy="21602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* ПСД в экспертизе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92080" y="1995686"/>
            <a:ext cx="2736304" cy="21602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* ПСД в экспертизе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12</a:t>
            </a:r>
            <a:endParaRPr lang="ru-RU" sz="3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7876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Объекты Кировского МР ЛО</a:t>
            </a:r>
          </a:p>
        </p:txBody>
      </p:sp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9622"/>
            <a:ext cx="9144000" cy="18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3147814"/>
            <a:ext cx="6264696" cy="187601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59832" y="91556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Лицей г.Отрадное </a:t>
            </a:r>
            <a:r>
              <a:rPr lang="ru-RU" b="1" dirty="0" smtClean="0"/>
              <a:t>246 107,3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5555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12</a:t>
            </a:r>
            <a:endParaRPr lang="ru-RU" sz="3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7876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Объекты Кировского МР ЛО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2" y="91556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ФОК г.Кировск </a:t>
            </a:r>
            <a:r>
              <a:rPr lang="ru-RU" b="1" dirty="0" smtClean="0"/>
              <a:t>106 000,0</a:t>
            </a:r>
            <a:endParaRPr lang="ru-RU" b="1" dirty="0"/>
          </a:p>
        </p:txBody>
      </p:sp>
      <p:pic>
        <p:nvPicPr>
          <p:cNvPr id="2050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9622"/>
            <a:ext cx="6264696" cy="344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76256" y="5555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13</a:t>
            </a:r>
            <a:endParaRPr lang="ru-RU" sz="36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7876" y="0"/>
            <a:ext cx="8229600" cy="857250"/>
          </a:xfrm>
        </p:spPr>
        <p:txBody>
          <a:bodyPr>
            <a:normAutofit/>
          </a:bodyPr>
          <a:lstStyle/>
          <a:p>
            <a:pPr algn="l">
              <a:tabLst>
                <a:tab pos="7267575" algn="l"/>
              </a:tabLst>
            </a:pP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Показатели среднемесячной </a:t>
            </a:r>
            <a:r>
              <a:rPr lang="ru-RU" sz="2000" b="1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з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/</a:t>
            </a:r>
            <a:r>
              <a:rPr lang="ru-RU" sz="2000" b="1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 работников бюджетной сферы по </a:t>
            </a: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Указу</a:t>
            </a:r>
            <a:r>
              <a:rPr lang="ru-RU" sz="20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 Президента РФ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148010"/>
          <a:ext cx="864096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1464163"/>
                <a:gridCol w="1464163"/>
                <a:gridCol w="1464163"/>
              </a:tblGrid>
              <a:tr h="42484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ФАКТ на 01.11.2019 (тыс.руб.)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Прогноз на 2020 год (тыс.руб.)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% роста прогноза 2020 г. к факту 2019 г.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 педагогических работников ДОУ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54,084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54,300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100,4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 педагогических работников ОО общего образования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48,887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50,349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103,0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itchFamily="34" charset="0"/>
                          <a:cs typeface="Arial" pitchFamily="34" charset="0"/>
                        </a:rPr>
                        <a:t>в том числе среднемесячная заработная плата учителей</a:t>
                      </a:r>
                      <a:endParaRPr lang="ru-RU" sz="12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48,887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50,349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103,0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 педагогических работников организаций ДОД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50,354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50,857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101,0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itchFamily="34" charset="0"/>
                          <a:cs typeface="Arial" pitchFamily="34" charset="0"/>
                        </a:rPr>
                        <a:t>в том числе  педагогических работников организаций ДОД, подведомственных Комитету образования</a:t>
                      </a:r>
                      <a:endParaRPr lang="ru-RU" sz="12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50,354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50,857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101,0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itchFamily="34" charset="0"/>
                          <a:cs typeface="Arial" pitchFamily="34" charset="0"/>
                        </a:rPr>
                        <a:t>в том числе  педагогических работников организаций ДОД, подведомственных Управлению культуры</a:t>
                      </a:r>
                      <a:endParaRPr lang="ru-RU" sz="12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50,354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50,857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101,0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484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Среднемесячная заработная плата работников культуры МКУК "ЦМБ"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39,956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43,382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108,6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7876" y="0"/>
            <a:ext cx="8229600" cy="857250"/>
          </a:xfrm>
        </p:spPr>
        <p:txBody>
          <a:bodyPr>
            <a:normAutofit/>
          </a:bodyPr>
          <a:lstStyle/>
          <a:p>
            <a:pPr algn="l">
              <a:tabLst>
                <a:tab pos="7267575" algn="l"/>
              </a:tabLst>
            </a:pPr>
            <a:r>
              <a:rPr lang="ru-RU" sz="22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Изменения  в законодательстве</a:t>
            </a:r>
            <a:r>
              <a:rPr lang="en-US" sz="22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с 01.01.2020 года</a:t>
            </a:r>
          </a:p>
        </p:txBody>
      </p:sp>
      <p:sp>
        <p:nvSpPr>
          <p:cNvPr id="5" name="Пятиугольник 4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</a:t>
            </a:r>
            <a:r>
              <a:rPr lang="en-US" sz="3600" dirty="0" smtClean="0"/>
              <a:t>4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1059582"/>
            <a:ext cx="79208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latin typeface="Arial" pitchFamily="34" charset="0"/>
                <a:cs typeface="Arial" pitchFamily="34" charset="0"/>
              </a:rPr>
              <a:t>02.08.2019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№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307-ФЗ «О внесении изменений в Бюджетный кодекс Российской Федерации в целях совершенствования межбюджетных отношений»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- установлен единый норматив 50 % от передачи в аренду земельных участков.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1131590"/>
            <a:ext cx="576064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1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2139702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15.04.2019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№ 62-ФЗ «О внесении изменений в Бюджетный кодекс Российской Федерации»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- установлено правило зачисления в бюджет доходов от уплаты штрафов.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- изменился норматив зачисления доходов за негативное воздействие на окружающую среду в бюджет района с 55 % на 60 %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528" y="2234298"/>
            <a:ext cx="576064" cy="57606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3528" y="3539153"/>
            <a:ext cx="576064" cy="5760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3435846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Правительством Ленинградской области отменена льгота на налог на имущество юридических лиц.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2472" y="4259233"/>
            <a:ext cx="576064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4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80544" y="415592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14.10.2019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№ 75-ОЗ «О межбюджетных отношениях в Ленинградской области»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- изменилась методика расчета дотаций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Условия формирования бюджета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на 2020-2022 годы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4155926"/>
            <a:ext cx="306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Бюджет составлен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059582"/>
            <a:ext cx="3744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 основе предварительных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контрольных цифр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067694"/>
            <a:ext cx="2518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 основе строгой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экономии расходования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муниципальных средств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257175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 учётом  проведения твёрдого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режима экономии в отношении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аппарата  управления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</a:t>
            </a:r>
            <a:endParaRPr lang="ru-RU" sz="3600" dirty="0"/>
          </a:p>
        </p:txBody>
      </p:sp>
      <p:pic>
        <p:nvPicPr>
          <p:cNvPr id="10" name="Рисунок 9" descr="1сл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rot="1668191">
            <a:off x="2286518" y="1010058"/>
            <a:ext cx="2924819" cy="2695306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л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86332"/>
            <a:ext cx="8388424" cy="282531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2952" y="1310438"/>
            <a:ext cx="8229600" cy="5795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Исполнение указов Президента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492952" y="202675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сбалансированности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местного бюджета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482576" y="2715766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Сохранение уровня обеспеченности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поселений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468928" y="3470678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Принятие новых расходных обязательств</a:t>
            </a:r>
          </a:p>
        </p:txBody>
      </p:sp>
      <p:sp>
        <p:nvSpPr>
          <p:cNvPr id="7" name="Пятиугольник 6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1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129264" y="242773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  <a:cs typeface="Arial" pitchFamily="34" charset="0"/>
              </a:rPr>
              <a:t>Задачи</a:t>
            </a:r>
            <a:endParaRPr lang="ru-RU" sz="2400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Условия формирования бюджета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на 2020-2022 годы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-20746" y="1023071"/>
            <a:ext cx="9164746" cy="2052735"/>
            <a:chOff x="-20746" y="1023071"/>
            <a:chExt cx="9164746" cy="2052735"/>
          </a:xfrm>
        </p:grpSpPr>
        <p:pic>
          <p:nvPicPr>
            <p:cNvPr id="22" name="Рисунок 21" descr="сл3_1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0746" y="1023071"/>
              <a:ext cx="9144001" cy="2052735"/>
            </a:xfrm>
            <a:prstGeom prst="rect">
              <a:avLst/>
            </a:prstGeom>
          </p:spPr>
        </p:pic>
        <p:sp>
          <p:nvSpPr>
            <p:cNvPr id="4" name="Содержимое 2"/>
            <p:cNvSpPr txBox="1">
              <a:spLocks/>
            </p:cNvSpPr>
            <p:nvPr/>
          </p:nvSpPr>
          <p:spPr>
            <a:xfrm>
              <a:off x="1403648" y="1059582"/>
              <a:ext cx="7740352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Соблюдение уровня оплаты труда работников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 соответствии с указом № 597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Подходы к формированию бюджета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Кировского МР ЛО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0" y="1876380"/>
            <a:ext cx="9144000" cy="1404568"/>
            <a:chOff x="0" y="1876380"/>
            <a:chExt cx="9144000" cy="1404568"/>
          </a:xfrm>
        </p:grpSpPr>
        <p:pic>
          <p:nvPicPr>
            <p:cNvPr id="1028" name="Picture 4" descr="E:\для района финансовый отд\сл3_2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876380"/>
              <a:ext cx="9144000" cy="1404568"/>
            </a:xfrm>
            <a:prstGeom prst="rect">
              <a:avLst/>
            </a:prstGeom>
            <a:noFill/>
          </p:spPr>
        </p:pic>
        <p:sp>
          <p:nvSpPr>
            <p:cNvPr id="5" name="Содержимое 2"/>
            <p:cNvSpPr txBox="1">
              <a:spLocks/>
            </p:cNvSpPr>
            <p:nvPr/>
          </p:nvSpPr>
          <p:spPr>
            <a:xfrm>
              <a:off x="1403648" y="1923678"/>
              <a:ext cx="7740352" cy="12961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Индексация на 4%: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Должностных окладов работников муниципальных учреждений</a:t>
              </a:r>
            </a:p>
            <a:p>
              <a:pPr lvl="0"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Оплаты труда органов МСУ 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Коммунальных платежей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0" y="3260298"/>
            <a:ext cx="9144000" cy="794535"/>
            <a:chOff x="0" y="3291830"/>
            <a:chExt cx="9144000" cy="794535"/>
          </a:xfrm>
        </p:grpSpPr>
        <p:pic>
          <p:nvPicPr>
            <p:cNvPr id="1027" name="Picture 3" descr="E:\для района финансовый отд\сл3_3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291830"/>
              <a:ext cx="9144000" cy="794535"/>
            </a:xfrm>
            <a:prstGeom prst="rect">
              <a:avLst/>
            </a:prstGeom>
            <a:noFill/>
          </p:spPr>
        </p:pic>
        <p:sp>
          <p:nvSpPr>
            <p:cNvPr id="9" name="Содержимое 2"/>
            <p:cNvSpPr txBox="1">
              <a:spLocks/>
            </p:cNvSpPr>
            <p:nvPr/>
          </p:nvSpPr>
          <p:spPr>
            <a:xfrm>
              <a:off x="1387882" y="3362206"/>
              <a:ext cx="7740352" cy="6875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Индексация на 3%: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Расходы на закупки товаров, работ, услуг</a:t>
              </a:r>
            </a:p>
          </p:txBody>
        </p:sp>
      </p:grpSp>
      <p:sp>
        <p:nvSpPr>
          <p:cNvPr id="10" name="Пятиугольник 9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2</a:t>
            </a:r>
            <a:endParaRPr lang="ru-RU" sz="36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0" y="3435846"/>
            <a:ext cx="9144000" cy="1318009"/>
            <a:chOff x="0" y="3435846"/>
            <a:chExt cx="9144000" cy="1318009"/>
          </a:xfrm>
        </p:grpSpPr>
        <p:pic>
          <p:nvPicPr>
            <p:cNvPr id="1026" name="Picture 2" descr="E:\для района финансовый отд\сл3_41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435846"/>
              <a:ext cx="9144000" cy="1318009"/>
            </a:xfrm>
            <a:prstGeom prst="rect">
              <a:avLst/>
            </a:prstGeom>
            <a:noFill/>
          </p:spPr>
        </p:pic>
        <p:sp>
          <p:nvSpPr>
            <p:cNvPr id="19" name="Содержимое 2"/>
            <p:cNvSpPr txBox="1">
              <a:spLocks/>
            </p:cNvSpPr>
            <p:nvPr/>
          </p:nvSpPr>
          <p:spPr>
            <a:xfrm>
              <a:off x="1331640" y="4227934"/>
              <a:ext cx="7740352" cy="5040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lvl="1" indent="-457200">
                <a:spcBef>
                  <a:spcPct val="20000"/>
                </a:spcBef>
              </a:pP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Соблюдение уровня </a:t>
              </a:r>
              <a:r>
                <a:rPr lang="ru-RU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софинансирования</a:t>
              </a:r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расходных обязательств</a:t>
              </a:r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1556102"/>
            <a:ext cx="9144000" cy="1296144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859782"/>
            <a:ext cx="9144000" cy="908808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7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809534"/>
            <a:ext cx="9144000" cy="1296144"/>
          </a:xfrm>
          <a:prstGeom prst="round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7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Основные параметры бюджета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Кировского МР ЛО</a:t>
            </a:r>
          </a:p>
        </p:txBody>
      </p:sp>
      <p:sp>
        <p:nvSpPr>
          <p:cNvPr id="5" name="Пятиугольник 4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3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415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23528" y="1591184"/>
          <a:ext cx="8568952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620180"/>
                <a:gridCol w="1620180"/>
                <a:gridCol w="1620180"/>
                <a:gridCol w="16201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ДОХОДЫ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010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834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827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754,7  </a:t>
                      </a: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 -6%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888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779,5  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 </a:t>
                      </a: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2,2%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2 992 841,7  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 3</a:t>
                      </a: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,6%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/>
                        <a:t>СОБСТВЕННЫЕ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047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062 766,0 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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 1%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089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147,8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/>
                        </a:rPr>
                        <a:t>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132 564,2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/>
                        </a:rPr>
                        <a:t> 4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БЕЗВОЗМЕЗДНЫЕ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963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701,3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764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988,7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/>
                        </a:rPr>
                        <a:t> -10,1%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799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631,7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/>
                        </a:rPr>
                        <a:t>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1 860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277,5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/>
                        </a:rPr>
                        <a:t> 3,4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33408" y="2859782"/>
          <a:ext cx="8568952" cy="9183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8352"/>
                <a:gridCol w="1622650"/>
                <a:gridCol w="1622650"/>
                <a:gridCol w="1622650"/>
                <a:gridCol w="1622650"/>
              </a:tblGrid>
              <a:tr h="33918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РАСХОДЫ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062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506,80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861 077,2 </a:t>
                      </a: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 -6,6%</a:t>
                      </a:r>
                      <a:endParaRPr lang="ru-RU" sz="1200" b="0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868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884,5 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 0,3</a:t>
                      </a: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12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940</a:t>
                      </a:r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842,3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Wingdings"/>
                        </a:rPr>
                        <a:t> 2,5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559748">
                <a:tc>
                  <a:txBody>
                    <a:bodyPr/>
                    <a:lstStyle/>
                    <a:p>
                      <a:r>
                        <a:rPr lang="ru-RU" sz="1600" kern="1200" dirty="0" smtClean="0"/>
                        <a:t>УСЛОВНО</a:t>
                      </a:r>
                      <a:r>
                        <a:rPr lang="ru-RU" sz="1600" kern="1200" baseline="0" dirty="0" smtClean="0"/>
                        <a:t> УТВЕРЖДЁННЫЕ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5,6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64410"/>
              </p:ext>
            </p:extLst>
          </p:nvPr>
        </p:nvGraphicFramePr>
        <p:xfrm>
          <a:off x="329640" y="3867894"/>
          <a:ext cx="8568952" cy="1158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120"/>
                <a:gridCol w="1621708"/>
                <a:gridCol w="1621708"/>
                <a:gridCol w="1621708"/>
                <a:gridCol w="162170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ПРОФИЦИТ (+)</a:t>
                      </a:r>
                    </a:p>
                    <a:p>
                      <a:r>
                        <a:rPr lang="ru-RU" sz="1600" dirty="0" smtClean="0"/>
                        <a:t>ДЕФИЦИТ (-)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-51 672,4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-33 322,5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10 105,0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80 006,0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/>
                        <a:t>% ОТ</a:t>
                      </a:r>
                      <a:r>
                        <a:rPr lang="ru-RU" sz="1600" kern="1200" baseline="0" dirty="0" smtClean="0"/>
                        <a:t> СОБСТВЕННЫХ ДОХОДОВ</a:t>
                      </a:r>
                      <a:endParaRPr lang="ru-RU" sz="16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0,99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Прямоугольник с двумя скругленными соседними углами 14"/>
          <p:cNvSpPr/>
          <p:nvPr/>
        </p:nvSpPr>
        <p:spPr>
          <a:xfrm>
            <a:off x="2427336" y="1203598"/>
            <a:ext cx="1590900" cy="360040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2019</a:t>
            </a: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4048575" y="1203598"/>
            <a:ext cx="1590900" cy="360040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2020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5669814" y="1203598"/>
            <a:ext cx="1590900" cy="360040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2021</a:t>
            </a: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7291052" y="1203598"/>
            <a:ext cx="1590900" cy="360040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2022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76256" y="69954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Доходы бюджета Кировского МР ЛО</a:t>
            </a: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067944" y="1131590"/>
            <a:ext cx="5076056" cy="7235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2019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3939902"/>
            <a:ext cx="5292080" cy="72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2020</a:t>
            </a:r>
          </a:p>
        </p:txBody>
      </p:sp>
      <p:sp>
        <p:nvSpPr>
          <p:cNvPr id="7" name="Пятиугольник 6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4</a:t>
            </a:r>
            <a:endParaRPr lang="ru-RU" sz="3600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51520" y="771550"/>
          <a:ext cx="3375947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5220072" y="1851670"/>
          <a:ext cx="3312368" cy="298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Прямая соединительная линия 11"/>
          <p:cNvCxnSpPr/>
          <p:nvPr/>
        </p:nvCxnSpPr>
        <p:spPr>
          <a:xfrm flipH="1">
            <a:off x="4283968" y="1563638"/>
            <a:ext cx="792088" cy="28083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5616" y="372387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налоговые</a:t>
            </a:r>
          </a:p>
          <a:p>
            <a:r>
              <a:rPr lang="ru-RU" dirty="0" smtClean="0"/>
              <a:t>неналоговые</a:t>
            </a:r>
          </a:p>
          <a:p>
            <a:r>
              <a:rPr lang="ru-RU" dirty="0" smtClean="0"/>
              <a:t>безвозмездные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3867894"/>
            <a:ext cx="144016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4123247"/>
            <a:ext cx="144016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71600" y="4378600"/>
            <a:ext cx="144016" cy="1440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331640" y="206769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3 010 834,4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0192" y="31478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2 827 754,7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5616" y="285978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1 963 701,3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134761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892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075,6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3848" y="257175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155 057,6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единительная линия 23"/>
          <p:cNvCxnSpPr>
            <a:stCxn id="22" idx="1"/>
          </p:cNvCxnSpPr>
          <p:nvPr/>
        </p:nvCxnSpPr>
        <p:spPr>
          <a:xfrm flipH="1" flipV="1">
            <a:off x="2771800" y="2643758"/>
            <a:ext cx="432048" cy="972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12160" y="401191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1 764 988,7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320" y="252122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933 341,2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422793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129 424,8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76256" y="69954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Доходы Кировского МР ЛО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2020 год</a:t>
            </a:r>
          </a:p>
        </p:txBody>
      </p:sp>
      <p:sp>
        <p:nvSpPr>
          <p:cNvPr id="5" name="Пятиугольник 4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5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2532841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Налоговые: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НДФЛ 63,3%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Налог на совокупный доход 22,8%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6504" y="990476"/>
            <a:ext cx="44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Неналоговые: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Доходы от использования имущества 7,2 %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Доходы от продажи материальных и нематериальных активов 2,5%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712425" y="1421138"/>
            <a:ext cx="2171357" cy="1584176"/>
            <a:chOff x="2712425" y="1421138"/>
            <a:chExt cx="2171357" cy="1584176"/>
          </a:xfrm>
        </p:grpSpPr>
        <p:sp>
          <p:nvSpPr>
            <p:cNvPr id="11" name="Шестиугольник 10"/>
            <p:cNvSpPr/>
            <p:nvPr/>
          </p:nvSpPr>
          <p:spPr>
            <a:xfrm>
              <a:off x="2867522" y="1421138"/>
              <a:ext cx="1861163" cy="1584176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12425" y="1896391"/>
              <a:ext cx="2171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1 065 187,1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(37,6%)</a:t>
              </a:r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80391" y="3870796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Безвозмездные: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Дотация 75 696,8(4,3%)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Субвенция 1 677 826,9 (95%)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ИМТ 11 465,0 (0,7%)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249100" y="2283718"/>
            <a:ext cx="2171357" cy="1584176"/>
            <a:chOff x="3696787" y="2355726"/>
            <a:chExt cx="2016224" cy="1440160"/>
          </a:xfrm>
        </p:grpSpPr>
        <p:sp>
          <p:nvSpPr>
            <p:cNvPr id="12" name="Шестиугольник 11"/>
            <p:cNvSpPr/>
            <p:nvPr/>
          </p:nvSpPr>
          <p:spPr>
            <a:xfrm>
              <a:off x="3840803" y="2355726"/>
              <a:ext cx="1728192" cy="1440160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96787" y="2775141"/>
              <a:ext cx="2016224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1 764 988,7</a:t>
              </a:r>
            </a:p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(62,4%)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69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Муниципальные программы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на 2020 год</a:t>
            </a:r>
            <a:endParaRPr lang="ru-RU" sz="2400" b="1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6</a:t>
            </a:r>
            <a:endParaRPr lang="ru-RU" sz="3600" dirty="0"/>
          </a:p>
        </p:txBody>
      </p:sp>
      <p:sp>
        <p:nvSpPr>
          <p:cNvPr id="7" name="Куб 6"/>
          <p:cNvSpPr/>
          <p:nvPr/>
        </p:nvSpPr>
        <p:spPr>
          <a:xfrm>
            <a:off x="683568" y="945282"/>
            <a:ext cx="7056784" cy="28803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Образование 2 095 810,3 </a:t>
            </a:r>
            <a:r>
              <a:rPr lang="ru-RU" sz="1600" dirty="0" smtClean="0">
                <a:latin typeface="Arial" pitchFamily="34" charset="0"/>
                <a:cs typeface="Arial" pitchFamily="34" charset="0"/>
                <a:sym typeface="Wingdings"/>
              </a:rPr>
              <a:t> 5,8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%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683568" y="1248862"/>
            <a:ext cx="3859832" cy="338554"/>
            <a:chOff x="683568" y="1248862"/>
            <a:chExt cx="3859832" cy="338554"/>
          </a:xfrm>
        </p:grpSpPr>
        <p:sp>
          <p:nvSpPr>
            <p:cNvPr id="8" name="Куб 7"/>
            <p:cNvSpPr/>
            <p:nvPr/>
          </p:nvSpPr>
          <p:spPr>
            <a:xfrm>
              <a:off x="683568" y="1281570"/>
              <a:ext cx="1008112" cy="288032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0252" y="1248862"/>
              <a:ext cx="28331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Культура 168 153,0 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 7,2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83568" y="1599292"/>
            <a:ext cx="3658108" cy="338554"/>
            <a:chOff x="683568" y="1599292"/>
            <a:chExt cx="3658108" cy="338554"/>
          </a:xfrm>
        </p:grpSpPr>
        <p:sp>
          <p:nvSpPr>
            <p:cNvPr id="12" name="Куб 11"/>
            <p:cNvSpPr/>
            <p:nvPr/>
          </p:nvSpPr>
          <p:spPr>
            <a:xfrm>
              <a:off x="683568" y="1623675"/>
              <a:ext cx="792088" cy="288032"/>
            </a:xfrm>
            <a:prstGeom prst="cube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0834" y="1599292"/>
              <a:ext cx="28408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Финансы 131 884,5 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 2,0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83568" y="1941518"/>
            <a:ext cx="6926765" cy="338554"/>
            <a:chOff x="683568" y="1941518"/>
            <a:chExt cx="6926765" cy="338554"/>
          </a:xfrm>
        </p:grpSpPr>
        <p:sp>
          <p:nvSpPr>
            <p:cNvPr id="9" name="Куб 8"/>
            <p:cNvSpPr/>
            <p:nvPr/>
          </p:nvSpPr>
          <p:spPr>
            <a:xfrm>
              <a:off x="683568" y="1975426"/>
              <a:ext cx="576064" cy="288032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73629" y="1941518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Комплексное развитие 62 395,9 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  83,7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683568" y="2309363"/>
            <a:ext cx="6715587" cy="338554"/>
            <a:chOff x="683568" y="2309363"/>
            <a:chExt cx="6715587" cy="338554"/>
          </a:xfrm>
        </p:grpSpPr>
        <p:sp>
          <p:nvSpPr>
            <p:cNvPr id="10" name="Куб 9"/>
            <p:cNvSpPr/>
            <p:nvPr/>
          </p:nvSpPr>
          <p:spPr>
            <a:xfrm>
              <a:off x="683568" y="2337938"/>
              <a:ext cx="360040" cy="288032"/>
            </a:xfrm>
            <a:prstGeom prst="cub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2451" y="2309363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Физическая культура 10 520,2 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  16,5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83568" y="2690804"/>
            <a:ext cx="6624736" cy="338554"/>
            <a:chOff x="683568" y="2690804"/>
            <a:chExt cx="6624736" cy="338554"/>
          </a:xfrm>
        </p:grpSpPr>
        <p:sp>
          <p:nvSpPr>
            <p:cNvPr id="11" name="Куб 10"/>
            <p:cNvSpPr/>
            <p:nvPr/>
          </p:nvSpPr>
          <p:spPr>
            <a:xfrm>
              <a:off x="683568" y="2709854"/>
              <a:ext cx="288032" cy="288032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1600" y="2690804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Дороги 8 538,1 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  6,9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83568" y="3441810"/>
            <a:ext cx="6491353" cy="338554"/>
            <a:chOff x="683568" y="3441810"/>
            <a:chExt cx="6491353" cy="338554"/>
          </a:xfrm>
        </p:grpSpPr>
        <p:sp>
          <p:nvSpPr>
            <p:cNvPr id="21" name="Куб 20"/>
            <p:cNvSpPr/>
            <p:nvPr/>
          </p:nvSpPr>
          <p:spPr>
            <a:xfrm>
              <a:off x="683568" y="3460860"/>
              <a:ext cx="144016" cy="288032"/>
            </a:xfrm>
            <a:prstGeom prst="cube">
              <a:avLst/>
            </a:prstGeom>
            <a:solidFill>
              <a:srgbClr val="00B0F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17" y="3441810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Энергоэффективность 2 102,0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  81,7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83568" y="4204208"/>
            <a:ext cx="6396836" cy="338554"/>
            <a:chOff x="683568" y="4318508"/>
            <a:chExt cx="6396836" cy="338554"/>
          </a:xfrm>
        </p:grpSpPr>
        <p:sp>
          <p:nvSpPr>
            <p:cNvPr id="25" name="Куб 24"/>
            <p:cNvSpPr/>
            <p:nvPr/>
          </p:nvSpPr>
          <p:spPr>
            <a:xfrm>
              <a:off x="683568" y="4337558"/>
              <a:ext cx="45719" cy="288032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3700" y="4318508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Малый бизнес 1 501,6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 42,1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83568" y="4617690"/>
            <a:ext cx="6408712" cy="338554"/>
            <a:chOff x="683568" y="4731990"/>
            <a:chExt cx="6408712" cy="338554"/>
          </a:xfrm>
        </p:grpSpPr>
        <p:sp>
          <p:nvSpPr>
            <p:cNvPr id="27" name="Куб 26"/>
            <p:cNvSpPr/>
            <p:nvPr/>
          </p:nvSpPr>
          <p:spPr>
            <a:xfrm>
              <a:off x="683568" y="4751040"/>
              <a:ext cx="45719" cy="288032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55576" y="4731990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ГО и ЧС 1 888,8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 69,3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084168" y="2061885"/>
            <a:ext cx="2304256" cy="1661993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Расходы по МП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2 491 150,6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Удельный вес МП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расходах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87,1%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4128" y="4083918"/>
            <a:ext cx="3024336" cy="369332"/>
          </a:xfrm>
          <a:prstGeom prst="rect">
            <a:avLst/>
          </a:prstGeom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Wingdings"/>
              </a:rPr>
              <a:t>  - прирост к 2019 году</a:t>
            </a:r>
            <a:endParaRPr lang="ru-RU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683568" y="3066307"/>
            <a:ext cx="6552728" cy="338554"/>
            <a:chOff x="683568" y="3066307"/>
            <a:chExt cx="6552728" cy="338554"/>
          </a:xfrm>
        </p:grpSpPr>
        <p:sp>
          <p:nvSpPr>
            <p:cNvPr id="20" name="TextBox 19"/>
            <p:cNvSpPr txBox="1"/>
            <p:nvPr/>
          </p:nvSpPr>
          <p:spPr>
            <a:xfrm>
              <a:off x="899592" y="3066307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Сельское хозяйство 6 282,0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  87,5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Куб 39"/>
            <p:cNvSpPr/>
            <p:nvPr/>
          </p:nvSpPr>
          <p:spPr>
            <a:xfrm>
              <a:off x="683568" y="3075806"/>
              <a:ext cx="207640" cy="288032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83568" y="3836994"/>
            <a:ext cx="6480720" cy="338554"/>
            <a:chOff x="683568" y="3836994"/>
            <a:chExt cx="6480720" cy="338554"/>
          </a:xfrm>
        </p:grpSpPr>
        <p:sp>
          <p:nvSpPr>
            <p:cNvPr id="24" name="TextBox 23"/>
            <p:cNvSpPr txBox="1"/>
            <p:nvPr/>
          </p:nvSpPr>
          <p:spPr>
            <a:xfrm>
              <a:off x="827584" y="3836994"/>
              <a:ext cx="6336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Реклама  2 070,2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  <a:sym typeface="Wingdings"/>
                </a:rPr>
                <a:t> 21,4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%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Куб 41"/>
            <p:cNvSpPr/>
            <p:nvPr/>
          </p:nvSpPr>
          <p:spPr>
            <a:xfrm>
              <a:off x="683568" y="3838418"/>
              <a:ext cx="144016" cy="288032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876256" y="54623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Повышение финансовой устойчивости</a:t>
            </a:r>
            <a:b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местных бюджетов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2715766"/>
            <a:ext cx="6264696" cy="5760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Дополнительная финансовая поддержка из бюджета КМР ЛО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779043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ИМТ на решение вопросов местного значения сельских поселений 48-03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300,0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779912" y="374333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32</a:t>
            </a:r>
            <a:r>
              <a:rPr lang="en-US" dirty="0" smtClean="0"/>
              <a:t> </a:t>
            </a:r>
            <a:r>
              <a:rPr lang="ru-RU" dirty="0" smtClean="0"/>
              <a:t>000,0</a:t>
            </a:r>
          </a:p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975648" y="3751174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Изменение методики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Порядка распределения дотаций  75-03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034,7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8508" y="915566"/>
            <a:ext cx="618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atin typeface="Arial" pitchFamily="34" charset="0"/>
                <a:cs typeface="Arial" pitchFamily="34" charset="0"/>
              </a:rPr>
              <a:t>ВЫРАВНИВАНИЕ БЮДЖЕТНОЙ ОБЕСПЕЧЕННОСТИ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2336" y="183802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БЮДЖЕТ РАЙОНА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15 119,8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860032" y="1833667"/>
            <a:ext cx="37444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ОБЛАСТНОЙ  БЮДЖЕТ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116 364,7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532824" y="1252078"/>
            <a:ext cx="205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131 484,5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5400000">
            <a:off x="6027692" y="876506"/>
            <a:ext cx="400984" cy="158417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6200000" flipH="1">
            <a:off x="2760036" y="886386"/>
            <a:ext cx="400984" cy="158417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6" name="Shape 25"/>
          <p:cNvCxnSpPr>
            <a:endCxn id="12" idx="0"/>
          </p:cNvCxnSpPr>
          <p:nvPr/>
        </p:nvCxnSpPr>
        <p:spPr>
          <a:xfrm rot="10800000" flipV="1">
            <a:off x="1835696" y="3435845"/>
            <a:ext cx="2736304" cy="343197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hape 29"/>
          <p:cNvCxnSpPr>
            <a:endCxn id="14" idx="0"/>
          </p:cNvCxnSpPr>
          <p:nvPr/>
        </p:nvCxnSpPr>
        <p:spPr>
          <a:xfrm>
            <a:off x="4572000" y="3435846"/>
            <a:ext cx="2987824" cy="315328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1" idx="2"/>
            <a:endCxn id="13" idx="0"/>
          </p:cNvCxnSpPr>
          <p:nvPr/>
        </p:nvCxnSpPr>
        <p:spPr>
          <a:xfrm>
            <a:off x="4608004" y="3291830"/>
            <a:ext cx="0" cy="4515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ятиугольник 46"/>
          <p:cNvSpPr/>
          <p:nvPr/>
        </p:nvSpPr>
        <p:spPr>
          <a:xfrm rot="5400000">
            <a:off x="7807226" y="77144"/>
            <a:ext cx="1080120" cy="9258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 smtClean="0"/>
              <a:t>7</a:t>
            </a:r>
            <a:endParaRPr lang="ru-RU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491880" y="4620280"/>
            <a:ext cx="205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49 334,7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76256" y="55552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 РУБ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948</Words>
  <Application>Microsoft Office PowerPoint</Application>
  <PresentationFormat>Экран (16:9)</PresentationFormat>
  <Paragraphs>263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Проект бюджета Кировского муниципального района Ленинградской области  на 2020 год и на плановый период  2021 и 2022 гг.</vt:lpstr>
      <vt:lpstr>Условия формирования бюджета на 2020-2022 годы</vt:lpstr>
      <vt:lpstr>Условия формирования бюджета на 2020-2022 годы</vt:lpstr>
      <vt:lpstr>Подходы к формированию бюджета Кировского МР ЛО</vt:lpstr>
      <vt:lpstr>Основные параметры бюджета Кировского МР ЛО</vt:lpstr>
      <vt:lpstr>Доходы бюджета Кировского МР ЛО</vt:lpstr>
      <vt:lpstr>Доходы Кировского МР ЛО 2020 год</vt:lpstr>
      <vt:lpstr>Муниципальные программы на 2020 год</vt:lpstr>
      <vt:lpstr>Повышение финансовой устойчивости местных бюджетов</vt:lpstr>
      <vt:lpstr>Стратегическая приоритезация расходов и развития проектного управления</vt:lpstr>
      <vt:lpstr>Федеральный проект «Точка роста. Современная школа»</vt:lpstr>
      <vt:lpstr>Текущий ремонт социальной сферы</vt:lpstr>
      <vt:lpstr>Новые объекты социальной сферы в рамках Адресной социальной программы</vt:lpstr>
      <vt:lpstr>Объекты Кировского МР ЛО</vt:lpstr>
      <vt:lpstr>Объекты Кировского МР ЛО</vt:lpstr>
      <vt:lpstr>Показатели среднемесячной з/п  работников бюджетной сферы по Указу  Президента РФ </vt:lpstr>
      <vt:lpstr>Изменения  в законодательстве с 01.01.2020 года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Лера</dc:creator>
  <cp:lastModifiedBy>bruhova1</cp:lastModifiedBy>
  <cp:revision>132</cp:revision>
  <cp:lastPrinted>2019-11-20T05:49:58Z</cp:lastPrinted>
  <dcterms:created xsi:type="dcterms:W3CDTF">2019-11-15T17:18:42Z</dcterms:created>
  <dcterms:modified xsi:type="dcterms:W3CDTF">2019-11-20T09:57:17Z</dcterms:modified>
</cp:coreProperties>
</file>